
<file path=[Content_Types].xml><?xml version="1.0" encoding="utf-8"?>
<Types xmlns="http://schemas.openxmlformats.org/package/2006/content-types">
  <Default Extension="png" ContentType="image/png"/>
  <Default Extension="bin" ContentType="application/vnd.openxmlformats-officedocument.oleObject"/>
  <Default Extension="vsd" ContentType="application/vnd.visio"/>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5460" r:id="rId1"/>
  </p:sldMasterIdLst>
  <p:notesMasterIdLst>
    <p:notesMasterId r:id="rId96"/>
  </p:notesMasterIdLst>
  <p:handoutMasterIdLst>
    <p:handoutMasterId r:id="rId97"/>
  </p:handoutMasterIdLst>
  <p:sldIdLst>
    <p:sldId id="822" r:id="rId2"/>
    <p:sldId id="869" r:id="rId3"/>
    <p:sldId id="870" r:id="rId4"/>
    <p:sldId id="871" r:id="rId5"/>
    <p:sldId id="823" r:id="rId6"/>
    <p:sldId id="872" r:id="rId7"/>
    <p:sldId id="873" r:id="rId8"/>
    <p:sldId id="921" r:id="rId9"/>
    <p:sldId id="922" r:id="rId10"/>
    <p:sldId id="924" r:id="rId11"/>
    <p:sldId id="874" r:id="rId12"/>
    <p:sldId id="880" r:id="rId13"/>
    <p:sldId id="938" r:id="rId14"/>
    <p:sldId id="886" r:id="rId15"/>
    <p:sldId id="939" r:id="rId16"/>
    <p:sldId id="940" r:id="rId17"/>
    <p:sldId id="941" r:id="rId18"/>
    <p:sldId id="885" r:id="rId19"/>
    <p:sldId id="944" r:id="rId20"/>
    <p:sldId id="884" r:id="rId21"/>
    <p:sldId id="883" r:id="rId22"/>
    <p:sldId id="942" r:id="rId23"/>
    <p:sldId id="943" r:id="rId24"/>
    <p:sldId id="887" r:id="rId25"/>
    <p:sldId id="945" r:id="rId26"/>
    <p:sldId id="882" r:id="rId27"/>
    <p:sldId id="946" r:id="rId28"/>
    <p:sldId id="948" r:id="rId29"/>
    <p:sldId id="949" r:id="rId30"/>
    <p:sldId id="888" r:id="rId31"/>
    <p:sldId id="950" r:id="rId32"/>
    <p:sldId id="951" r:id="rId33"/>
    <p:sldId id="889" r:id="rId34"/>
    <p:sldId id="890" r:id="rId35"/>
    <p:sldId id="891" r:id="rId36"/>
    <p:sldId id="892" r:id="rId37"/>
    <p:sldId id="893" r:id="rId38"/>
    <p:sldId id="894" r:id="rId39"/>
    <p:sldId id="947" r:id="rId40"/>
    <p:sldId id="875" r:id="rId41"/>
    <p:sldId id="881" r:id="rId42"/>
    <p:sldId id="920" r:id="rId43"/>
    <p:sldId id="925" r:id="rId44"/>
    <p:sldId id="903" r:id="rId45"/>
    <p:sldId id="895" r:id="rId46"/>
    <p:sldId id="926" r:id="rId47"/>
    <p:sldId id="897" r:id="rId48"/>
    <p:sldId id="963" r:id="rId49"/>
    <p:sldId id="960" r:id="rId50"/>
    <p:sldId id="898" r:id="rId51"/>
    <p:sldId id="959" r:id="rId52"/>
    <p:sldId id="961" r:id="rId53"/>
    <p:sldId id="899" r:id="rId54"/>
    <p:sldId id="900" r:id="rId55"/>
    <p:sldId id="956" r:id="rId56"/>
    <p:sldId id="902" r:id="rId57"/>
    <p:sldId id="955" r:id="rId58"/>
    <p:sldId id="957" r:id="rId59"/>
    <p:sldId id="958" r:id="rId60"/>
    <p:sldId id="934" r:id="rId61"/>
    <p:sldId id="937" r:id="rId62"/>
    <p:sldId id="927" r:id="rId63"/>
    <p:sldId id="929" r:id="rId64"/>
    <p:sldId id="928" r:id="rId65"/>
    <p:sldId id="930" r:id="rId66"/>
    <p:sldId id="931" r:id="rId67"/>
    <p:sldId id="933" r:id="rId68"/>
    <p:sldId id="932" r:id="rId69"/>
    <p:sldId id="876" r:id="rId70"/>
    <p:sldId id="915" r:id="rId71"/>
    <p:sldId id="878" r:id="rId72"/>
    <p:sldId id="879" r:id="rId73"/>
    <p:sldId id="904" r:id="rId74"/>
    <p:sldId id="905" r:id="rId75"/>
    <p:sldId id="952" r:id="rId76"/>
    <p:sldId id="953" r:id="rId77"/>
    <p:sldId id="954" r:id="rId78"/>
    <p:sldId id="906" r:id="rId79"/>
    <p:sldId id="914" r:id="rId80"/>
    <p:sldId id="907" r:id="rId81"/>
    <p:sldId id="911" r:id="rId82"/>
    <p:sldId id="912" r:id="rId83"/>
    <p:sldId id="909" r:id="rId84"/>
    <p:sldId id="917" r:id="rId85"/>
    <p:sldId id="935" r:id="rId86"/>
    <p:sldId id="918" r:id="rId87"/>
    <p:sldId id="919" r:id="rId88"/>
    <p:sldId id="916" r:id="rId89"/>
    <p:sldId id="964" r:id="rId90"/>
    <p:sldId id="962" r:id="rId91"/>
    <p:sldId id="965" r:id="rId92"/>
    <p:sldId id="877" r:id="rId93"/>
    <p:sldId id="864" r:id="rId94"/>
    <p:sldId id="447" r:id="rId95"/>
  </p:sldIdLst>
  <p:sldSz cx="9721850" cy="6858000"/>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06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F3F4"/>
    <a:srgbClr val="F3F9FA"/>
    <a:srgbClr val="E6AF00"/>
    <a:srgbClr val="99CCFF"/>
    <a:srgbClr val="595959"/>
    <a:srgbClr val="FEF1CE"/>
    <a:srgbClr val="FF9999"/>
    <a:srgbClr val="8B9398"/>
    <a:srgbClr val="272F34"/>
    <a:srgbClr val="6362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44" autoAdjust="0"/>
    <p:restoredTop sz="87329" autoAdjust="0"/>
  </p:normalViewPr>
  <p:slideViewPr>
    <p:cSldViewPr>
      <p:cViewPr varScale="1">
        <p:scale>
          <a:sx n="69" d="100"/>
          <a:sy n="69" d="100"/>
        </p:scale>
        <p:origin x="1032" y="84"/>
      </p:cViewPr>
      <p:guideLst>
        <p:guide orient="horz" pos="2160"/>
        <p:guide pos="306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008"/>
    </p:cViewPr>
  </p:sorterViewPr>
  <p:notesViewPr>
    <p:cSldViewPr>
      <p:cViewPr varScale="1">
        <p:scale>
          <a:sx n="65" d="100"/>
          <a:sy n="65" d="100"/>
        </p:scale>
        <p:origin x="-2928"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035EED-A0A2-4B03-9D00-4113D9A6A599}"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zh-CN" altLang="en-US"/>
        </a:p>
      </dgm:t>
    </dgm:pt>
    <dgm:pt modelId="{16956802-DD36-49E0-8617-CC89C68C6C0A}">
      <dgm:prSet phldrT="[文本]"/>
      <dgm:spPr/>
      <dgm:t>
        <a:bodyPr/>
        <a:lstStyle/>
        <a:p>
          <a:r>
            <a:rPr lang="en-US" altLang="zh-CN" dirty="0" smtClean="0">
              <a:solidFill>
                <a:schemeClr val="tx1"/>
              </a:solidFill>
            </a:rPr>
            <a:t>Node1</a:t>
          </a:r>
          <a:endParaRPr lang="zh-CN" altLang="en-US" dirty="0">
            <a:solidFill>
              <a:schemeClr val="tx1"/>
            </a:solidFill>
          </a:endParaRPr>
        </a:p>
      </dgm:t>
    </dgm:pt>
    <dgm:pt modelId="{2DFD512A-5071-42C6-A6C2-C53464696F5F}" type="parTrans" cxnId="{9393D64A-772D-46A3-8DEF-1A88A34E1E04}">
      <dgm:prSet/>
      <dgm:spPr/>
      <dgm:t>
        <a:bodyPr/>
        <a:lstStyle/>
        <a:p>
          <a:endParaRPr lang="zh-CN" altLang="en-US"/>
        </a:p>
      </dgm:t>
    </dgm:pt>
    <dgm:pt modelId="{F5811F8E-C929-4148-9759-15600CD12787}" type="sibTrans" cxnId="{9393D64A-772D-46A3-8DEF-1A88A34E1E04}">
      <dgm:prSet/>
      <dgm:spPr/>
      <dgm:t>
        <a:bodyPr/>
        <a:lstStyle/>
        <a:p>
          <a:endParaRPr lang="zh-CN" altLang="en-US"/>
        </a:p>
      </dgm:t>
    </dgm:pt>
    <dgm:pt modelId="{AD688D76-83D9-48AD-82E7-F2CD2714C711}">
      <dgm:prSet phldrT="[文本]"/>
      <dgm:spPr/>
      <dgm:t>
        <a:bodyPr/>
        <a:lstStyle/>
        <a:p>
          <a:r>
            <a:rPr lang="en-US" altLang="zh-CN" dirty="0" smtClean="0">
              <a:solidFill>
                <a:schemeClr val="tx1"/>
              </a:solidFill>
            </a:rPr>
            <a:t>Node3</a:t>
          </a:r>
          <a:endParaRPr lang="zh-CN" altLang="en-US" dirty="0">
            <a:solidFill>
              <a:schemeClr val="tx1"/>
            </a:solidFill>
          </a:endParaRPr>
        </a:p>
      </dgm:t>
    </dgm:pt>
    <dgm:pt modelId="{FFC4F37B-EFB7-4897-9D10-609B284AB96B}" type="parTrans" cxnId="{64706BD0-0030-4CA6-ABCD-F5319A4949A5}">
      <dgm:prSet/>
      <dgm:spPr/>
      <dgm:t>
        <a:bodyPr/>
        <a:lstStyle/>
        <a:p>
          <a:endParaRPr lang="zh-CN" altLang="en-US"/>
        </a:p>
      </dgm:t>
    </dgm:pt>
    <dgm:pt modelId="{56D5972E-2B51-4B4B-8555-D9C0F7F3F6C1}" type="sibTrans" cxnId="{64706BD0-0030-4CA6-ABCD-F5319A4949A5}">
      <dgm:prSet/>
      <dgm:spPr/>
      <dgm:t>
        <a:bodyPr/>
        <a:lstStyle/>
        <a:p>
          <a:endParaRPr lang="zh-CN" altLang="en-US"/>
        </a:p>
      </dgm:t>
    </dgm:pt>
    <dgm:pt modelId="{243E4D0C-2138-42F0-B48F-3A7269B00510}">
      <dgm:prSet phldrT="[文本]"/>
      <dgm:spPr/>
      <dgm:t>
        <a:bodyPr/>
        <a:lstStyle/>
        <a:p>
          <a:r>
            <a:rPr lang="en-US" altLang="zh-CN" dirty="0" smtClean="0">
              <a:solidFill>
                <a:schemeClr val="tx1"/>
              </a:solidFill>
            </a:rPr>
            <a:t>Node5</a:t>
          </a:r>
          <a:endParaRPr lang="zh-CN" altLang="en-US" dirty="0">
            <a:solidFill>
              <a:schemeClr val="tx1"/>
            </a:solidFill>
          </a:endParaRPr>
        </a:p>
      </dgm:t>
    </dgm:pt>
    <dgm:pt modelId="{81F4C485-DB76-4814-A2CE-95A407B29912}" type="parTrans" cxnId="{A2FA109C-88EE-4DF5-85A8-D328789A527C}">
      <dgm:prSet/>
      <dgm:spPr/>
      <dgm:t>
        <a:bodyPr/>
        <a:lstStyle/>
        <a:p>
          <a:endParaRPr lang="zh-CN" altLang="en-US"/>
        </a:p>
      </dgm:t>
    </dgm:pt>
    <dgm:pt modelId="{41D97393-AF23-4240-944D-5F925194079A}" type="sibTrans" cxnId="{A2FA109C-88EE-4DF5-85A8-D328789A527C}">
      <dgm:prSet/>
      <dgm:spPr/>
      <dgm:t>
        <a:bodyPr/>
        <a:lstStyle/>
        <a:p>
          <a:endParaRPr lang="zh-CN" altLang="en-US"/>
        </a:p>
      </dgm:t>
    </dgm:pt>
    <dgm:pt modelId="{C0B5FDC0-CC94-4F88-9B1F-AB2277C338CB}">
      <dgm:prSet phldrT="[文本]"/>
      <dgm:spPr/>
      <dgm:t>
        <a:bodyPr/>
        <a:lstStyle/>
        <a:p>
          <a:r>
            <a:rPr lang="en-US" altLang="zh-CN" dirty="0" smtClean="0">
              <a:solidFill>
                <a:schemeClr val="tx1"/>
              </a:solidFill>
            </a:rPr>
            <a:t>Node4</a:t>
          </a:r>
          <a:endParaRPr lang="zh-CN" altLang="en-US" dirty="0">
            <a:solidFill>
              <a:schemeClr val="tx1"/>
            </a:solidFill>
          </a:endParaRPr>
        </a:p>
      </dgm:t>
    </dgm:pt>
    <dgm:pt modelId="{EA783AFB-2F39-4E89-BEF2-E914580D80C5}" type="parTrans" cxnId="{70FEE9F8-3F5C-4DF4-ACDF-EEE962D4E0A7}">
      <dgm:prSet/>
      <dgm:spPr/>
      <dgm:t>
        <a:bodyPr/>
        <a:lstStyle/>
        <a:p>
          <a:endParaRPr lang="zh-CN" altLang="en-US"/>
        </a:p>
      </dgm:t>
    </dgm:pt>
    <dgm:pt modelId="{FA05283B-CEF0-485E-BAD6-A4DE635A6CC2}" type="sibTrans" cxnId="{70FEE9F8-3F5C-4DF4-ACDF-EEE962D4E0A7}">
      <dgm:prSet/>
      <dgm:spPr/>
      <dgm:t>
        <a:bodyPr/>
        <a:lstStyle/>
        <a:p>
          <a:endParaRPr lang="zh-CN" altLang="en-US"/>
        </a:p>
      </dgm:t>
    </dgm:pt>
    <dgm:pt modelId="{3C4F3453-E505-49E1-9AB1-8144F360151F}">
      <dgm:prSet phldrT="[文本]"/>
      <dgm:spPr/>
      <dgm:t>
        <a:bodyPr/>
        <a:lstStyle/>
        <a:p>
          <a:r>
            <a:rPr lang="en-US" altLang="zh-CN" dirty="0" smtClean="0">
              <a:solidFill>
                <a:schemeClr val="tx1"/>
              </a:solidFill>
            </a:rPr>
            <a:t>Node2</a:t>
          </a:r>
          <a:endParaRPr lang="zh-CN" altLang="en-US" dirty="0">
            <a:solidFill>
              <a:schemeClr val="tx1"/>
            </a:solidFill>
          </a:endParaRPr>
        </a:p>
      </dgm:t>
    </dgm:pt>
    <dgm:pt modelId="{DD380882-A4CC-4D1B-B08C-50A522A7D9AD}" type="parTrans" cxnId="{75B9039A-E990-4D07-B991-A2D6EECA77BB}">
      <dgm:prSet/>
      <dgm:spPr/>
      <dgm:t>
        <a:bodyPr/>
        <a:lstStyle/>
        <a:p>
          <a:endParaRPr lang="zh-CN" altLang="en-US"/>
        </a:p>
      </dgm:t>
    </dgm:pt>
    <dgm:pt modelId="{3A48D217-A732-40EB-AA3C-342DFA25E646}" type="sibTrans" cxnId="{75B9039A-E990-4D07-B991-A2D6EECA77BB}">
      <dgm:prSet/>
      <dgm:spPr/>
      <dgm:t>
        <a:bodyPr/>
        <a:lstStyle/>
        <a:p>
          <a:endParaRPr lang="zh-CN" altLang="en-US"/>
        </a:p>
      </dgm:t>
    </dgm:pt>
    <dgm:pt modelId="{936E7D7D-AD2C-4E64-89F3-8D511E62F0FF}" type="pres">
      <dgm:prSet presAssocID="{5D035EED-A0A2-4B03-9D00-4113D9A6A599}" presName="Name0" presStyleCnt="0">
        <dgm:presLayoutVars>
          <dgm:dir/>
          <dgm:resizeHandles val="exact"/>
        </dgm:presLayoutVars>
      </dgm:prSet>
      <dgm:spPr/>
      <dgm:t>
        <a:bodyPr/>
        <a:lstStyle/>
        <a:p>
          <a:endParaRPr lang="zh-CN" altLang="en-US"/>
        </a:p>
      </dgm:t>
    </dgm:pt>
    <dgm:pt modelId="{F1CFE3C3-1C70-423D-9758-5B1D894346C3}" type="pres">
      <dgm:prSet presAssocID="{5D035EED-A0A2-4B03-9D00-4113D9A6A599}" presName="cycle" presStyleCnt="0"/>
      <dgm:spPr/>
    </dgm:pt>
    <dgm:pt modelId="{508234E3-4274-4036-938C-1DC77AE3BFAE}" type="pres">
      <dgm:prSet presAssocID="{16956802-DD36-49E0-8617-CC89C68C6C0A}" presName="nodeFirstNode" presStyleLbl="node1" presStyleIdx="0" presStyleCnt="5">
        <dgm:presLayoutVars>
          <dgm:bulletEnabled val="1"/>
        </dgm:presLayoutVars>
      </dgm:prSet>
      <dgm:spPr/>
      <dgm:t>
        <a:bodyPr/>
        <a:lstStyle/>
        <a:p>
          <a:endParaRPr lang="zh-CN" altLang="en-US"/>
        </a:p>
      </dgm:t>
    </dgm:pt>
    <dgm:pt modelId="{8782D09B-FB13-414D-9326-AF019C210600}" type="pres">
      <dgm:prSet presAssocID="{F5811F8E-C929-4148-9759-15600CD12787}" presName="sibTransFirstNode" presStyleLbl="bgShp" presStyleIdx="0" presStyleCnt="1" custLinFactNeighborY="-929"/>
      <dgm:spPr/>
      <dgm:t>
        <a:bodyPr/>
        <a:lstStyle/>
        <a:p>
          <a:endParaRPr lang="zh-CN" altLang="en-US"/>
        </a:p>
      </dgm:t>
    </dgm:pt>
    <dgm:pt modelId="{83C4933E-9959-45C8-9FE2-1058474DB598}" type="pres">
      <dgm:prSet presAssocID="{AD688D76-83D9-48AD-82E7-F2CD2714C711}" presName="nodeFollowingNodes" presStyleLbl="node1" presStyleIdx="1" presStyleCnt="5">
        <dgm:presLayoutVars>
          <dgm:bulletEnabled val="1"/>
        </dgm:presLayoutVars>
      </dgm:prSet>
      <dgm:spPr/>
      <dgm:t>
        <a:bodyPr/>
        <a:lstStyle/>
        <a:p>
          <a:endParaRPr lang="zh-CN" altLang="en-US"/>
        </a:p>
      </dgm:t>
    </dgm:pt>
    <dgm:pt modelId="{4610287D-47A4-4799-8FA0-2961CD2E5598}" type="pres">
      <dgm:prSet presAssocID="{243E4D0C-2138-42F0-B48F-3A7269B00510}" presName="nodeFollowingNodes" presStyleLbl="node1" presStyleIdx="2" presStyleCnt="5">
        <dgm:presLayoutVars>
          <dgm:bulletEnabled val="1"/>
        </dgm:presLayoutVars>
      </dgm:prSet>
      <dgm:spPr/>
      <dgm:t>
        <a:bodyPr/>
        <a:lstStyle/>
        <a:p>
          <a:endParaRPr lang="zh-CN" altLang="en-US"/>
        </a:p>
      </dgm:t>
    </dgm:pt>
    <dgm:pt modelId="{62369893-397A-46DE-82C9-3D8E8C9AA933}" type="pres">
      <dgm:prSet presAssocID="{C0B5FDC0-CC94-4F88-9B1F-AB2277C338CB}" presName="nodeFollowingNodes" presStyleLbl="node1" presStyleIdx="3" presStyleCnt="5">
        <dgm:presLayoutVars>
          <dgm:bulletEnabled val="1"/>
        </dgm:presLayoutVars>
      </dgm:prSet>
      <dgm:spPr/>
      <dgm:t>
        <a:bodyPr/>
        <a:lstStyle/>
        <a:p>
          <a:endParaRPr lang="zh-CN" altLang="en-US"/>
        </a:p>
      </dgm:t>
    </dgm:pt>
    <dgm:pt modelId="{7BC58510-2D8D-43ED-85C9-043EFC849C10}" type="pres">
      <dgm:prSet presAssocID="{3C4F3453-E505-49E1-9AB1-8144F360151F}" presName="nodeFollowingNodes" presStyleLbl="node1" presStyleIdx="4" presStyleCnt="5">
        <dgm:presLayoutVars>
          <dgm:bulletEnabled val="1"/>
        </dgm:presLayoutVars>
      </dgm:prSet>
      <dgm:spPr/>
      <dgm:t>
        <a:bodyPr/>
        <a:lstStyle/>
        <a:p>
          <a:endParaRPr lang="zh-CN" altLang="en-US"/>
        </a:p>
      </dgm:t>
    </dgm:pt>
  </dgm:ptLst>
  <dgm:cxnLst>
    <dgm:cxn modelId="{1EF319F0-29EF-4586-8E25-EAA6BB06B5ED}" type="presOf" srcId="{16956802-DD36-49E0-8617-CC89C68C6C0A}" destId="{508234E3-4274-4036-938C-1DC77AE3BFAE}" srcOrd="0" destOrd="0" presId="urn:microsoft.com/office/officeart/2005/8/layout/cycle3"/>
    <dgm:cxn modelId="{64706BD0-0030-4CA6-ABCD-F5319A4949A5}" srcId="{5D035EED-A0A2-4B03-9D00-4113D9A6A599}" destId="{AD688D76-83D9-48AD-82E7-F2CD2714C711}" srcOrd="1" destOrd="0" parTransId="{FFC4F37B-EFB7-4897-9D10-609B284AB96B}" sibTransId="{56D5972E-2B51-4B4B-8555-D9C0F7F3F6C1}"/>
    <dgm:cxn modelId="{69BFBCDF-0CAA-4D26-9F5E-118254558AA0}" type="presOf" srcId="{C0B5FDC0-CC94-4F88-9B1F-AB2277C338CB}" destId="{62369893-397A-46DE-82C9-3D8E8C9AA933}" srcOrd="0" destOrd="0" presId="urn:microsoft.com/office/officeart/2005/8/layout/cycle3"/>
    <dgm:cxn modelId="{93D18A4D-DCD2-453C-86B5-199D52355D7F}" type="presOf" srcId="{3C4F3453-E505-49E1-9AB1-8144F360151F}" destId="{7BC58510-2D8D-43ED-85C9-043EFC849C10}" srcOrd="0" destOrd="0" presId="urn:microsoft.com/office/officeart/2005/8/layout/cycle3"/>
    <dgm:cxn modelId="{CBB62762-09DA-4D28-82D8-D1E0BF4513D8}" type="presOf" srcId="{F5811F8E-C929-4148-9759-15600CD12787}" destId="{8782D09B-FB13-414D-9326-AF019C210600}" srcOrd="0" destOrd="0" presId="urn:microsoft.com/office/officeart/2005/8/layout/cycle3"/>
    <dgm:cxn modelId="{70FEE9F8-3F5C-4DF4-ACDF-EEE962D4E0A7}" srcId="{5D035EED-A0A2-4B03-9D00-4113D9A6A599}" destId="{C0B5FDC0-CC94-4F88-9B1F-AB2277C338CB}" srcOrd="3" destOrd="0" parTransId="{EA783AFB-2F39-4E89-BEF2-E914580D80C5}" sibTransId="{FA05283B-CEF0-485E-BAD6-A4DE635A6CC2}"/>
    <dgm:cxn modelId="{9393D64A-772D-46A3-8DEF-1A88A34E1E04}" srcId="{5D035EED-A0A2-4B03-9D00-4113D9A6A599}" destId="{16956802-DD36-49E0-8617-CC89C68C6C0A}" srcOrd="0" destOrd="0" parTransId="{2DFD512A-5071-42C6-A6C2-C53464696F5F}" sibTransId="{F5811F8E-C929-4148-9759-15600CD12787}"/>
    <dgm:cxn modelId="{1DC00457-9D90-43D5-A735-E1FFF8D58195}" type="presOf" srcId="{5D035EED-A0A2-4B03-9D00-4113D9A6A599}" destId="{936E7D7D-AD2C-4E64-89F3-8D511E62F0FF}" srcOrd="0" destOrd="0" presId="urn:microsoft.com/office/officeart/2005/8/layout/cycle3"/>
    <dgm:cxn modelId="{A2FA109C-88EE-4DF5-85A8-D328789A527C}" srcId="{5D035EED-A0A2-4B03-9D00-4113D9A6A599}" destId="{243E4D0C-2138-42F0-B48F-3A7269B00510}" srcOrd="2" destOrd="0" parTransId="{81F4C485-DB76-4814-A2CE-95A407B29912}" sibTransId="{41D97393-AF23-4240-944D-5F925194079A}"/>
    <dgm:cxn modelId="{E6DF1B4E-CD90-4291-8467-E5A1DFE5651A}" type="presOf" srcId="{AD688D76-83D9-48AD-82E7-F2CD2714C711}" destId="{83C4933E-9959-45C8-9FE2-1058474DB598}" srcOrd="0" destOrd="0" presId="urn:microsoft.com/office/officeart/2005/8/layout/cycle3"/>
    <dgm:cxn modelId="{CEDAABF4-83C1-4E33-9C48-96585B0C0887}" type="presOf" srcId="{243E4D0C-2138-42F0-B48F-3A7269B00510}" destId="{4610287D-47A4-4799-8FA0-2961CD2E5598}" srcOrd="0" destOrd="0" presId="urn:microsoft.com/office/officeart/2005/8/layout/cycle3"/>
    <dgm:cxn modelId="{75B9039A-E990-4D07-B991-A2D6EECA77BB}" srcId="{5D035EED-A0A2-4B03-9D00-4113D9A6A599}" destId="{3C4F3453-E505-49E1-9AB1-8144F360151F}" srcOrd="4" destOrd="0" parTransId="{DD380882-A4CC-4D1B-B08C-50A522A7D9AD}" sibTransId="{3A48D217-A732-40EB-AA3C-342DFA25E646}"/>
    <dgm:cxn modelId="{FE8DC4C2-1A93-426F-86DC-0135B66A3E70}" type="presParOf" srcId="{936E7D7D-AD2C-4E64-89F3-8D511E62F0FF}" destId="{F1CFE3C3-1C70-423D-9758-5B1D894346C3}" srcOrd="0" destOrd="0" presId="urn:microsoft.com/office/officeart/2005/8/layout/cycle3"/>
    <dgm:cxn modelId="{4782BD62-B67A-4FFE-A6B1-22D85E7FB5DA}" type="presParOf" srcId="{F1CFE3C3-1C70-423D-9758-5B1D894346C3}" destId="{508234E3-4274-4036-938C-1DC77AE3BFAE}" srcOrd="0" destOrd="0" presId="urn:microsoft.com/office/officeart/2005/8/layout/cycle3"/>
    <dgm:cxn modelId="{5A1E6ADD-CA61-468E-9883-7A7435FBE043}" type="presParOf" srcId="{F1CFE3C3-1C70-423D-9758-5B1D894346C3}" destId="{8782D09B-FB13-414D-9326-AF019C210600}" srcOrd="1" destOrd="0" presId="urn:microsoft.com/office/officeart/2005/8/layout/cycle3"/>
    <dgm:cxn modelId="{40D5DE09-936B-45A8-981A-5A290754DC57}" type="presParOf" srcId="{F1CFE3C3-1C70-423D-9758-5B1D894346C3}" destId="{83C4933E-9959-45C8-9FE2-1058474DB598}" srcOrd="2" destOrd="0" presId="urn:microsoft.com/office/officeart/2005/8/layout/cycle3"/>
    <dgm:cxn modelId="{09572B0B-8898-44E2-9E8F-85A9F11664E5}" type="presParOf" srcId="{F1CFE3C3-1C70-423D-9758-5B1D894346C3}" destId="{4610287D-47A4-4799-8FA0-2961CD2E5598}" srcOrd="3" destOrd="0" presId="urn:microsoft.com/office/officeart/2005/8/layout/cycle3"/>
    <dgm:cxn modelId="{2E53BDB1-A115-4931-B9AD-A063F24E3CD7}" type="presParOf" srcId="{F1CFE3C3-1C70-423D-9758-5B1D894346C3}" destId="{62369893-397A-46DE-82C9-3D8E8C9AA933}" srcOrd="4" destOrd="0" presId="urn:microsoft.com/office/officeart/2005/8/layout/cycle3"/>
    <dgm:cxn modelId="{194391C4-C5AA-4C93-8E0D-E888277ACC2F}" type="presParOf" srcId="{F1CFE3C3-1C70-423D-9758-5B1D894346C3}" destId="{7BC58510-2D8D-43ED-85C9-043EFC849C10}" srcOrd="5"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7E832F-25BC-4A3B-ABCF-8A13C03B29A5}" type="doc">
      <dgm:prSet loTypeId="urn:microsoft.com/office/officeart/2005/8/layout/hierarchy1" loCatId="hierarchy" qsTypeId="urn:microsoft.com/office/officeart/2005/8/quickstyle/simple1#1" qsCatId="simple" csTypeId="urn:microsoft.com/office/officeart/2005/8/colors/accent1_2#1" csCatId="accent1" phldr="1"/>
      <dgm:spPr/>
      <dgm:t>
        <a:bodyPr/>
        <a:lstStyle/>
        <a:p>
          <a:endParaRPr lang="zh-CN" altLang="en-US"/>
        </a:p>
      </dgm:t>
    </dgm:pt>
    <dgm:pt modelId="{C89A8FFA-2F4D-44FB-9E28-EE9ECF89A8C7}" type="pres">
      <dgm:prSet presAssocID="{827E832F-25BC-4A3B-ABCF-8A13C03B29A5}" presName="hierChild1" presStyleCnt="0">
        <dgm:presLayoutVars>
          <dgm:chPref val="1"/>
          <dgm:dir/>
          <dgm:animOne val="branch"/>
          <dgm:animLvl val="lvl"/>
          <dgm:resizeHandles/>
        </dgm:presLayoutVars>
      </dgm:prSet>
      <dgm:spPr/>
      <dgm:t>
        <a:bodyPr/>
        <a:lstStyle/>
        <a:p>
          <a:endParaRPr lang="zh-CN" altLang="en-US"/>
        </a:p>
      </dgm:t>
    </dgm:pt>
  </dgm:ptLst>
  <dgm:cxnLst>
    <dgm:cxn modelId="{B1CFBEF5-5DE0-446B-A186-326AC0876AAF}" type="presOf" srcId="{827E832F-25BC-4A3B-ABCF-8A13C03B29A5}" destId="{C89A8FFA-2F4D-44FB-9E28-EE9ECF89A8C7}" srcOrd="0"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0" hangingPunct="0">
              <a:defRPr sz="1200">
                <a:latin typeface="Arial" charset="0"/>
                <a:ea typeface="+mn-ea"/>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0" hangingPunct="0">
              <a:defRPr sz="1200">
                <a:latin typeface="Arial" charset="0"/>
                <a:ea typeface="+mn-ea"/>
              </a:defRPr>
            </a:lvl1pPr>
          </a:lstStyle>
          <a:p>
            <a:pPr>
              <a:defRPr/>
            </a:pPr>
            <a:fld id="{927C2328-94C7-4F09-AE0F-94A013818BF8}" type="datetimeFigureOut">
              <a:rPr lang="zh-CN" altLang="en-US"/>
              <a:pPr>
                <a:defRPr/>
              </a:pPr>
              <a:t>2012/08/01</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0" hangingPunct="0">
              <a:defRPr sz="1200">
                <a:latin typeface="Arial" charset="0"/>
                <a:ea typeface="+mn-ea"/>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eaLnBrk="0" hangingPunct="0">
              <a:defRPr sz="1200">
                <a:latin typeface="Arial" charset="0"/>
                <a:ea typeface="+mn-ea"/>
              </a:defRPr>
            </a:lvl1pPr>
          </a:lstStyle>
          <a:p>
            <a:pPr>
              <a:defRPr/>
            </a:pPr>
            <a:fld id="{A64191CE-7B88-4BEE-B5DC-082341113D45}" type="slidenum">
              <a:rPr lang="zh-CN" altLang="en-US"/>
              <a:pPr>
                <a:defRPr/>
              </a:pPr>
              <a:t>‹#›</a:t>
            </a:fld>
            <a:endParaRPr lang="zh-CN" altLang="en-US"/>
          </a:p>
        </p:txBody>
      </p:sp>
    </p:spTree>
    <p:extLst>
      <p:ext uri="{BB962C8B-B14F-4D97-AF65-F5344CB8AC3E}">
        <p14:creationId xmlns:p14="http://schemas.microsoft.com/office/powerpoint/2010/main" val="14907520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0" hangingPunct="0">
              <a:defRPr sz="1200">
                <a:latin typeface="Arial" charset="0"/>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0" hangingPunct="0">
              <a:defRPr sz="1200">
                <a:latin typeface="Arial" charset="0"/>
                <a:ea typeface="+mn-ea"/>
              </a:defRPr>
            </a:lvl1pPr>
          </a:lstStyle>
          <a:p>
            <a:pPr>
              <a:defRPr/>
            </a:pPr>
            <a:fld id="{69557E7B-47E5-482B-A550-268912E130DA}" type="datetimeFigureOut">
              <a:rPr lang="zh-CN" altLang="en-US"/>
              <a:pPr>
                <a:defRPr/>
              </a:pPr>
              <a:t>2012/08/01</a:t>
            </a:fld>
            <a:endParaRPr lang="zh-CN" altLang="en-US"/>
          </a:p>
        </p:txBody>
      </p:sp>
      <p:sp>
        <p:nvSpPr>
          <p:cNvPr id="4" name="幻灯片图像占位符 3"/>
          <p:cNvSpPr>
            <a:spLocks noGrp="1" noRot="1" noChangeAspect="1"/>
          </p:cNvSpPr>
          <p:nvPr>
            <p:ph type="sldImg" idx="2"/>
          </p:nvPr>
        </p:nvSpPr>
        <p:spPr>
          <a:xfrm>
            <a:off x="998538" y="685800"/>
            <a:ext cx="4860925"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0" hangingPunct="0">
              <a:defRPr sz="1200">
                <a:latin typeface="Arial" charset="0"/>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0" hangingPunct="0">
              <a:defRPr sz="1200">
                <a:latin typeface="Arial" charset="0"/>
                <a:ea typeface="+mn-ea"/>
              </a:defRPr>
            </a:lvl1pPr>
          </a:lstStyle>
          <a:p>
            <a:pPr>
              <a:defRPr/>
            </a:pPr>
            <a:fld id="{83858C2A-C5CE-4673-BE6D-642D01612E5E}" type="slidenum">
              <a:rPr lang="zh-CN" altLang="en-US"/>
              <a:pPr>
                <a:defRPr/>
              </a:pPr>
              <a:t>‹#›</a:t>
            </a:fld>
            <a:endParaRPr lang="zh-CN" altLang="en-US"/>
          </a:p>
        </p:txBody>
      </p:sp>
    </p:spTree>
    <p:extLst>
      <p:ext uri="{BB962C8B-B14F-4D97-AF65-F5344CB8AC3E}">
        <p14:creationId xmlns:p14="http://schemas.microsoft.com/office/powerpoint/2010/main" val="256441883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8538" y="685800"/>
            <a:ext cx="4860925"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7686C1B8-8CBD-4BBB-BD4D-ACE2269FB443}" type="slidenum">
              <a:rPr lang="zh-CN" altLang="en-US" smtClean="0"/>
              <a:pPr/>
              <a:t>1</a:t>
            </a:fld>
            <a:endParaRPr lang="zh-CN" altLang="en-US"/>
          </a:p>
        </p:txBody>
      </p:sp>
    </p:spTree>
    <p:extLst>
      <p:ext uri="{BB962C8B-B14F-4D97-AF65-F5344CB8AC3E}">
        <p14:creationId xmlns:p14="http://schemas.microsoft.com/office/powerpoint/2010/main" val="6478764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1.</a:t>
            </a:r>
            <a:r>
              <a:rPr lang="zh-CN" altLang="en-US" dirty="0" smtClean="0"/>
              <a:t>平台定制产品系列</a:t>
            </a:r>
            <a:endParaRPr lang="zh-CN" altLang="en-US" dirty="0"/>
          </a:p>
        </p:txBody>
      </p:sp>
      <p:sp>
        <p:nvSpPr>
          <p:cNvPr id="4" name="Slide Number Placeholder 3"/>
          <p:cNvSpPr>
            <a:spLocks noGrp="1"/>
          </p:cNvSpPr>
          <p:nvPr>
            <p:ph type="sldNum" sz="quarter" idx="10"/>
          </p:nvPr>
        </p:nvSpPr>
        <p:spPr/>
        <p:txBody>
          <a:bodyPr/>
          <a:lstStyle/>
          <a:p>
            <a:pPr>
              <a:defRPr/>
            </a:pPr>
            <a:fld id="{83858C2A-C5CE-4673-BE6D-642D01612E5E}" type="slidenum">
              <a:rPr lang="zh-CN" altLang="en-US" smtClean="0"/>
              <a:pPr>
                <a:defRPr/>
              </a:pPr>
              <a:t>10</a:t>
            </a:fld>
            <a:endParaRPr lang="zh-CN" altLang="en-US"/>
          </a:p>
        </p:txBody>
      </p:sp>
    </p:spTree>
    <p:extLst>
      <p:ext uri="{BB962C8B-B14F-4D97-AF65-F5344CB8AC3E}">
        <p14:creationId xmlns:p14="http://schemas.microsoft.com/office/powerpoint/2010/main" val="2117390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8538" y="685800"/>
            <a:ext cx="4860925"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11</a:t>
            </a:fld>
            <a:endParaRPr lang="zh-CN" altLang="en-US"/>
          </a:p>
        </p:txBody>
      </p:sp>
    </p:spTree>
    <p:extLst>
      <p:ext uri="{BB962C8B-B14F-4D97-AF65-F5344CB8AC3E}">
        <p14:creationId xmlns:p14="http://schemas.microsoft.com/office/powerpoint/2010/main" val="2804825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12</a:t>
            </a:fld>
            <a:endParaRPr lang="zh-CN" altLang="en-US"/>
          </a:p>
        </p:txBody>
      </p:sp>
    </p:spTree>
    <p:extLst>
      <p:ext uri="{BB962C8B-B14F-4D97-AF65-F5344CB8AC3E}">
        <p14:creationId xmlns:p14="http://schemas.microsoft.com/office/powerpoint/2010/main" val="27441347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13</a:t>
            </a:fld>
            <a:endParaRPr lang="zh-CN" altLang="en-US"/>
          </a:p>
        </p:txBody>
      </p:sp>
    </p:spTree>
    <p:extLst>
      <p:ext uri="{BB962C8B-B14F-4D97-AF65-F5344CB8AC3E}">
        <p14:creationId xmlns:p14="http://schemas.microsoft.com/office/powerpoint/2010/main" val="1959102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14</a:t>
            </a:fld>
            <a:endParaRPr lang="zh-CN" altLang="en-US"/>
          </a:p>
        </p:txBody>
      </p:sp>
    </p:spTree>
    <p:extLst>
      <p:ext uri="{BB962C8B-B14F-4D97-AF65-F5344CB8AC3E}">
        <p14:creationId xmlns:p14="http://schemas.microsoft.com/office/powerpoint/2010/main" val="37034985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15</a:t>
            </a:fld>
            <a:endParaRPr lang="zh-CN" altLang="en-US"/>
          </a:p>
        </p:txBody>
      </p:sp>
    </p:spTree>
    <p:extLst>
      <p:ext uri="{BB962C8B-B14F-4D97-AF65-F5344CB8AC3E}">
        <p14:creationId xmlns:p14="http://schemas.microsoft.com/office/powerpoint/2010/main" val="24533722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16</a:t>
            </a:fld>
            <a:endParaRPr lang="zh-CN" altLang="en-US"/>
          </a:p>
        </p:txBody>
      </p:sp>
    </p:spTree>
    <p:extLst>
      <p:ext uri="{BB962C8B-B14F-4D97-AF65-F5344CB8AC3E}">
        <p14:creationId xmlns:p14="http://schemas.microsoft.com/office/powerpoint/2010/main" val="27519760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17</a:t>
            </a:fld>
            <a:endParaRPr lang="zh-CN" altLang="en-US"/>
          </a:p>
        </p:txBody>
      </p:sp>
    </p:spTree>
    <p:extLst>
      <p:ext uri="{BB962C8B-B14F-4D97-AF65-F5344CB8AC3E}">
        <p14:creationId xmlns:p14="http://schemas.microsoft.com/office/powerpoint/2010/main" val="35688555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18</a:t>
            </a:fld>
            <a:endParaRPr lang="zh-CN" altLang="en-US"/>
          </a:p>
        </p:txBody>
      </p:sp>
    </p:spTree>
    <p:extLst>
      <p:ext uri="{BB962C8B-B14F-4D97-AF65-F5344CB8AC3E}">
        <p14:creationId xmlns:p14="http://schemas.microsoft.com/office/powerpoint/2010/main" val="19512458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19</a:t>
            </a:fld>
            <a:endParaRPr lang="zh-CN" altLang="en-US"/>
          </a:p>
        </p:txBody>
      </p:sp>
    </p:spTree>
    <p:extLst>
      <p:ext uri="{BB962C8B-B14F-4D97-AF65-F5344CB8AC3E}">
        <p14:creationId xmlns:p14="http://schemas.microsoft.com/office/powerpoint/2010/main" val="2429715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8538" y="685800"/>
            <a:ext cx="4860925" cy="3429000"/>
          </a:xfrm>
        </p:spPr>
      </p:sp>
      <p:sp>
        <p:nvSpPr>
          <p:cNvPr id="3" name="备注占位符 2"/>
          <p:cNvSpPr>
            <a:spLocks noGrp="1"/>
          </p:cNvSpPr>
          <p:nvPr>
            <p:ph type="body" idx="1"/>
          </p:nvPr>
        </p:nvSpPr>
        <p:spPr/>
        <p:txBody>
          <a:bodyPr>
            <a:normAutofit/>
          </a:bodyPr>
          <a:lstStyle/>
          <a:p>
            <a:pPr>
              <a:lnSpc>
                <a:spcPts val="2600"/>
              </a:lnSpc>
              <a:spcBef>
                <a:spcPts val="0"/>
              </a:spcBef>
              <a:spcAft>
                <a:spcPts val="600"/>
              </a:spcAft>
            </a:pPr>
            <a:r>
              <a:rPr lang="zh-CN" altLang="en-US" sz="1200" dirty="0" smtClean="0"/>
              <a:t>普元是中国平台软件市场的领先品牌，据计世资讯</a:t>
            </a:r>
            <a:r>
              <a:rPr lang="en-US" sz="1200" dirty="0" smtClean="0"/>
              <a:t>2009</a:t>
            </a:r>
            <a:r>
              <a:rPr lang="zh-CN" altLang="en-US" sz="1200" dirty="0" smtClean="0"/>
              <a:t>年相关研究报告显示，普元在国产平台软件（基础平台）市场份额达到</a:t>
            </a:r>
            <a:r>
              <a:rPr lang="en-US" sz="1200" dirty="0" smtClean="0"/>
              <a:t>39.7%</a:t>
            </a:r>
            <a:r>
              <a:rPr lang="zh-CN" altLang="en-US" sz="1200" dirty="0" smtClean="0"/>
              <a:t>，大大领先于其他国内竞争厂商，位居第一，已成为银行、电信、能源、</a:t>
            </a:r>
            <a:r>
              <a:rPr lang="en-US" sz="1200" dirty="0" smtClean="0"/>
              <a:t>IT</a:t>
            </a:r>
            <a:r>
              <a:rPr lang="zh-CN" altLang="en-US" sz="1200" dirty="0" smtClean="0"/>
              <a:t>、国防等高端用户选购基础软件平台值得信任的少数品牌之一。</a:t>
            </a:r>
            <a:endParaRPr lang="en-US" altLang="zh-CN" sz="1200" dirty="0" smtClean="0"/>
          </a:p>
          <a:p>
            <a:pPr>
              <a:lnSpc>
                <a:spcPts val="2600"/>
              </a:lnSpc>
              <a:spcBef>
                <a:spcPts val="0"/>
              </a:spcBef>
              <a:spcAft>
                <a:spcPts val="600"/>
              </a:spcAft>
            </a:pPr>
            <a:r>
              <a:rPr lang="zh-CN" altLang="en-US" sz="1200" dirty="0" smtClean="0"/>
              <a:t>普元在国内平台软件（</a:t>
            </a:r>
            <a:r>
              <a:rPr lang="en-US" sz="1200" dirty="0" smtClean="0"/>
              <a:t>SOA</a:t>
            </a:r>
            <a:r>
              <a:rPr lang="zh-CN" altLang="en-US" sz="1200" dirty="0" smtClean="0"/>
              <a:t>基础软件）市场占有率为</a:t>
            </a:r>
            <a:r>
              <a:rPr lang="en-US" sz="1200" dirty="0" smtClean="0"/>
              <a:t>7.2%</a:t>
            </a:r>
            <a:r>
              <a:rPr lang="zh-CN" altLang="en-US" sz="1200" dirty="0" smtClean="0"/>
              <a:t>，与</a:t>
            </a:r>
            <a:r>
              <a:rPr lang="en-US" sz="1200" dirty="0" smtClean="0"/>
              <a:t>IBM</a:t>
            </a:r>
            <a:r>
              <a:rPr lang="zh-CN" altLang="en-US" sz="1200" dirty="0" smtClean="0"/>
              <a:t>、</a:t>
            </a:r>
            <a:r>
              <a:rPr lang="en-US" sz="1200" dirty="0" smtClean="0"/>
              <a:t>Oracle</a:t>
            </a:r>
            <a:r>
              <a:rPr lang="zh-CN" altLang="en-US" sz="1200" dirty="0" smtClean="0"/>
              <a:t>两家国际竞争对手，同列三甲。</a:t>
            </a:r>
            <a:endParaRPr lang="en-US" altLang="zh-CN" sz="1200" dirty="0" smtClean="0"/>
          </a:p>
          <a:p>
            <a:endParaRPr lang="en-US" altLang="zh-CN" dirty="0" smtClean="0"/>
          </a:p>
          <a:p>
            <a:pPr marL="261938" indent="-261938" eaLnBrk="0" hangingPunct="0">
              <a:lnSpc>
                <a:spcPct val="120000"/>
              </a:lnSpc>
              <a:spcBef>
                <a:spcPct val="50000"/>
              </a:spcBef>
              <a:buFont typeface="Wingdings" pitchFamily="2" charset="2"/>
              <a:buChar char="l"/>
              <a:defRPr/>
            </a:pPr>
            <a:r>
              <a:rPr kumimoji="1" lang="zh-CN" altLang="en-US" dirty="0" smtClean="0">
                <a:latin typeface="+mn-ea"/>
                <a:ea typeface="+mn-ea"/>
              </a:rPr>
              <a:t>公司的运营总部设在上海</a:t>
            </a:r>
            <a:endParaRPr kumimoji="1" lang="en-US" altLang="zh-CN" dirty="0" smtClean="0">
              <a:latin typeface="+mn-ea"/>
              <a:ea typeface="+mn-ea"/>
            </a:endParaRPr>
          </a:p>
          <a:p>
            <a:pPr marL="261938" indent="-261938" eaLnBrk="0" hangingPunct="0">
              <a:lnSpc>
                <a:spcPct val="120000"/>
              </a:lnSpc>
              <a:spcBef>
                <a:spcPct val="50000"/>
              </a:spcBef>
              <a:buFont typeface="Wingdings" pitchFamily="2" charset="2"/>
              <a:buChar char="l"/>
              <a:defRPr/>
            </a:pPr>
            <a:r>
              <a:rPr kumimoji="1" lang="zh-CN" altLang="en-US" dirty="0" smtClean="0">
                <a:latin typeface="+mn-ea"/>
                <a:ea typeface="+mn-ea"/>
              </a:rPr>
              <a:t>下属普坤软件、普元数智、兴普方技术等子公司</a:t>
            </a:r>
          </a:p>
          <a:p>
            <a:pPr marL="261938" indent="-261938" eaLnBrk="0" hangingPunct="0">
              <a:lnSpc>
                <a:spcPct val="120000"/>
              </a:lnSpc>
              <a:spcBef>
                <a:spcPct val="50000"/>
              </a:spcBef>
              <a:buFont typeface="Wingdings" pitchFamily="2" charset="2"/>
              <a:buChar char="l"/>
              <a:defRPr/>
            </a:pPr>
            <a:r>
              <a:rPr kumimoji="1" lang="zh-CN" altLang="en-US" dirty="0" smtClean="0">
                <a:latin typeface="+mn-ea"/>
                <a:ea typeface="+mn-ea"/>
              </a:rPr>
              <a:t>在全国设立了 </a:t>
            </a:r>
            <a:r>
              <a:rPr kumimoji="1" lang="en-US" altLang="zh-CN" b="1" dirty="0" smtClean="0">
                <a:latin typeface="+mn-ea"/>
                <a:ea typeface="+mn-ea"/>
              </a:rPr>
              <a:t>6</a:t>
            </a:r>
            <a:r>
              <a:rPr kumimoji="1" lang="zh-CN" altLang="en-US" dirty="0" smtClean="0">
                <a:latin typeface="+mn-ea"/>
                <a:ea typeface="+mn-ea"/>
              </a:rPr>
              <a:t>个营销分支机构</a:t>
            </a:r>
          </a:p>
          <a:p>
            <a:pPr marL="261938" indent="-261938" eaLnBrk="0" hangingPunct="0">
              <a:lnSpc>
                <a:spcPct val="120000"/>
              </a:lnSpc>
              <a:spcBef>
                <a:spcPct val="50000"/>
              </a:spcBef>
              <a:buFont typeface="Wingdings" pitchFamily="2" charset="2"/>
              <a:buChar char="l"/>
              <a:defRPr/>
            </a:pPr>
            <a:r>
              <a:rPr kumimoji="1" lang="en-US" altLang="zh-CN" b="1" dirty="0" smtClean="0">
                <a:latin typeface="+mn-ea"/>
                <a:ea typeface="+mn-ea"/>
              </a:rPr>
              <a:t>300</a:t>
            </a:r>
            <a:r>
              <a:rPr lang="zh-CN" altLang="en-US" kern="0" dirty="0" smtClean="0">
                <a:latin typeface="+mn-ea"/>
                <a:ea typeface="+mn-ea"/>
                <a:cs typeface="ＭＳ Ｐゴシック" charset="-128"/>
              </a:rPr>
              <a:t>多家合作</a:t>
            </a:r>
            <a:r>
              <a:rPr kumimoji="1" lang="zh-CN" altLang="en-US" dirty="0" smtClean="0">
                <a:latin typeface="+mn-ea"/>
                <a:ea typeface="+mn-ea"/>
              </a:rPr>
              <a:t>伙伴遍布全国</a:t>
            </a:r>
          </a:p>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2</a:t>
            </a:fld>
            <a:endParaRPr lang="zh-CN" altLang="en-US"/>
          </a:p>
        </p:txBody>
      </p:sp>
    </p:spTree>
    <p:extLst>
      <p:ext uri="{BB962C8B-B14F-4D97-AF65-F5344CB8AC3E}">
        <p14:creationId xmlns:p14="http://schemas.microsoft.com/office/powerpoint/2010/main" val="22711555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20</a:t>
            </a:fld>
            <a:endParaRPr lang="zh-CN" altLang="en-US"/>
          </a:p>
        </p:txBody>
      </p:sp>
    </p:spTree>
    <p:extLst>
      <p:ext uri="{BB962C8B-B14F-4D97-AF65-F5344CB8AC3E}">
        <p14:creationId xmlns:p14="http://schemas.microsoft.com/office/powerpoint/2010/main" val="10715426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21</a:t>
            </a:fld>
            <a:endParaRPr lang="zh-CN" altLang="en-US"/>
          </a:p>
        </p:txBody>
      </p:sp>
    </p:spTree>
    <p:extLst>
      <p:ext uri="{BB962C8B-B14F-4D97-AF65-F5344CB8AC3E}">
        <p14:creationId xmlns:p14="http://schemas.microsoft.com/office/powerpoint/2010/main" val="39600887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22</a:t>
            </a:fld>
            <a:endParaRPr lang="zh-CN" altLang="en-US"/>
          </a:p>
        </p:txBody>
      </p:sp>
    </p:spTree>
    <p:extLst>
      <p:ext uri="{BB962C8B-B14F-4D97-AF65-F5344CB8AC3E}">
        <p14:creationId xmlns:p14="http://schemas.microsoft.com/office/powerpoint/2010/main" val="1919283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23</a:t>
            </a:fld>
            <a:endParaRPr lang="zh-CN" altLang="en-US"/>
          </a:p>
        </p:txBody>
      </p:sp>
    </p:spTree>
    <p:extLst>
      <p:ext uri="{BB962C8B-B14F-4D97-AF65-F5344CB8AC3E}">
        <p14:creationId xmlns:p14="http://schemas.microsoft.com/office/powerpoint/2010/main" val="14200360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24</a:t>
            </a:fld>
            <a:endParaRPr lang="zh-CN" altLang="en-US"/>
          </a:p>
        </p:txBody>
      </p:sp>
    </p:spTree>
    <p:extLst>
      <p:ext uri="{BB962C8B-B14F-4D97-AF65-F5344CB8AC3E}">
        <p14:creationId xmlns:p14="http://schemas.microsoft.com/office/powerpoint/2010/main" val="33514390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25</a:t>
            </a:fld>
            <a:endParaRPr lang="zh-CN" altLang="en-US"/>
          </a:p>
        </p:txBody>
      </p:sp>
    </p:spTree>
    <p:extLst>
      <p:ext uri="{BB962C8B-B14F-4D97-AF65-F5344CB8AC3E}">
        <p14:creationId xmlns:p14="http://schemas.microsoft.com/office/powerpoint/2010/main" val="9522942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26</a:t>
            </a:fld>
            <a:endParaRPr lang="zh-CN" altLang="en-US"/>
          </a:p>
        </p:txBody>
      </p:sp>
    </p:spTree>
    <p:extLst>
      <p:ext uri="{BB962C8B-B14F-4D97-AF65-F5344CB8AC3E}">
        <p14:creationId xmlns:p14="http://schemas.microsoft.com/office/powerpoint/2010/main" val="37426548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27</a:t>
            </a:fld>
            <a:endParaRPr lang="zh-CN" altLang="en-US"/>
          </a:p>
        </p:txBody>
      </p:sp>
    </p:spTree>
    <p:extLst>
      <p:ext uri="{BB962C8B-B14F-4D97-AF65-F5344CB8AC3E}">
        <p14:creationId xmlns:p14="http://schemas.microsoft.com/office/powerpoint/2010/main" val="6066707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28</a:t>
            </a:fld>
            <a:endParaRPr lang="zh-CN" altLang="en-US"/>
          </a:p>
        </p:txBody>
      </p:sp>
    </p:spTree>
    <p:extLst>
      <p:ext uri="{BB962C8B-B14F-4D97-AF65-F5344CB8AC3E}">
        <p14:creationId xmlns:p14="http://schemas.microsoft.com/office/powerpoint/2010/main" val="39120540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29</a:t>
            </a:fld>
            <a:endParaRPr lang="zh-CN" altLang="en-US"/>
          </a:p>
        </p:txBody>
      </p:sp>
    </p:spTree>
    <p:extLst>
      <p:ext uri="{BB962C8B-B14F-4D97-AF65-F5344CB8AC3E}">
        <p14:creationId xmlns:p14="http://schemas.microsoft.com/office/powerpoint/2010/main" val="1754914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bwMode="auto">
          <a:xfrm>
            <a:off x="998538" y="685800"/>
            <a:ext cx="4860925" cy="3429000"/>
          </a:xfrm>
          <a:noFill/>
          <a:ln>
            <a:solidFill>
              <a:srgbClr val="000000"/>
            </a:solidFill>
            <a:miter lim="800000"/>
            <a:headEnd/>
            <a:tailEnd/>
          </a:ln>
        </p:spPr>
      </p:sp>
      <p:sp>
        <p:nvSpPr>
          <p:cNvPr id="96259"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latin typeface="Arial" charset="0"/>
            </a:endParaRPr>
          </a:p>
        </p:txBody>
      </p:sp>
      <p:sp>
        <p:nvSpPr>
          <p:cNvPr id="96260"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3A3B5E39-95A5-41CD-9395-53DDC73C44D5}" type="slidenum">
              <a:rPr lang="en-US" altLang="zh-CN" sz="1200" b="0"/>
              <a:pPr algn="r"/>
              <a:t>3</a:t>
            </a:fld>
            <a:endParaRPr lang="en-US" altLang="zh-CN" sz="1200" b="0"/>
          </a:p>
        </p:txBody>
      </p:sp>
    </p:spTree>
    <p:extLst>
      <p:ext uri="{BB962C8B-B14F-4D97-AF65-F5344CB8AC3E}">
        <p14:creationId xmlns:p14="http://schemas.microsoft.com/office/powerpoint/2010/main" val="13319746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30</a:t>
            </a:fld>
            <a:endParaRPr lang="zh-CN" altLang="en-US"/>
          </a:p>
        </p:txBody>
      </p:sp>
    </p:spTree>
    <p:extLst>
      <p:ext uri="{BB962C8B-B14F-4D97-AF65-F5344CB8AC3E}">
        <p14:creationId xmlns:p14="http://schemas.microsoft.com/office/powerpoint/2010/main" val="10647719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31</a:t>
            </a:fld>
            <a:endParaRPr lang="zh-CN" altLang="en-US"/>
          </a:p>
        </p:txBody>
      </p:sp>
    </p:spTree>
    <p:extLst>
      <p:ext uri="{BB962C8B-B14F-4D97-AF65-F5344CB8AC3E}">
        <p14:creationId xmlns:p14="http://schemas.microsoft.com/office/powerpoint/2010/main" val="31434864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任务类型分为</a:t>
            </a:r>
            <a:r>
              <a:rPr lang="en-US" altLang="zh-CN" dirty="0" smtClean="0"/>
              <a:t>SCA</a:t>
            </a:r>
            <a:r>
              <a:rPr lang="zh-CN" altLang="en-US" dirty="0" smtClean="0"/>
              <a:t>服务任务、逻辑流任务和</a:t>
            </a:r>
            <a:r>
              <a:rPr lang="en-US" altLang="zh-CN" dirty="0" smtClean="0"/>
              <a:t>Java</a:t>
            </a:r>
            <a:r>
              <a:rPr lang="zh-CN" altLang="en-US" dirty="0" smtClean="0"/>
              <a:t>方法任务；</a:t>
            </a:r>
            <a:endParaRPr lang="en-US" altLang="zh-CN" dirty="0" smtClean="0"/>
          </a:p>
          <a:p>
            <a:r>
              <a:rPr lang="zh-CN" altLang="en-US" dirty="0" smtClean="0"/>
              <a:t>触发模式分为固定时刻触发和日历周期触发</a:t>
            </a:r>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32</a:t>
            </a:fld>
            <a:endParaRPr lang="zh-CN" altLang="en-US"/>
          </a:p>
        </p:txBody>
      </p:sp>
    </p:spTree>
    <p:extLst>
      <p:ext uri="{BB962C8B-B14F-4D97-AF65-F5344CB8AC3E}">
        <p14:creationId xmlns:p14="http://schemas.microsoft.com/office/powerpoint/2010/main" val="6380955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33</a:t>
            </a:fld>
            <a:endParaRPr lang="zh-CN" altLang="en-US"/>
          </a:p>
        </p:txBody>
      </p:sp>
    </p:spTree>
    <p:extLst>
      <p:ext uri="{BB962C8B-B14F-4D97-AF65-F5344CB8AC3E}">
        <p14:creationId xmlns:p14="http://schemas.microsoft.com/office/powerpoint/2010/main" val="69811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目前缺少与物理数据库同步的功能，需要补充</a:t>
            </a:r>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34</a:t>
            </a:fld>
            <a:endParaRPr lang="zh-CN" altLang="en-US"/>
          </a:p>
        </p:txBody>
      </p:sp>
    </p:spTree>
    <p:extLst>
      <p:ext uri="{BB962C8B-B14F-4D97-AF65-F5344CB8AC3E}">
        <p14:creationId xmlns:p14="http://schemas.microsoft.com/office/powerpoint/2010/main" val="24518401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35</a:t>
            </a:fld>
            <a:endParaRPr lang="zh-CN" altLang="en-US"/>
          </a:p>
        </p:txBody>
      </p:sp>
    </p:spTree>
    <p:extLst>
      <p:ext uri="{BB962C8B-B14F-4D97-AF65-F5344CB8AC3E}">
        <p14:creationId xmlns:p14="http://schemas.microsoft.com/office/powerpoint/2010/main" val="7598243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36</a:t>
            </a:fld>
            <a:endParaRPr lang="zh-CN" altLang="en-US"/>
          </a:p>
        </p:txBody>
      </p:sp>
    </p:spTree>
    <p:extLst>
      <p:ext uri="{BB962C8B-B14F-4D97-AF65-F5344CB8AC3E}">
        <p14:creationId xmlns:p14="http://schemas.microsoft.com/office/powerpoint/2010/main" val="4773844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37</a:t>
            </a:fld>
            <a:endParaRPr lang="zh-CN" altLang="en-US"/>
          </a:p>
        </p:txBody>
      </p:sp>
    </p:spTree>
    <p:extLst>
      <p:ext uri="{BB962C8B-B14F-4D97-AF65-F5344CB8AC3E}">
        <p14:creationId xmlns:p14="http://schemas.microsoft.com/office/powerpoint/2010/main" val="28713644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38</a:t>
            </a:fld>
            <a:endParaRPr lang="zh-CN" altLang="en-US"/>
          </a:p>
        </p:txBody>
      </p:sp>
    </p:spTree>
    <p:extLst>
      <p:ext uri="{BB962C8B-B14F-4D97-AF65-F5344CB8AC3E}">
        <p14:creationId xmlns:p14="http://schemas.microsoft.com/office/powerpoint/2010/main" val="37989471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39</a:t>
            </a:fld>
            <a:endParaRPr lang="zh-CN" altLang="en-US"/>
          </a:p>
        </p:txBody>
      </p:sp>
    </p:spTree>
    <p:extLst>
      <p:ext uri="{BB962C8B-B14F-4D97-AF65-F5344CB8AC3E}">
        <p14:creationId xmlns:p14="http://schemas.microsoft.com/office/powerpoint/2010/main" val="3553651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8538" y="685800"/>
            <a:ext cx="4860925"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4</a:t>
            </a:fld>
            <a:endParaRPr lang="zh-CN" altLang="en-US"/>
          </a:p>
        </p:txBody>
      </p:sp>
    </p:spTree>
    <p:extLst>
      <p:ext uri="{BB962C8B-B14F-4D97-AF65-F5344CB8AC3E}">
        <p14:creationId xmlns:p14="http://schemas.microsoft.com/office/powerpoint/2010/main" val="24686730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8538" y="685800"/>
            <a:ext cx="4860925"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40</a:t>
            </a:fld>
            <a:endParaRPr lang="zh-CN" altLang="en-US"/>
          </a:p>
        </p:txBody>
      </p:sp>
    </p:spTree>
    <p:extLst>
      <p:ext uri="{BB962C8B-B14F-4D97-AF65-F5344CB8AC3E}">
        <p14:creationId xmlns:p14="http://schemas.microsoft.com/office/powerpoint/2010/main" val="8565221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41</a:t>
            </a:fld>
            <a:endParaRPr lang="zh-CN" altLang="en-US"/>
          </a:p>
        </p:txBody>
      </p:sp>
    </p:spTree>
    <p:extLst>
      <p:ext uri="{BB962C8B-B14F-4D97-AF65-F5344CB8AC3E}">
        <p14:creationId xmlns:p14="http://schemas.microsoft.com/office/powerpoint/2010/main" val="14121390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42</a:t>
            </a:fld>
            <a:endParaRPr lang="zh-CN" altLang="en-US"/>
          </a:p>
        </p:txBody>
      </p:sp>
    </p:spTree>
    <p:extLst>
      <p:ext uri="{BB962C8B-B14F-4D97-AF65-F5344CB8AC3E}">
        <p14:creationId xmlns:p14="http://schemas.microsoft.com/office/powerpoint/2010/main" val="25188596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43</a:t>
            </a:fld>
            <a:endParaRPr lang="zh-CN" altLang="en-US"/>
          </a:p>
        </p:txBody>
      </p:sp>
    </p:spTree>
    <p:extLst>
      <p:ext uri="{BB962C8B-B14F-4D97-AF65-F5344CB8AC3E}">
        <p14:creationId xmlns:p14="http://schemas.microsoft.com/office/powerpoint/2010/main" val="40436620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44</a:t>
            </a:fld>
            <a:endParaRPr lang="zh-CN" altLang="en-US"/>
          </a:p>
        </p:txBody>
      </p:sp>
    </p:spTree>
    <p:extLst>
      <p:ext uri="{BB962C8B-B14F-4D97-AF65-F5344CB8AC3E}">
        <p14:creationId xmlns:p14="http://schemas.microsoft.com/office/powerpoint/2010/main" val="26095098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45</a:t>
            </a:fld>
            <a:endParaRPr lang="zh-CN" altLang="en-US"/>
          </a:p>
        </p:txBody>
      </p:sp>
    </p:spTree>
    <p:extLst>
      <p:ext uri="{BB962C8B-B14F-4D97-AF65-F5344CB8AC3E}">
        <p14:creationId xmlns:p14="http://schemas.microsoft.com/office/powerpoint/2010/main" val="16768303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46</a:t>
            </a:fld>
            <a:endParaRPr lang="zh-CN" altLang="en-US"/>
          </a:p>
        </p:txBody>
      </p:sp>
    </p:spTree>
    <p:extLst>
      <p:ext uri="{BB962C8B-B14F-4D97-AF65-F5344CB8AC3E}">
        <p14:creationId xmlns:p14="http://schemas.microsoft.com/office/powerpoint/2010/main" val="29295290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47</a:t>
            </a:fld>
            <a:endParaRPr lang="zh-CN" altLang="en-US"/>
          </a:p>
        </p:txBody>
      </p:sp>
    </p:spTree>
    <p:extLst>
      <p:ext uri="{BB962C8B-B14F-4D97-AF65-F5344CB8AC3E}">
        <p14:creationId xmlns:p14="http://schemas.microsoft.com/office/powerpoint/2010/main" val="36761482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48</a:t>
            </a:fld>
            <a:endParaRPr lang="zh-CN" altLang="en-US"/>
          </a:p>
        </p:txBody>
      </p:sp>
    </p:spTree>
    <p:extLst>
      <p:ext uri="{BB962C8B-B14F-4D97-AF65-F5344CB8AC3E}">
        <p14:creationId xmlns:p14="http://schemas.microsoft.com/office/powerpoint/2010/main" val="27862862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49</a:t>
            </a:fld>
            <a:endParaRPr lang="zh-CN" altLang="en-US"/>
          </a:p>
        </p:txBody>
      </p:sp>
    </p:spTree>
    <p:extLst>
      <p:ext uri="{BB962C8B-B14F-4D97-AF65-F5344CB8AC3E}">
        <p14:creationId xmlns:p14="http://schemas.microsoft.com/office/powerpoint/2010/main" val="1693212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8538" y="685800"/>
            <a:ext cx="4860925"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5</a:t>
            </a:fld>
            <a:endParaRPr lang="zh-CN" altLang="en-US"/>
          </a:p>
        </p:txBody>
      </p:sp>
    </p:spTree>
    <p:extLst>
      <p:ext uri="{BB962C8B-B14F-4D97-AF65-F5344CB8AC3E}">
        <p14:creationId xmlns:p14="http://schemas.microsoft.com/office/powerpoint/2010/main" val="16546297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50</a:t>
            </a:fld>
            <a:endParaRPr lang="zh-CN" altLang="en-US"/>
          </a:p>
        </p:txBody>
      </p:sp>
    </p:spTree>
    <p:extLst>
      <p:ext uri="{BB962C8B-B14F-4D97-AF65-F5344CB8AC3E}">
        <p14:creationId xmlns:p14="http://schemas.microsoft.com/office/powerpoint/2010/main" val="12376398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51</a:t>
            </a:fld>
            <a:endParaRPr lang="zh-CN" altLang="en-US"/>
          </a:p>
        </p:txBody>
      </p:sp>
    </p:spTree>
    <p:extLst>
      <p:ext uri="{BB962C8B-B14F-4D97-AF65-F5344CB8AC3E}">
        <p14:creationId xmlns:p14="http://schemas.microsoft.com/office/powerpoint/2010/main" val="42815542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52</a:t>
            </a:fld>
            <a:endParaRPr lang="zh-CN" altLang="en-US"/>
          </a:p>
        </p:txBody>
      </p:sp>
    </p:spTree>
    <p:extLst>
      <p:ext uri="{BB962C8B-B14F-4D97-AF65-F5344CB8AC3E}">
        <p14:creationId xmlns:p14="http://schemas.microsoft.com/office/powerpoint/2010/main" val="30460428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第一种采用</a:t>
            </a:r>
            <a:r>
              <a:rPr lang="en-US" altLang="zh-CN" dirty="0" err="1" smtClean="0"/>
              <a:t>Sencha</a:t>
            </a:r>
            <a:r>
              <a:rPr lang="en-US" altLang="zh-CN" dirty="0" smtClean="0"/>
              <a:t>-Touch</a:t>
            </a:r>
            <a:r>
              <a:rPr lang="zh-CN" altLang="en-US" dirty="0" smtClean="0"/>
              <a:t>与逻辑流相结合的方案</a:t>
            </a:r>
            <a:endParaRPr lang="en-US" altLang="zh-CN" dirty="0" smtClean="0"/>
          </a:p>
          <a:p>
            <a:r>
              <a:rPr lang="en-US" altLang="zh-CN" dirty="0" smtClean="0"/>
              <a:t>2.</a:t>
            </a:r>
            <a:r>
              <a:rPr lang="zh-CN" altLang="en-US" dirty="0" smtClean="0"/>
              <a:t>第二种采用本地</a:t>
            </a:r>
            <a:r>
              <a:rPr lang="en-US" altLang="zh-CN" dirty="0" smtClean="0"/>
              <a:t>app</a:t>
            </a:r>
            <a:r>
              <a:rPr lang="zh-CN" altLang="en-US" dirty="0" smtClean="0"/>
              <a:t>的的方式，针对不同类型（</a:t>
            </a:r>
            <a:r>
              <a:rPr lang="en-US" altLang="zh-CN" dirty="0" err="1" smtClean="0"/>
              <a:t>iOS</a:t>
            </a:r>
            <a:r>
              <a:rPr lang="zh-CN" altLang="en-US" dirty="0" smtClean="0"/>
              <a:t>、</a:t>
            </a:r>
            <a:r>
              <a:rPr lang="en-US" altLang="zh-CN" dirty="0" smtClean="0"/>
              <a:t>Android</a:t>
            </a:r>
            <a:r>
              <a:rPr lang="zh-CN" altLang="en-US" dirty="0" smtClean="0"/>
              <a:t>）提供本地应用</a:t>
            </a:r>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53</a:t>
            </a:fld>
            <a:endParaRPr lang="zh-CN" altLang="en-US"/>
          </a:p>
        </p:txBody>
      </p:sp>
    </p:spTree>
    <p:extLst>
      <p:ext uri="{BB962C8B-B14F-4D97-AF65-F5344CB8AC3E}">
        <p14:creationId xmlns:p14="http://schemas.microsoft.com/office/powerpoint/2010/main" val="34634746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54</a:t>
            </a:fld>
            <a:endParaRPr lang="zh-CN" altLang="en-US"/>
          </a:p>
        </p:txBody>
      </p:sp>
    </p:spTree>
    <p:extLst>
      <p:ext uri="{BB962C8B-B14F-4D97-AF65-F5344CB8AC3E}">
        <p14:creationId xmlns:p14="http://schemas.microsoft.com/office/powerpoint/2010/main" val="31406856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a:defRPr/>
            </a:pPr>
            <a:fld id="{83858C2A-C5CE-4673-BE6D-642D01612E5E}" type="slidenum">
              <a:rPr lang="zh-CN" altLang="en-US" smtClean="0"/>
              <a:pPr>
                <a:defRPr/>
              </a:pPr>
              <a:t>55</a:t>
            </a:fld>
            <a:endParaRPr lang="zh-CN" altLang="en-US"/>
          </a:p>
        </p:txBody>
      </p:sp>
    </p:spTree>
    <p:extLst>
      <p:ext uri="{BB962C8B-B14F-4D97-AF65-F5344CB8AC3E}">
        <p14:creationId xmlns:p14="http://schemas.microsoft.com/office/powerpoint/2010/main" val="33035334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56</a:t>
            </a:fld>
            <a:endParaRPr lang="zh-CN" altLang="en-US"/>
          </a:p>
        </p:txBody>
      </p:sp>
    </p:spTree>
    <p:extLst>
      <p:ext uri="{BB962C8B-B14F-4D97-AF65-F5344CB8AC3E}">
        <p14:creationId xmlns:p14="http://schemas.microsoft.com/office/powerpoint/2010/main" val="12745754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57</a:t>
            </a:fld>
            <a:endParaRPr lang="zh-CN" altLang="en-US"/>
          </a:p>
        </p:txBody>
      </p:sp>
    </p:spTree>
    <p:extLst>
      <p:ext uri="{BB962C8B-B14F-4D97-AF65-F5344CB8AC3E}">
        <p14:creationId xmlns:p14="http://schemas.microsoft.com/office/powerpoint/2010/main" val="23609647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58</a:t>
            </a:fld>
            <a:endParaRPr lang="zh-CN" altLang="en-US"/>
          </a:p>
        </p:txBody>
      </p:sp>
    </p:spTree>
    <p:extLst>
      <p:ext uri="{BB962C8B-B14F-4D97-AF65-F5344CB8AC3E}">
        <p14:creationId xmlns:p14="http://schemas.microsoft.com/office/powerpoint/2010/main" val="37177374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59</a:t>
            </a:fld>
            <a:endParaRPr lang="zh-CN" altLang="en-US"/>
          </a:p>
        </p:txBody>
      </p:sp>
    </p:spTree>
    <p:extLst>
      <p:ext uri="{BB962C8B-B14F-4D97-AF65-F5344CB8AC3E}">
        <p14:creationId xmlns:p14="http://schemas.microsoft.com/office/powerpoint/2010/main" val="3623379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8538" y="685800"/>
            <a:ext cx="4860925" cy="3429000"/>
          </a:xfrm>
        </p:spPr>
      </p:sp>
      <p:sp>
        <p:nvSpPr>
          <p:cNvPr id="3" name="备注占位符 2"/>
          <p:cNvSpPr>
            <a:spLocks noGrp="1"/>
          </p:cNvSpPr>
          <p:nvPr>
            <p:ph type="body" idx="1"/>
          </p:nvPr>
        </p:nvSpPr>
        <p:spPr/>
        <p:txBody>
          <a:bodyPr>
            <a:normAutofit/>
          </a:bodyPr>
          <a:lstStyle/>
          <a:p>
            <a:r>
              <a:rPr lang="zh-CN" altLang="en-US" dirty="0" smtClean="0"/>
              <a:t>普元产品体系及解决方案</a:t>
            </a:r>
            <a:endParaRPr lang="zh-CN" altLang="en-US" dirty="0"/>
          </a:p>
        </p:txBody>
      </p:sp>
      <p:sp>
        <p:nvSpPr>
          <p:cNvPr id="4" name="灯片编号占位符 3"/>
          <p:cNvSpPr>
            <a:spLocks noGrp="1"/>
          </p:cNvSpPr>
          <p:nvPr>
            <p:ph type="sldNum" sz="quarter" idx="10"/>
          </p:nvPr>
        </p:nvSpPr>
        <p:spPr/>
        <p:txBody>
          <a:bodyPr/>
          <a:lstStyle/>
          <a:p>
            <a:fld id="{394438E3-E590-487C-A404-14074A5AE016}" type="slidenum">
              <a:rPr lang="zh-CN" altLang="en-US" smtClean="0"/>
              <a:pPr/>
              <a:t>6</a:t>
            </a:fld>
            <a:endParaRPr lang="zh-CN" altLang="en-US"/>
          </a:p>
        </p:txBody>
      </p:sp>
    </p:spTree>
    <p:extLst>
      <p:ext uri="{BB962C8B-B14F-4D97-AF65-F5344CB8AC3E}">
        <p14:creationId xmlns:p14="http://schemas.microsoft.com/office/powerpoint/2010/main" val="24313171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60</a:t>
            </a:fld>
            <a:endParaRPr lang="zh-CN" altLang="en-US"/>
          </a:p>
        </p:txBody>
      </p:sp>
    </p:spTree>
    <p:extLst>
      <p:ext uri="{BB962C8B-B14F-4D97-AF65-F5344CB8AC3E}">
        <p14:creationId xmlns:p14="http://schemas.microsoft.com/office/powerpoint/2010/main" val="3654516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61</a:t>
            </a:fld>
            <a:endParaRPr lang="zh-CN" altLang="en-US"/>
          </a:p>
        </p:txBody>
      </p:sp>
    </p:spTree>
    <p:extLst>
      <p:ext uri="{BB962C8B-B14F-4D97-AF65-F5344CB8AC3E}">
        <p14:creationId xmlns:p14="http://schemas.microsoft.com/office/powerpoint/2010/main" val="5490285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62</a:t>
            </a:fld>
            <a:endParaRPr lang="zh-CN" altLang="en-US"/>
          </a:p>
        </p:txBody>
      </p:sp>
    </p:spTree>
    <p:extLst>
      <p:ext uri="{BB962C8B-B14F-4D97-AF65-F5344CB8AC3E}">
        <p14:creationId xmlns:p14="http://schemas.microsoft.com/office/powerpoint/2010/main" val="25840852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63</a:t>
            </a:fld>
            <a:endParaRPr lang="zh-CN" altLang="en-US"/>
          </a:p>
        </p:txBody>
      </p:sp>
    </p:spTree>
    <p:extLst>
      <p:ext uri="{BB962C8B-B14F-4D97-AF65-F5344CB8AC3E}">
        <p14:creationId xmlns:p14="http://schemas.microsoft.com/office/powerpoint/2010/main" val="11629562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64</a:t>
            </a:fld>
            <a:endParaRPr lang="zh-CN" altLang="en-US"/>
          </a:p>
        </p:txBody>
      </p:sp>
    </p:spTree>
    <p:extLst>
      <p:ext uri="{BB962C8B-B14F-4D97-AF65-F5344CB8AC3E}">
        <p14:creationId xmlns:p14="http://schemas.microsoft.com/office/powerpoint/2010/main" val="15257308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65</a:t>
            </a:fld>
            <a:endParaRPr lang="zh-CN" altLang="en-US"/>
          </a:p>
        </p:txBody>
      </p:sp>
    </p:spTree>
    <p:extLst>
      <p:ext uri="{BB962C8B-B14F-4D97-AF65-F5344CB8AC3E}">
        <p14:creationId xmlns:p14="http://schemas.microsoft.com/office/powerpoint/2010/main" val="673837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66</a:t>
            </a:fld>
            <a:endParaRPr lang="zh-CN" altLang="en-US"/>
          </a:p>
        </p:txBody>
      </p:sp>
    </p:spTree>
    <p:extLst>
      <p:ext uri="{BB962C8B-B14F-4D97-AF65-F5344CB8AC3E}">
        <p14:creationId xmlns:p14="http://schemas.microsoft.com/office/powerpoint/2010/main" val="2336988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67</a:t>
            </a:fld>
            <a:endParaRPr lang="zh-CN" altLang="en-US"/>
          </a:p>
        </p:txBody>
      </p:sp>
    </p:spTree>
    <p:extLst>
      <p:ext uri="{BB962C8B-B14F-4D97-AF65-F5344CB8AC3E}">
        <p14:creationId xmlns:p14="http://schemas.microsoft.com/office/powerpoint/2010/main" val="270977925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68</a:t>
            </a:fld>
            <a:endParaRPr lang="zh-CN" altLang="en-US"/>
          </a:p>
        </p:txBody>
      </p:sp>
    </p:spTree>
    <p:extLst>
      <p:ext uri="{BB962C8B-B14F-4D97-AF65-F5344CB8AC3E}">
        <p14:creationId xmlns:p14="http://schemas.microsoft.com/office/powerpoint/2010/main" val="278421975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8538" y="685800"/>
            <a:ext cx="4860925"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69</a:t>
            </a:fld>
            <a:endParaRPr lang="zh-CN" altLang="en-US"/>
          </a:p>
        </p:txBody>
      </p:sp>
    </p:spTree>
    <p:extLst>
      <p:ext uri="{BB962C8B-B14F-4D97-AF65-F5344CB8AC3E}">
        <p14:creationId xmlns:p14="http://schemas.microsoft.com/office/powerpoint/2010/main" val="3139593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平台定制产品系列</a:t>
            </a:r>
            <a:endParaRPr lang="zh-CN" altLang="en-US" dirty="0"/>
          </a:p>
        </p:txBody>
      </p:sp>
      <p:sp>
        <p:nvSpPr>
          <p:cNvPr id="4" name="Slide Number Placeholder 3"/>
          <p:cNvSpPr>
            <a:spLocks noGrp="1"/>
          </p:cNvSpPr>
          <p:nvPr>
            <p:ph type="sldNum" sz="quarter" idx="10"/>
          </p:nvPr>
        </p:nvSpPr>
        <p:spPr/>
        <p:txBody>
          <a:bodyPr/>
          <a:lstStyle/>
          <a:p>
            <a:pPr>
              <a:defRPr/>
            </a:pPr>
            <a:fld id="{83858C2A-C5CE-4673-BE6D-642D01612E5E}" type="slidenum">
              <a:rPr lang="zh-CN" altLang="en-US" smtClean="0"/>
              <a:pPr>
                <a:defRPr/>
              </a:pPr>
              <a:t>7</a:t>
            </a:fld>
            <a:endParaRPr lang="zh-CN" altLang="en-US"/>
          </a:p>
        </p:txBody>
      </p:sp>
    </p:spTree>
    <p:extLst>
      <p:ext uri="{BB962C8B-B14F-4D97-AF65-F5344CB8AC3E}">
        <p14:creationId xmlns:p14="http://schemas.microsoft.com/office/powerpoint/2010/main" val="25464027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70</a:t>
            </a:fld>
            <a:endParaRPr lang="zh-CN" altLang="en-US"/>
          </a:p>
        </p:txBody>
      </p:sp>
    </p:spTree>
    <p:extLst>
      <p:ext uri="{BB962C8B-B14F-4D97-AF65-F5344CB8AC3E}">
        <p14:creationId xmlns:p14="http://schemas.microsoft.com/office/powerpoint/2010/main" val="8704525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71</a:t>
            </a:fld>
            <a:endParaRPr lang="zh-CN" altLang="en-US"/>
          </a:p>
        </p:txBody>
      </p:sp>
    </p:spTree>
    <p:extLst>
      <p:ext uri="{BB962C8B-B14F-4D97-AF65-F5344CB8AC3E}">
        <p14:creationId xmlns:p14="http://schemas.microsoft.com/office/powerpoint/2010/main" val="179173138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72</a:t>
            </a:fld>
            <a:endParaRPr lang="zh-CN" altLang="en-US"/>
          </a:p>
        </p:txBody>
      </p:sp>
    </p:spTree>
    <p:extLst>
      <p:ext uri="{BB962C8B-B14F-4D97-AF65-F5344CB8AC3E}">
        <p14:creationId xmlns:p14="http://schemas.microsoft.com/office/powerpoint/2010/main" val="60053282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73</a:t>
            </a:fld>
            <a:endParaRPr lang="zh-CN" altLang="en-US"/>
          </a:p>
        </p:txBody>
      </p:sp>
    </p:spTree>
    <p:extLst>
      <p:ext uri="{BB962C8B-B14F-4D97-AF65-F5344CB8AC3E}">
        <p14:creationId xmlns:p14="http://schemas.microsoft.com/office/powerpoint/2010/main" val="39607284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74</a:t>
            </a:fld>
            <a:endParaRPr lang="zh-CN" altLang="en-US"/>
          </a:p>
        </p:txBody>
      </p:sp>
    </p:spTree>
    <p:extLst>
      <p:ext uri="{BB962C8B-B14F-4D97-AF65-F5344CB8AC3E}">
        <p14:creationId xmlns:p14="http://schemas.microsoft.com/office/powerpoint/2010/main" val="271650566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75</a:t>
            </a:fld>
            <a:endParaRPr lang="zh-CN" altLang="en-US"/>
          </a:p>
        </p:txBody>
      </p:sp>
    </p:spTree>
    <p:extLst>
      <p:ext uri="{BB962C8B-B14F-4D97-AF65-F5344CB8AC3E}">
        <p14:creationId xmlns:p14="http://schemas.microsoft.com/office/powerpoint/2010/main" val="42676884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76</a:t>
            </a:fld>
            <a:endParaRPr lang="zh-CN" altLang="en-US"/>
          </a:p>
        </p:txBody>
      </p:sp>
    </p:spTree>
    <p:extLst>
      <p:ext uri="{BB962C8B-B14F-4D97-AF65-F5344CB8AC3E}">
        <p14:creationId xmlns:p14="http://schemas.microsoft.com/office/powerpoint/2010/main" val="40484858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77</a:t>
            </a:fld>
            <a:endParaRPr lang="zh-CN" altLang="en-US"/>
          </a:p>
        </p:txBody>
      </p:sp>
    </p:spTree>
    <p:extLst>
      <p:ext uri="{BB962C8B-B14F-4D97-AF65-F5344CB8AC3E}">
        <p14:creationId xmlns:p14="http://schemas.microsoft.com/office/powerpoint/2010/main" val="261550747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78</a:t>
            </a:fld>
            <a:endParaRPr lang="zh-CN" altLang="en-US"/>
          </a:p>
        </p:txBody>
      </p:sp>
    </p:spTree>
    <p:extLst>
      <p:ext uri="{BB962C8B-B14F-4D97-AF65-F5344CB8AC3E}">
        <p14:creationId xmlns:p14="http://schemas.microsoft.com/office/powerpoint/2010/main" val="125762102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79</a:t>
            </a:fld>
            <a:endParaRPr lang="zh-CN" altLang="en-US"/>
          </a:p>
        </p:txBody>
      </p:sp>
    </p:spTree>
    <p:extLst>
      <p:ext uri="{BB962C8B-B14F-4D97-AF65-F5344CB8AC3E}">
        <p14:creationId xmlns:p14="http://schemas.microsoft.com/office/powerpoint/2010/main" val="2848140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1.</a:t>
            </a:r>
            <a:r>
              <a:rPr lang="zh-CN" altLang="en-US" dirty="0" smtClean="0"/>
              <a:t>平台定制产品系列</a:t>
            </a:r>
            <a:endParaRPr lang="zh-CN" altLang="en-US" dirty="0"/>
          </a:p>
        </p:txBody>
      </p:sp>
      <p:sp>
        <p:nvSpPr>
          <p:cNvPr id="4" name="Slide Number Placeholder 3"/>
          <p:cNvSpPr>
            <a:spLocks noGrp="1"/>
          </p:cNvSpPr>
          <p:nvPr>
            <p:ph type="sldNum" sz="quarter" idx="10"/>
          </p:nvPr>
        </p:nvSpPr>
        <p:spPr/>
        <p:txBody>
          <a:bodyPr/>
          <a:lstStyle/>
          <a:p>
            <a:pPr>
              <a:defRPr/>
            </a:pPr>
            <a:fld id="{83858C2A-C5CE-4673-BE6D-642D01612E5E}" type="slidenum">
              <a:rPr lang="zh-CN" altLang="en-US" smtClean="0"/>
              <a:pPr>
                <a:defRPr/>
              </a:pPr>
              <a:t>8</a:t>
            </a:fld>
            <a:endParaRPr lang="zh-CN" altLang="en-US"/>
          </a:p>
        </p:txBody>
      </p:sp>
    </p:spTree>
    <p:extLst>
      <p:ext uri="{BB962C8B-B14F-4D97-AF65-F5344CB8AC3E}">
        <p14:creationId xmlns:p14="http://schemas.microsoft.com/office/powerpoint/2010/main" val="429244951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80</a:t>
            </a:fld>
            <a:endParaRPr lang="zh-CN" altLang="en-US"/>
          </a:p>
        </p:txBody>
      </p:sp>
    </p:spTree>
    <p:extLst>
      <p:ext uri="{BB962C8B-B14F-4D97-AF65-F5344CB8AC3E}">
        <p14:creationId xmlns:p14="http://schemas.microsoft.com/office/powerpoint/2010/main" val="274424614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81</a:t>
            </a:fld>
            <a:endParaRPr lang="zh-CN" altLang="en-US"/>
          </a:p>
        </p:txBody>
      </p:sp>
    </p:spTree>
    <p:extLst>
      <p:ext uri="{BB962C8B-B14F-4D97-AF65-F5344CB8AC3E}">
        <p14:creationId xmlns:p14="http://schemas.microsoft.com/office/powerpoint/2010/main" val="327601291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82</a:t>
            </a:fld>
            <a:endParaRPr lang="zh-CN" altLang="en-US"/>
          </a:p>
        </p:txBody>
      </p:sp>
    </p:spTree>
    <p:extLst>
      <p:ext uri="{BB962C8B-B14F-4D97-AF65-F5344CB8AC3E}">
        <p14:creationId xmlns:p14="http://schemas.microsoft.com/office/powerpoint/2010/main" val="21685480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83</a:t>
            </a:fld>
            <a:endParaRPr lang="zh-CN" altLang="en-US"/>
          </a:p>
        </p:txBody>
      </p:sp>
    </p:spTree>
    <p:extLst>
      <p:ext uri="{BB962C8B-B14F-4D97-AF65-F5344CB8AC3E}">
        <p14:creationId xmlns:p14="http://schemas.microsoft.com/office/powerpoint/2010/main" val="276514917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84</a:t>
            </a:fld>
            <a:endParaRPr lang="zh-CN" altLang="en-US"/>
          </a:p>
        </p:txBody>
      </p:sp>
    </p:spTree>
    <p:extLst>
      <p:ext uri="{BB962C8B-B14F-4D97-AF65-F5344CB8AC3E}">
        <p14:creationId xmlns:p14="http://schemas.microsoft.com/office/powerpoint/2010/main" val="91198942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85</a:t>
            </a:fld>
            <a:endParaRPr lang="zh-CN" altLang="en-US"/>
          </a:p>
        </p:txBody>
      </p:sp>
    </p:spTree>
    <p:extLst>
      <p:ext uri="{BB962C8B-B14F-4D97-AF65-F5344CB8AC3E}">
        <p14:creationId xmlns:p14="http://schemas.microsoft.com/office/powerpoint/2010/main" val="12639373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86</a:t>
            </a:fld>
            <a:endParaRPr lang="zh-CN" altLang="en-US"/>
          </a:p>
        </p:txBody>
      </p:sp>
    </p:spTree>
    <p:extLst>
      <p:ext uri="{BB962C8B-B14F-4D97-AF65-F5344CB8AC3E}">
        <p14:creationId xmlns:p14="http://schemas.microsoft.com/office/powerpoint/2010/main" val="226070316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87</a:t>
            </a:fld>
            <a:endParaRPr lang="zh-CN" altLang="en-US"/>
          </a:p>
        </p:txBody>
      </p:sp>
    </p:spTree>
    <p:extLst>
      <p:ext uri="{BB962C8B-B14F-4D97-AF65-F5344CB8AC3E}">
        <p14:creationId xmlns:p14="http://schemas.microsoft.com/office/powerpoint/2010/main" val="264955762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88</a:t>
            </a:fld>
            <a:endParaRPr lang="zh-CN" altLang="en-US"/>
          </a:p>
        </p:txBody>
      </p:sp>
    </p:spTree>
    <p:extLst>
      <p:ext uri="{BB962C8B-B14F-4D97-AF65-F5344CB8AC3E}">
        <p14:creationId xmlns:p14="http://schemas.microsoft.com/office/powerpoint/2010/main" val="136555810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89</a:t>
            </a:fld>
            <a:endParaRPr lang="zh-CN" altLang="en-US"/>
          </a:p>
        </p:txBody>
      </p:sp>
    </p:spTree>
    <p:extLst>
      <p:ext uri="{BB962C8B-B14F-4D97-AF65-F5344CB8AC3E}">
        <p14:creationId xmlns:p14="http://schemas.microsoft.com/office/powerpoint/2010/main" val="2529553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1.</a:t>
            </a:r>
            <a:r>
              <a:rPr lang="zh-CN" altLang="en-US" dirty="0" smtClean="0"/>
              <a:t>平台定制产品系列</a:t>
            </a:r>
            <a:endParaRPr lang="zh-CN" altLang="en-US" dirty="0"/>
          </a:p>
        </p:txBody>
      </p:sp>
      <p:sp>
        <p:nvSpPr>
          <p:cNvPr id="4" name="Slide Number Placeholder 3"/>
          <p:cNvSpPr>
            <a:spLocks noGrp="1"/>
          </p:cNvSpPr>
          <p:nvPr>
            <p:ph type="sldNum" sz="quarter" idx="10"/>
          </p:nvPr>
        </p:nvSpPr>
        <p:spPr/>
        <p:txBody>
          <a:bodyPr/>
          <a:lstStyle/>
          <a:p>
            <a:pPr>
              <a:defRPr/>
            </a:pPr>
            <a:fld id="{83858C2A-C5CE-4673-BE6D-642D01612E5E}" type="slidenum">
              <a:rPr lang="zh-CN" altLang="en-US" smtClean="0"/>
              <a:pPr>
                <a:defRPr/>
              </a:pPr>
              <a:t>9</a:t>
            </a:fld>
            <a:endParaRPr lang="zh-CN" altLang="en-US"/>
          </a:p>
        </p:txBody>
      </p:sp>
    </p:spTree>
    <p:extLst>
      <p:ext uri="{BB962C8B-B14F-4D97-AF65-F5344CB8AC3E}">
        <p14:creationId xmlns:p14="http://schemas.microsoft.com/office/powerpoint/2010/main" val="357695346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90</a:t>
            </a:fld>
            <a:endParaRPr lang="zh-CN" altLang="en-US"/>
          </a:p>
        </p:txBody>
      </p:sp>
    </p:spTree>
    <p:extLst>
      <p:ext uri="{BB962C8B-B14F-4D97-AF65-F5344CB8AC3E}">
        <p14:creationId xmlns:p14="http://schemas.microsoft.com/office/powerpoint/2010/main" val="186985278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a:t>
            </a:r>
            <a:r>
              <a:rPr lang="en-US" altLang="zh-CN" dirty="0" smtClean="0"/>
              <a:t>HTML</a:t>
            </a:r>
            <a:r>
              <a:rPr lang="zh-CN" altLang="en-US" dirty="0" smtClean="0"/>
              <a:t>运行中提供类似</a:t>
            </a:r>
            <a:r>
              <a:rPr lang="en-US" altLang="zh-CN" dirty="0" smtClean="0"/>
              <a:t>PPT</a:t>
            </a:r>
            <a:r>
              <a:rPr lang="zh-CN" altLang="en-US" dirty="0" smtClean="0"/>
              <a:t>播放的效果以及跳转方式</a:t>
            </a:r>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91</a:t>
            </a:fld>
            <a:endParaRPr lang="zh-CN" altLang="en-US"/>
          </a:p>
        </p:txBody>
      </p:sp>
    </p:spTree>
    <p:extLst>
      <p:ext uri="{BB962C8B-B14F-4D97-AF65-F5344CB8AC3E}">
        <p14:creationId xmlns:p14="http://schemas.microsoft.com/office/powerpoint/2010/main" val="262663923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8538" y="685800"/>
            <a:ext cx="4860925"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92</a:t>
            </a:fld>
            <a:endParaRPr lang="zh-CN" altLang="en-US"/>
          </a:p>
        </p:txBody>
      </p:sp>
    </p:spTree>
    <p:extLst>
      <p:ext uri="{BB962C8B-B14F-4D97-AF65-F5344CB8AC3E}">
        <p14:creationId xmlns:p14="http://schemas.microsoft.com/office/powerpoint/2010/main" val="351959513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3858C2A-C5CE-4673-BE6D-642D01612E5E}" type="slidenum">
              <a:rPr lang="zh-CN" altLang="en-US" smtClean="0"/>
              <a:pPr>
                <a:defRPr/>
              </a:pPr>
              <a:t>93</a:t>
            </a:fld>
            <a:endParaRPr lang="zh-CN" altLang="en-US"/>
          </a:p>
        </p:txBody>
      </p:sp>
    </p:spTree>
    <p:extLst>
      <p:ext uri="{BB962C8B-B14F-4D97-AF65-F5344CB8AC3E}">
        <p14:creationId xmlns:p14="http://schemas.microsoft.com/office/powerpoint/2010/main" val="255897370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8538" y="685800"/>
            <a:ext cx="4860925"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7686C1B8-8CBD-4BBB-BD4D-ACE2269FB443}" type="slidenum">
              <a:rPr lang="zh-CN" altLang="en-US" smtClean="0"/>
              <a:pPr/>
              <a:t>94</a:t>
            </a:fld>
            <a:endParaRPr lang="zh-CN" altLang="en-US"/>
          </a:p>
        </p:txBody>
      </p:sp>
    </p:spTree>
    <p:extLst>
      <p:ext uri="{BB962C8B-B14F-4D97-AF65-F5344CB8AC3E}">
        <p14:creationId xmlns:p14="http://schemas.microsoft.com/office/powerpoint/2010/main" val="18260132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22" descr="封面"/>
          <p:cNvPicPr>
            <a:picLocks noChangeAspect="1" noChangeArrowheads="1"/>
          </p:cNvPicPr>
          <p:nvPr/>
        </p:nvPicPr>
        <p:blipFill>
          <a:blip r:embed="rId2" cstate="print"/>
          <a:srcRect/>
          <a:stretch>
            <a:fillRect/>
          </a:stretch>
        </p:blipFill>
        <p:spPr bwMode="auto">
          <a:xfrm>
            <a:off x="0" y="0"/>
            <a:ext cx="9721850" cy="6858000"/>
          </a:xfrm>
          <a:prstGeom prst="rect">
            <a:avLst/>
          </a:prstGeom>
          <a:noFill/>
        </p:spPr>
      </p:pic>
      <p:pic>
        <p:nvPicPr>
          <p:cNvPr id="8" name="Picture 19" descr="logo"/>
          <p:cNvPicPr>
            <a:picLocks noChangeAspect="1" noChangeArrowheads="1"/>
          </p:cNvPicPr>
          <p:nvPr/>
        </p:nvPicPr>
        <p:blipFill>
          <a:blip r:embed="rId3" cstate="print"/>
          <a:srcRect/>
          <a:stretch>
            <a:fillRect/>
          </a:stretch>
        </p:blipFill>
        <p:spPr bwMode="auto">
          <a:xfrm>
            <a:off x="7541196" y="6453188"/>
            <a:ext cx="1913989" cy="215900"/>
          </a:xfrm>
          <a:prstGeom prst="rect">
            <a:avLst/>
          </a:prstGeom>
          <a:noFill/>
        </p:spPr>
      </p:pic>
      <p:sp>
        <p:nvSpPr>
          <p:cNvPr id="2" name="标题 1"/>
          <p:cNvSpPr>
            <a:spLocks noGrp="1"/>
          </p:cNvSpPr>
          <p:nvPr>
            <p:ph type="ctrTitle"/>
          </p:nvPr>
        </p:nvSpPr>
        <p:spPr>
          <a:xfrm>
            <a:off x="4405210" y="2130446"/>
            <a:ext cx="4587501" cy="1470025"/>
          </a:xfrm>
        </p:spPr>
        <p:txBody>
          <a:bodyPr/>
          <a:lstStyle>
            <a:lvl1pPr>
              <a:defRPr sz="3600">
                <a:solidFill>
                  <a:schemeClr val="tx1"/>
                </a:solidFill>
              </a:defRPr>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4410273" y="3886200"/>
            <a:ext cx="3934315" cy="1752600"/>
          </a:xfrm>
        </p:spPr>
        <p:txBody>
          <a:bodyPr/>
          <a:lstStyle>
            <a:lvl1pPr marL="0" indent="0" algn="l">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6" name="灯片编号占位符 5"/>
          <p:cNvSpPr>
            <a:spLocks noGrp="1"/>
          </p:cNvSpPr>
          <p:nvPr>
            <p:ph type="sldNum" sz="quarter" idx="12"/>
          </p:nvPr>
        </p:nvSpPr>
        <p:spPr>
          <a:xfrm>
            <a:off x="3969755" y="6248400"/>
            <a:ext cx="2268432" cy="476250"/>
          </a:xfrm>
        </p:spPr>
        <p:txBody>
          <a:bodyPr/>
          <a:lstStyle>
            <a:lvl1pPr algn="ctr">
              <a:defRPr/>
            </a:lvl1pPr>
          </a:lstStyle>
          <a:p>
            <a:fld id="{9A5AAD7A-F13C-4131-844C-224DED481B2D}" type="slidenum">
              <a:rPr lang="en-US" altLang="zh-CN" smtClean="0"/>
              <a:pPr/>
              <a:t>‹#›</a:t>
            </a:fld>
            <a:endParaRPr lang="en-US" altLang="zh-CN"/>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24062" y="352442"/>
            <a:ext cx="9154742" cy="561975"/>
          </a:xfrm>
        </p:spPr>
        <p:txBody>
          <a:bodyPr/>
          <a:lstStyle>
            <a:lvl1pPr>
              <a:defRPr sz="28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24062" y="1125538"/>
            <a:ext cx="8911696" cy="5029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6" name="灯片编号占位符 5"/>
          <p:cNvSpPr>
            <a:spLocks noGrp="1"/>
          </p:cNvSpPr>
          <p:nvPr>
            <p:ph type="sldNum" sz="quarter" idx="12"/>
          </p:nvPr>
        </p:nvSpPr>
        <p:spPr>
          <a:xfrm>
            <a:off x="3645694" y="6245225"/>
            <a:ext cx="2268432" cy="476250"/>
          </a:xfrm>
        </p:spPr>
        <p:txBody>
          <a:bodyPr/>
          <a:lstStyle>
            <a:lvl1pPr algn="ctr">
              <a:defRPr/>
            </a:lvl1pPr>
          </a:lstStyle>
          <a:p>
            <a:fld id="{BD61978C-FD3D-4268-8D6C-034E9AD544A3}" type="slidenum">
              <a:rPr lang="en-US" altLang="zh-CN" smtClean="0"/>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5D77F443-71DA-4A7D-BC60-77BC829A1A25}"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5" cstate="print">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86101" y="1125538"/>
            <a:ext cx="8749665"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86092" y="6245225"/>
            <a:ext cx="2268432"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b="0" baseline="0"/>
            </a:lvl1pPr>
          </a:lstStyle>
          <a:p>
            <a:endParaRPr lang="en-US" altLang="zh-CN"/>
          </a:p>
        </p:txBody>
      </p:sp>
      <p:sp>
        <p:nvSpPr>
          <p:cNvPr id="1029" name="Rectangle 5"/>
          <p:cNvSpPr>
            <a:spLocks noGrp="1" noChangeArrowheads="1"/>
          </p:cNvSpPr>
          <p:nvPr>
            <p:ph type="ftr" sz="quarter" idx="3"/>
          </p:nvPr>
        </p:nvSpPr>
        <p:spPr bwMode="auto">
          <a:xfrm>
            <a:off x="3321632" y="6245225"/>
            <a:ext cx="3078586"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baseline="0"/>
            </a:lvl1pPr>
          </a:lstStyle>
          <a:p>
            <a:endParaRPr lang="en-US" altLang="zh-CN"/>
          </a:p>
        </p:txBody>
      </p:sp>
      <p:sp>
        <p:nvSpPr>
          <p:cNvPr id="1030" name="Rectangle 6"/>
          <p:cNvSpPr>
            <a:spLocks noGrp="1" noChangeArrowheads="1"/>
          </p:cNvSpPr>
          <p:nvPr>
            <p:ph type="sldNum" sz="quarter" idx="4"/>
          </p:nvPr>
        </p:nvSpPr>
        <p:spPr bwMode="auto">
          <a:xfrm>
            <a:off x="6967326" y="6245225"/>
            <a:ext cx="2268432"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baseline="0"/>
            </a:lvl1pPr>
          </a:lstStyle>
          <a:p>
            <a:fld id="{6ADA428C-E881-4D3D-8851-5C8254E5F61C}" type="slidenum">
              <a:rPr lang="en-US" altLang="zh-CN"/>
              <a:pPr/>
              <a:t>‹#›</a:t>
            </a:fld>
            <a:endParaRPr lang="en-US" altLang="zh-CN"/>
          </a:p>
        </p:txBody>
      </p:sp>
      <p:pic>
        <p:nvPicPr>
          <p:cNvPr id="1034" name="Picture 10" descr="logo"/>
          <p:cNvPicPr>
            <a:picLocks noChangeAspect="1" noChangeArrowheads="1"/>
          </p:cNvPicPr>
          <p:nvPr/>
        </p:nvPicPr>
        <p:blipFill>
          <a:blip r:embed="rId6" cstate="print"/>
          <a:srcRect/>
          <a:stretch>
            <a:fillRect/>
          </a:stretch>
        </p:blipFill>
        <p:spPr bwMode="auto">
          <a:xfrm>
            <a:off x="7541196" y="6453188"/>
            <a:ext cx="1913989" cy="215900"/>
          </a:xfrm>
          <a:prstGeom prst="rect">
            <a:avLst/>
          </a:prstGeom>
          <a:noFill/>
        </p:spPr>
      </p:pic>
    </p:spTree>
  </p:cSld>
  <p:clrMap bg1="lt1" tx1="dk1" bg2="lt2" tx2="dk2" accent1="accent1" accent2="accent2" accent3="accent3" accent4="accent4" accent5="accent5" accent6="accent6" hlink="hlink" folHlink="folHlink"/>
  <p:sldLayoutIdLst>
    <p:sldLayoutId id="2147485461" r:id="rId1"/>
    <p:sldLayoutId id="2147485462" r:id="rId2"/>
    <p:sldLayoutId id="2147485467" r:id="rId3"/>
  </p:sldLayoutIdLst>
  <p:hf hdr="0" ftr="0" dt="0"/>
  <p:txStyles>
    <p:titleStyle>
      <a:lvl1pPr algn="l" rtl="0" eaLnBrk="1" fontAlgn="base" hangingPunct="1">
        <a:spcBef>
          <a:spcPct val="0"/>
        </a:spcBef>
        <a:spcAft>
          <a:spcPct val="0"/>
        </a:spcAft>
        <a:defRPr sz="24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p:titleStyle>
    <p:bodyStyle>
      <a:lvl1pPr marL="342900" indent="-342900" algn="l" rtl="0" eaLnBrk="1" fontAlgn="base" hangingPunct="1">
        <a:spcBef>
          <a:spcPct val="20000"/>
        </a:spcBef>
        <a:spcAft>
          <a:spcPct val="0"/>
        </a:spcAft>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000">
          <a:solidFill>
            <a:schemeClr val="tx1"/>
          </a:solidFill>
          <a:latin typeface="+mn-lt"/>
          <a:ea typeface="+mn-ea"/>
          <a:cs typeface="+mn-cs"/>
        </a:defRPr>
      </a:lvl3pPr>
      <a:lvl4pPr marL="1600200" indent="-228600" algn="l" rtl="0" eaLnBrk="1" fontAlgn="base" hangingPunct="1">
        <a:spcBef>
          <a:spcPct val="20000"/>
        </a:spcBef>
        <a:spcAft>
          <a:spcPct val="0"/>
        </a:spcAft>
        <a:buChar char="–"/>
        <a:defRPr>
          <a:solidFill>
            <a:schemeClr val="tx1"/>
          </a:solidFill>
          <a:latin typeface="+mn-lt"/>
          <a:ea typeface="+mn-ea"/>
          <a:cs typeface="+mn-cs"/>
        </a:defRPr>
      </a:lvl4pPr>
      <a:lvl5pPr marL="2057400" indent="-228600" algn="l" rtl="0" eaLnBrk="1" fontAlgn="base" hangingPunct="1">
        <a:spcBef>
          <a:spcPct val="20000"/>
        </a:spcBef>
        <a:spcAft>
          <a:spcPct val="0"/>
        </a:spcAft>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Char char="»"/>
        <a:defRPr sz="16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0.e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hyperlink" Target="http://www.bea.com/framework.jsp?CNT=homepage_main.jsp&amp;FP=/content" TargetMode="External"/><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jpeg"/><Relationship Id="rId17" Type="http://schemas.openxmlformats.org/officeDocument/2006/relationships/image" Target="../media/image16.png"/><Relationship Id="rId2" Type="http://schemas.openxmlformats.org/officeDocument/2006/relationships/notesSlide" Target="../notesSlides/notesSlide3.xml"/><Relationship Id="rId16" Type="http://schemas.openxmlformats.org/officeDocument/2006/relationships/image" Target="../media/image15.jpeg"/><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hyperlink" Target="http://www.oracle.com/index.html" TargetMode="External"/><Relationship Id="rId15" Type="http://schemas.openxmlformats.org/officeDocument/2006/relationships/image" Target="../media/image14.png"/><Relationship Id="rId10" Type="http://schemas.openxmlformats.org/officeDocument/2006/relationships/image" Target="../media/image9.jpeg"/><Relationship Id="rId19" Type="http://schemas.openxmlformats.org/officeDocument/2006/relationships/image" Target="../media/image18.png"/><Relationship Id="rId4" Type="http://schemas.openxmlformats.org/officeDocument/2006/relationships/image" Target="../media/image4.png"/><Relationship Id="rId9" Type="http://schemas.openxmlformats.org/officeDocument/2006/relationships/image" Target="../media/image8.jpeg"/><Relationship Id="rId14" Type="http://schemas.openxmlformats.org/officeDocument/2006/relationships/image" Target="../media/image13.png"/><Relationship Id="rId22" Type="http://schemas.openxmlformats.org/officeDocument/2006/relationships/image" Target="../media/image21.jpeg"/></Relationships>
</file>

<file path=ppt/slides/_rels/slide30.xml.rels><?xml version="1.0" encoding="UTF-8" standalone="yes"?>
<Relationships xmlns="http://schemas.openxmlformats.org/package/2006/relationships"><Relationship Id="rId8" Type="http://schemas.openxmlformats.org/officeDocument/2006/relationships/hyperlink" Target="mk:@MSITStore:D:\&#20132;&#27969;&#26448;&#26009;\EOS6.3.0.1&#29992;&#25143;&#25163;&#20876;.chm::/17729070.html#04%E6%8E%A5%E5%8F%A3%E5%8F%8A%E6%96%B9%E6%B3%95_%E8%AF%B4%E6%98%8E-TriggerFactory" TargetMode="External"/><Relationship Id="rId3" Type="http://schemas.openxmlformats.org/officeDocument/2006/relationships/hyperlink" Target="mk:@MSITStore:D:\&#20132;&#27969;&#26448;&#26009;\EOS6.3.0.1&#29992;&#25143;&#25163;&#20876;.chm::/17729070.html#04%E6%8E%A5%E5%8F%A3%E5%8F%8A%E6%96%B9%E6%B3%95_%E8%AF%B4%E6%98%8E-ITaskDetail" TargetMode="External"/><Relationship Id="rId7" Type="http://schemas.openxmlformats.org/officeDocument/2006/relationships/hyperlink" Target="mk:@MSITStore:D:\&#20132;&#27969;&#26448;&#26009;\EOS6.3.0.1&#29992;&#25143;&#25163;&#20876;.chm::/17729070.html#04%E6%8E%A5%E5%8F%A3%E5%8F%8A%E6%96%B9%E6%B3%95_%E8%AF%B4%E6%98%8E-TaskFactory"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mk:@MSITStore:D:\&#20132;&#27969;&#26448;&#26009;\EOS6.3.0.1&#29992;&#25143;&#25163;&#20876;.chm::/17729070.html#04%E6%8E%A5%E5%8F%A3%E5%8F%8A%E6%96%B9%E6%B3%95_%E8%AF%B4%E6%98%8E-TaskExecutionContext" TargetMode="External"/><Relationship Id="rId5" Type="http://schemas.openxmlformats.org/officeDocument/2006/relationships/hyperlink" Target="mk:@MSITStore:D:\&#20132;&#27969;&#26448;&#26009;\EOS6.3.0.1&#29992;&#25143;&#25163;&#20876;.chm::/17729070.html#04%E6%8E%A5%E5%8F%A3%E5%8F%8A%E6%96%B9%E6%B3%95_%E8%AF%B4%E6%98%8E-ITaskListener" TargetMode="External"/><Relationship Id="rId4" Type="http://schemas.openxmlformats.org/officeDocument/2006/relationships/hyperlink" Target="mk:@MSITStore:D:\&#20132;&#27969;&#26448;&#26009;\EOS6.3.0.1&#29992;&#25143;&#25163;&#20876;.chm::/17729070.html#04%E6%8E%A5%E5%8F%A3%E5%8F%8A%E6%96%B9%E6%B3%95_%E8%AF%B4%E6%98%8E-ITrigger" TargetMode="External"/><Relationship Id="rId9" Type="http://schemas.openxmlformats.org/officeDocument/2006/relationships/hyperlink" Target="mk:@MSITStore:D:\&#20132;&#27969;&#26448;&#26009;\EOS6.3.0.1&#29992;&#25143;&#25163;&#20876;.chm::/17729070.html#04%E6%8E%A5%E5%8F%A3%E5%8F%8A%E6%96%B9%E6%B3%95_%E8%AF%B4%E6%98%8E-ScheduleManager"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http://www-128.ibm.com/developerworks/cn/websphere/library/techarticles/0601_zhzh/images/image004.jpg"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47.emf"/><Relationship Id="rId4" Type="http://schemas.openxmlformats.org/officeDocument/2006/relationships/oleObject" Target="../embeddings/oleObject2.bin"/></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image" Target="../media/image53.wmf"/><Relationship Id="rId13" Type="http://schemas.openxmlformats.org/officeDocument/2006/relationships/image" Target="../media/image61.jpeg"/><Relationship Id="rId3" Type="http://schemas.openxmlformats.org/officeDocument/2006/relationships/notesSlide" Target="../notesSlides/notesSlide50.xml"/><Relationship Id="rId7" Type="http://schemas.openxmlformats.org/officeDocument/2006/relationships/oleObject" Target="../embeddings/Microsoft_Word_97_-_2003_Document1.doc"/><Relationship Id="rId12" Type="http://schemas.openxmlformats.org/officeDocument/2006/relationships/image" Target="../media/image60.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56.jpeg"/><Relationship Id="rId11" Type="http://schemas.openxmlformats.org/officeDocument/2006/relationships/image" Target="../media/image59.png"/><Relationship Id="rId5" Type="http://schemas.openxmlformats.org/officeDocument/2006/relationships/image" Target="../media/image55.png"/><Relationship Id="rId10" Type="http://schemas.openxmlformats.org/officeDocument/2006/relationships/image" Target="../media/image58.png"/><Relationship Id="rId4" Type="http://schemas.openxmlformats.org/officeDocument/2006/relationships/image" Target="../media/image54.png"/><Relationship Id="rId9" Type="http://schemas.openxmlformats.org/officeDocument/2006/relationships/image" Target="../media/image57.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hyperlink" Target="http://www.atcommunications.co.uk/images/colour%20blackberry%20above.JPG"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66.emf"/><Relationship Id="rId4" Type="http://schemas.openxmlformats.org/officeDocument/2006/relationships/oleObject" Target="../embeddings/oleObject3.bin"/></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hyperlink" Target="http://www.atcommunications.co.uk/images/colour%20blackberry%20above.JPG"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69.emf"/><Relationship Id="rId4" Type="http://schemas.openxmlformats.org/officeDocument/2006/relationships/oleObject" Target="../embeddings/Microsoft_Visio_2003-2010_Drawing2.vsd"/></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72.jpe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71.jpeg"/><Relationship Id="rId5" Type="http://schemas.openxmlformats.org/officeDocument/2006/relationships/image" Target="../media/image28.jpeg"/><Relationship Id="rId4" Type="http://schemas.openxmlformats.org/officeDocument/2006/relationships/hyperlink" Target="http://www.atcommunications.co.uk/images/colour%20blackberry%20above.JPG"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4"/>
          <p:cNvSpPr txBox="1">
            <a:spLocks noChangeArrowheads="1"/>
          </p:cNvSpPr>
          <p:nvPr/>
        </p:nvSpPr>
        <p:spPr bwMode="auto">
          <a:xfrm>
            <a:off x="4022725" y="2971800"/>
            <a:ext cx="5347018" cy="646331"/>
          </a:xfrm>
          <a:prstGeom prst="rect">
            <a:avLst/>
          </a:prstGeom>
          <a:noFill/>
          <a:ln w="9525">
            <a:noFill/>
            <a:miter lim="800000"/>
            <a:headEnd/>
            <a:tailEnd/>
          </a:ln>
          <a:effectLst/>
        </p:spPr>
        <p:txBody>
          <a:bodyPr wrap="square">
            <a:spAutoFit/>
          </a:bodyPr>
          <a:lstStyle/>
          <a:p>
            <a:pPr algn="ctr" eaLnBrk="0" hangingPunct="0"/>
            <a:r>
              <a:rPr lang="zh-CN" altLang="en-US" sz="3600" b="1" dirty="0" smtClean="0">
                <a:solidFill>
                  <a:srgbClr val="E20000"/>
                </a:solidFill>
                <a:latin typeface="微软雅黑" pitchFamily="34" charset="-122"/>
                <a:ea typeface="微软雅黑" pitchFamily="34" charset="-122"/>
                <a:cs typeface="Arial" pitchFamily="34" charset="0"/>
              </a:rPr>
              <a:t>普元技术组件介绍</a:t>
            </a:r>
            <a:endParaRPr lang="en-US" altLang="zh-CN" sz="3600" b="1" dirty="0" smtClean="0">
              <a:solidFill>
                <a:srgbClr val="E20000"/>
              </a:solidFill>
              <a:latin typeface="微软雅黑" pitchFamily="34" charset="-122"/>
              <a:ea typeface="微软雅黑" pitchFamily="34" charset="-122"/>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灯片编号占位符 3"/>
          <p:cNvSpPr>
            <a:spLocks noGrp="1"/>
          </p:cNvSpPr>
          <p:nvPr>
            <p:ph type="sldNum" sz="quarter" idx="4294967295"/>
          </p:nvPr>
        </p:nvSpPr>
        <p:spPr>
          <a:xfrm>
            <a:off x="274001" y="6397639"/>
            <a:ext cx="497963" cy="307975"/>
          </a:xfrm>
          <a:prstGeom prst="rect">
            <a:avLst/>
          </a:prstGeom>
        </p:spPr>
        <p:txBody>
          <a:bodyPr/>
          <a:lstStyle/>
          <a:p>
            <a:fld id="{BD61978C-FD3D-4268-8D6C-034E9AD544A3}" type="slidenum">
              <a:rPr lang="en-US" altLang="zh-CN" smtClean="0"/>
              <a:pPr/>
              <a:t>10</a:t>
            </a:fld>
            <a:endParaRPr lang="en-US" altLang="zh-CN" dirty="0"/>
          </a:p>
        </p:txBody>
      </p:sp>
      <p:sp>
        <p:nvSpPr>
          <p:cNvPr id="61" name="标题 3"/>
          <p:cNvSpPr>
            <a:spLocks noGrp="1"/>
          </p:cNvSpPr>
          <p:nvPr>
            <p:ph type="title"/>
          </p:nvPr>
        </p:nvSpPr>
        <p:spPr>
          <a:xfrm>
            <a:off x="322374" y="188915"/>
            <a:ext cx="8749665" cy="561975"/>
          </a:xfrm>
        </p:spPr>
        <p:txBody>
          <a:bodyPr/>
          <a:lstStyle/>
          <a:p>
            <a:r>
              <a:rPr lang="en-US" altLang="zh-CN" dirty="0" smtClean="0"/>
              <a:t>BTP</a:t>
            </a:r>
            <a:r>
              <a:rPr lang="zh-CN" altLang="en-US" dirty="0" smtClean="0"/>
              <a:t>产品</a:t>
            </a:r>
            <a:endParaRPr lang="zh-CN" altLang="en-US" dirty="0"/>
          </a:p>
        </p:txBody>
      </p:sp>
      <p:graphicFrame>
        <p:nvGraphicFramePr>
          <p:cNvPr id="40" name="Object 2"/>
          <p:cNvGraphicFramePr>
            <a:graphicFrameLocks noChangeAspect="1"/>
          </p:cNvGraphicFramePr>
          <p:nvPr/>
        </p:nvGraphicFramePr>
        <p:xfrm>
          <a:off x="1000100" y="714356"/>
          <a:ext cx="7286676" cy="5845175"/>
        </p:xfrm>
        <a:graphic>
          <a:graphicData uri="http://schemas.openxmlformats.org/presentationml/2006/ole">
            <mc:AlternateContent xmlns:mc="http://schemas.openxmlformats.org/markup-compatibility/2006">
              <mc:Choice xmlns:v="urn:schemas-microsoft-com:vml" Requires="v">
                <p:oleObj spid="_x0000_s2317" name="Visio" r:id="rId4" imgW="5986811" imgH="6634048" progId="Visio.Drawing.11">
                  <p:embed/>
                </p:oleObj>
              </mc:Choice>
              <mc:Fallback>
                <p:oleObj name="Visio" r:id="rId4" imgW="5986811" imgH="6634048"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100" y="714356"/>
                        <a:ext cx="7286676" cy="5845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3450805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提纲</a:t>
            </a:r>
            <a:endParaRPr lang="zh-CN" altLang="en-US" dirty="0"/>
          </a:p>
        </p:txBody>
      </p:sp>
      <p:grpSp>
        <p:nvGrpSpPr>
          <p:cNvPr id="2" name="组合 4"/>
          <p:cNvGrpSpPr/>
          <p:nvPr/>
        </p:nvGrpSpPr>
        <p:grpSpPr>
          <a:xfrm>
            <a:off x="1186117" y="1143008"/>
            <a:ext cx="7273058" cy="600075"/>
            <a:chOff x="1043608" y="1316856"/>
            <a:chExt cx="6840760" cy="600075"/>
          </a:xfrm>
        </p:grpSpPr>
        <p:sp>
          <p:nvSpPr>
            <p:cNvPr id="6" name="AutoShape 2"/>
            <p:cNvSpPr>
              <a:spLocks noChangeArrowheads="1"/>
            </p:cNvSpPr>
            <p:nvPr/>
          </p:nvSpPr>
          <p:spPr bwMode="auto">
            <a:xfrm>
              <a:off x="1043608" y="1316856"/>
              <a:ext cx="734932" cy="600075"/>
            </a:xfrm>
            <a:prstGeom prst="homePlate">
              <a:avLst>
                <a:gd name="adj" fmla="val 26228"/>
              </a:avLst>
            </a:prstGeom>
            <a:solidFill>
              <a:srgbClr val="333399"/>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2000" kern="0" dirty="0" smtClean="0">
                  <a:solidFill>
                    <a:srgbClr val="FFFFFF"/>
                  </a:solidFill>
                  <a:latin typeface="微软雅黑" pitchFamily="34" charset="-122"/>
                  <a:ea typeface="微软雅黑" pitchFamily="34" charset="-122"/>
                </a:rPr>
                <a:t>一</a:t>
              </a:r>
              <a:endParaRPr lang="en-US" altLang="zh-CN" sz="2000" kern="0" dirty="0">
                <a:solidFill>
                  <a:srgbClr val="FFFFFF"/>
                </a:solidFill>
                <a:latin typeface="微软雅黑" pitchFamily="34" charset="-122"/>
                <a:ea typeface="微软雅黑" pitchFamily="34" charset="-122"/>
              </a:endParaRPr>
            </a:p>
          </p:txBody>
        </p:sp>
        <p:sp>
          <p:nvSpPr>
            <p:cNvPr id="7" name="Freeform 4"/>
            <p:cNvSpPr>
              <a:spLocks/>
            </p:cNvSpPr>
            <p:nvPr/>
          </p:nvSpPr>
          <p:spPr bwMode="auto">
            <a:xfrm>
              <a:off x="1835771" y="1316856"/>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bg1"/>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pPr>
              <a:endParaRPr lang="zh-CN" altLang="en-US" sz="2000" kern="0" dirty="0">
                <a:solidFill>
                  <a:schemeClr val="bg1"/>
                </a:solidFill>
                <a:latin typeface="微软雅黑" pitchFamily="34" charset="-122"/>
                <a:ea typeface="微软雅黑" pitchFamily="34" charset="-122"/>
              </a:endParaRPr>
            </a:p>
          </p:txBody>
        </p:sp>
        <p:sp>
          <p:nvSpPr>
            <p:cNvPr id="8" name="Rectangle 5"/>
            <p:cNvSpPr>
              <a:spLocks noChangeArrowheads="1"/>
            </p:cNvSpPr>
            <p:nvPr/>
          </p:nvSpPr>
          <p:spPr bwMode="auto">
            <a:xfrm>
              <a:off x="1907705" y="1370831"/>
              <a:ext cx="5832649" cy="505946"/>
            </a:xfrm>
            <a:prstGeom prst="rect">
              <a:avLst/>
            </a:prstGeom>
            <a:noFill/>
            <a:ln w="6350">
              <a:noFill/>
              <a:miter lim="800000"/>
              <a:headEnd/>
              <a:tailEnd/>
            </a:ln>
          </p:spPr>
          <p:txBody>
            <a:bodyPr lIns="0" tIns="0" rIns="0" bIns="0" anchor="ctr"/>
            <a:lstStyle/>
            <a:p>
              <a:pPr marL="190500" lvl="1" indent="266700" fontAlgn="auto">
                <a:spcBef>
                  <a:spcPct val="20000"/>
                </a:spcBef>
                <a:spcAft>
                  <a:spcPts val="0"/>
                </a:spcAft>
                <a:buFontTx/>
                <a:buChar char="–"/>
                <a:tabLst>
                  <a:tab pos="8521700" algn="r"/>
                </a:tabLst>
                <a:defRPr/>
              </a:pPr>
              <a:r>
                <a:rPr kumimoji="1" lang="zh-CN" altLang="en-US" kern="0" dirty="0">
                  <a:solidFill>
                    <a:srgbClr val="000000"/>
                  </a:solidFill>
                  <a:latin typeface="微软雅黑"/>
                  <a:ea typeface="微软雅黑"/>
                  <a:cs typeface="微软雅黑"/>
                </a:rPr>
                <a:t>产品总体介绍</a:t>
              </a:r>
            </a:p>
          </p:txBody>
        </p:sp>
      </p:grpSp>
      <p:grpSp>
        <p:nvGrpSpPr>
          <p:cNvPr id="3" name="组合 8"/>
          <p:cNvGrpSpPr/>
          <p:nvPr/>
        </p:nvGrpSpPr>
        <p:grpSpPr>
          <a:xfrm>
            <a:off x="1186117" y="1905008"/>
            <a:ext cx="7273058" cy="600075"/>
            <a:chOff x="1043608" y="2252861"/>
            <a:chExt cx="6840760" cy="600075"/>
          </a:xfrm>
        </p:grpSpPr>
        <p:sp>
          <p:nvSpPr>
            <p:cNvPr id="10" name="AutoShape 2"/>
            <p:cNvSpPr>
              <a:spLocks noChangeArrowheads="1"/>
            </p:cNvSpPr>
            <p:nvPr/>
          </p:nvSpPr>
          <p:spPr bwMode="auto">
            <a:xfrm>
              <a:off x="1043608" y="2252861"/>
              <a:ext cx="734932" cy="600075"/>
            </a:xfrm>
            <a:prstGeom prst="homePlate">
              <a:avLst>
                <a:gd name="adj" fmla="val 26228"/>
              </a:avLst>
            </a:prstGeom>
            <a:solidFill>
              <a:srgbClr val="333399"/>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1800" b="1" kern="0" dirty="0" smtClean="0">
                  <a:solidFill>
                    <a:srgbClr val="FFFFFF"/>
                  </a:solidFill>
                  <a:latin typeface="微软雅黑" pitchFamily="34" charset="-122"/>
                  <a:ea typeface="微软雅黑" pitchFamily="34" charset="-122"/>
                </a:rPr>
                <a:t>二</a:t>
              </a:r>
              <a:endParaRPr lang="en-US" altLang="zh-CN" sz="1800" b="1" kern="0" dirty="0">
                <a:solidFill>
                  <a:srgbClr val="FFFFFF"/>
                </a:solidFill>
                <a:latin typeface="微软雅黑" pitchFamily="34" charset="-122"/>
                <a:ea typeface="微软雅黑" pitchFamily="34" charset="-122"/>
              </a:endParaRPr>
            </a:p>
          </p:txBody>
        </p:sp>
        <p:sp>
          <p:nvSpPr>
            <p:cNvPr id="11" name="Freeform 4"/>
            <p:cNvSpPr>
              <a:spLocks/>
            </p:cNvSpPr>
            <p:nvPr/>
          </p:nvSpPr>
          <p:spPr bwMode="auto">
            <a:xfrm>
              <a:off x="1835771" y="2252861"/>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rgbClr val="C00000"/>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endParaRPr lang="zh-CN" altLang="en-US" sz="1800" kern="0">
                <a:solidFill>
                  <a:srgbClr val="FFFFFF">
                    <a:lumMod val="50000"/>
                  </a:srgbClr>
                </a:solidFill>
                <a:latin typeface="微软雅黑" pitchFamily="34" charset="-122"/>
                <a:ea typeface="微软雅黑" pitchFamily="34" charset="-122"/>
              </a:endParaRPr>
            </a:p>
          </p:txBody>
        </p:sp>
        <p:sp>
          <p:nvSpPr>
            <p:cNvPr id="12" name="Rectangle 5"/>
            <p:cNvSpPr>
              <a:spLocks noChangeArrowheads="1"/>
            </p:cNvSpPr>
            <p:nvPr/>
          </p:nvSpPr>
          <p:spPr bwMode="auto">
            <a:xfrm>
              <a:off x="1907705" y="2306836"/>
              <a:ext cx="5832648" cy="505946"/>
            </a:xfrm>
            <a:prstGeom prst="rect">
              <a:avLst/>
            </a:prstGeom>
            <a:noFill/>
            <a:ln w="6350" algn="ctr">
              <a:noFill/>
              <a:miter lim="800000"/>
              <a:headEnd/>
              <a:tailEnd/>
            </a:ln>
          </p:spPr>
          <p:txBody>
            <a:bodyPr lIns="0" tIns="0" rIns="0" bIns="0" anchor="ctr"/>
            <a:lstStyle/>
            <a:p>
              <a:pPr marL="190500" lvl="1" indent="266700" fontAlgn="auto">
                <a:spcBef>
                  <a:spcPct val="20000"/>
                </a:spcBef>
                <a:spcAft>
                  <a:spcPts val="0"/>
                </a:spcAft>
                <a:buFontTx/>
                <a:buChar char="–"/>
                <a:tabLst>
                  <a:tab pos="8521700" algn="r"/>
                </a:tabLst>
                <a:defRPr/>
              </a:pPr>
              <a:r>
                <a:rPr lang="zh-CN" altLang="en-US" sz="2000" b="1" dirty="0">
                  <a:solidFill>
                    <a:schemeClr val="bg1"/>
                  </a:solidFill>
                  <a:latin typeface="微软雅黑" panose="020B0503020204020204" pitchFamily="34" charset="-122"/>
                  <a:ea typeface="微软雅黑" panose="020B0503020204020204" pitchFamily="34" charset="-122"/>
                </a:rPr>
                <a:t>系统支撑类组件</a:t>
              </a:r>
              <a:endParaRPr lang="zh-CN" altLang="de-DE" sz="2000" b="1" dirty="0">
                <a:solidFill>
                  <a:schemeClr val="bg1"/>
                </a:solidFill>
                <a:latin typeface="微软雅黑" panose="020B0503020204020204" pitchFamily="34" charset="-122"/>
                <a:ea typeface="微软雅黑" panose="020B0503020204020204" pitchFamily="34" charset="-122"/>
              </a:endParaRPr>
            </a:p>
          </p:txBody>
        </p:sp>
      </p:grpSp>
      <p:grpSp>
        <p:nvGrpSpPr>
          <p:cNvPr id="13" name="组合 28"/>
          <p:cNvGrpSpPr/>
          <p:nvPr/>
        </p:nvGrpSpPr>
        <p:grpSpPr>
          <a:xfrm>
            <a:off x="1186117" y="2667008"/>
            <a:ext cx="7273058" cy="600075"/>
            <a:chOff x="1043930" y="4797152"/>
            <a:chExt cx="6840760" cy="600075"/>
          </a:xfrm>
        </p:grpSpPr>
        <p:sp>
          <p:nvSpPr>
            <p:cNvPr id="30" name="AutoShape 2"/>
            <p:cNvSpPr>
              <a:spLocks noChangeArrowheads="1"/>
            </p:cNvSpPr>
            <p:nvPr/>
          </p:nvSpPr>
          <p:spPr bwMode="auto">
            <a:xfrm>
              <a:off x="1043930" y="4797152"/>
              <a:ext cx="734932" cy="600075"/>
            </a:xfrm>
            <a:prstGeom prst="homePlate">
              <a:avLst>
                <a:gd name="adj" fmla="val 26228"/>
              </a:avLst>
            </a:prstGeom>
            <a:solidFill>
              <a:srgbClr val="333399"/>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1800" b="1" kern="0" dirty="0" smtClean="0">
                  <a:solidFill>
                    <a:srgbClr val="FFFFFF"/>
                  </a:solidFill>
                  <a:latin typeface="微软雅黑" pitchFamily="34" charset="-122"/>
                  <a:ea typeface="微软雅黑" pitchFamily="34" charset="-122"/>
                </a:rPr>
                <a:t>三</a:t>
              </a:r>
              <a:endParaRPr lang="en-US" altLang="zh-CN" sz="1800" b="1" kern="0" dirty="0">
                <a:solidFill>
                  <a:srgbClr val="FFFFFF"/>
                </a:solidFill>
                <a:latin typeface="微软雅黑" pitchFamily="34" charset="-122"/>
                <a:ea typeface="微软雅黑" pitchFamily="34" charset="-122"/>
              </a:endParaRPr>
            </a:p>
          </p:txBody>
        </p:sp>
        <p:sp>
          <p:nvSpPr>
            <p:cNvPr id="31" name="Freeform 4"/>
            <p:cNvSpPr>
              <a:spLocks/>
            </p:cNvSpPr>
            <p:nvPr/>
          </p:nvSpPr>
          <p:spPr bwMode="auto">
            <a:xfrm>
              <a:off x="1836093" y="4797152"/>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rgbClr val="FFFFFF"/>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pPr>
              <a:endParaRPr lang="zh-CN" altLang="en-US" sz="1800" kern="0">
                <a:solidFill>
                  <a:srgbClr val="FFFFFF">
                    <a:lumMod val="50000"/>
                  </a:srgbClr>
                </a:solidFill>
                <a:latin typeface="微软雅黑" pitchFamily="34" charset="-122"/>
                <a:ea typeface="微软雅黑" pitchFamily="34" charset="-122"/>
              </a:endParaRPr>
            </a:p>
          </p:txBody>
        </p:sp>
        <p:sp>
          <p:nvSpPr>
            <p:cNvPr id="32" name="Rectangle 5"/>
            <p:cNvSpPr>
              <a:spLocks noChangeArrowheads="1"/>
            </p:cNvSpPr>
            <p:nvPr/>
          </p:nvSpPr>
          <p:spPr bwMode="auto">
            <a:xfrm>
              <a:off x="1908026" y="4851127"/>
              <a:ext cx="5832648" cy="505946"/>
            </a:xfrm>
            <a:prstGeom prst="rect">
              <a:avLst/>
            </a:prstGeom>
            <a:noFill/>
            <a:ln w="6350">
              <a:noFill/>
              <a:miter lim="800000"/>
              <a:headEnd/>
              <a:tailEnd/>
            </a:ln>
          </p:spPr>
          <p:txBody>
            <a:bodyPr lIns="0" tIns="0" rIns="0" bIns="0" anchor="ctr"/>
            <a:lstStyle/>
            <a:p>
              <a:pPr marL="190500" lvl="1" indent="266700" fontAlgn="auto">
                <a:spcBef>
                  <a:spcPct val="20000"/>
                </a:spcBef>
                <a:spcAft>
                  <a:spcPts val="0"/>
                </a:spcAft>
                <a:buFontTx/>
                <a:buChar char="–"/>
                <a:tabLst>
                  <a:tab pos="8521700" algn="r"/>
                </a:tabLst>
                <a:defRPr/>
              </a:pPr>
              <a:r>
                <a:rPr kumimoji="1" lang="zh-CN" altLang="en-US" sz="1800" kern="0" dirty="0" smtClean="0">
                  <a:solidFill>
                    <a:srgbClr val="000000"/>
                  </a:solidFill>
                  <a:latin typeface="微软雅黑"/>
                  <a:ea typeface="微软雅黑"/>
                  <a:cs typeface="微软雅黑"/>
                </a:rPr>
                <a:t>基础框架类组件</a:t>
              </a:r>
              <a:endParaRPr kumimoji="1" lang="zh-CN" altLang="de-DE" sz="1800" kern="0" dirty="0">
                <a:solidFill>
                  <a:srgbClr val="000000"/>
                </a:solidFill>
                <a:latin typeface="微软雅黑"/>
                <a:ea typeface="微软雅黑"/>
                <a:cs typeface="微软雅黑"/>
              </a:endParaRPr>
            </a:p>
          </p:txBody>
        </p:sp>
      </p:grpSp>
      <p:sp>
        <p:nvSpPr>
          <p:cNvPr id="25" name="灯片编号占位符 3"/>
          <p:cNvSpPr>
            <a:spLocks noGrp="1"/>
          </p:cNvSpPr>
          <p:nvPr>
            <p:ph type="sldNum" sz="quarter" idx="12"/>
          </p:nvPr>
        </p:nvSpPr>
        <p:spPr>
          <a:xfrm>
            <a:off x="-15871" y="6397633"/>
            <a:ext cx="529431" cy="307975"/>
          </a:xfrm>
        </p:spPr>
        <p:txBody>
          <a:bodyPr/>
          <a:lstStyle/>
          <a:p>
            <a:fld id="{BD61978C-FD3D-4268-8D6C-034E9AD544A3}" type="slidenum">
              <a:rPr lang="en-US" altLang="zh-CN" smtClean="0"/>
              <a:pPr/>
              <a:t>11</a:t>
            </a:fld>
            <a:endParaRPr lang="en-US" altLang="zh-CN" dirty="0"/>
          </a:p>
        </p:txBody>
      </p:sp>
      <p:grpSp>
        <p:nvGrpSpPr>
          <p:cNvPr id="16" name="组合 28"/>
          <p:cNvGrpSpPr/>
          <p:nvPr/>
        </p:nvGrpSpPr>
        <p:grpSpPr>
          <a:xfrm>
            <a:off x="1203325" y="3424877"/>
            <a:ext cx="7273058" cy="600075"/>
            <a:chOff x="1043930" y="4797152"/>
            <a:chExt cx="6840760" cy="600075"/>
          </a:xfrm>
        </p:grpSpPr>
        <p:sp>
          <p:nvSpPr>
            <p:cNvPr id="17" name="AutoShape 2"/>
            <p:cNvSpPr>
              <a:spLocks noChangeArrowheads="1"/>
            </p:cNvSpPr>
            <p:nvPr/>
          </p:nvSpPr>
          <p:spPr bwMode="auto">
            <a:xfrm>
              <a:off x="1043930" y="4797152"/>
              <a:ext cx="734932" cy="600075"/>
            </a:xfrm>
            <a:prstGeom prst="homePlate">
              <a:avLst>
                <a:gd name="adj" fmla="val 26228"/>
              </a:avLst>
            </a:prstGeom>
            <a:solidFill>
              <a:srgbClr val="333399"/>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1800" b="1" kern="0" dirty="0" smtClean="0">
                  <a:solidFill>
                    <a:srgbClr val="FFFFFF"/>
                  </a:solidFill>
                  <a:latin typeface="微软雅黑" pitchFamily="34" charset="-122"/>
                  <a:ea typeface="微软雅黑" pitchFamily="34" charset="-122"/>
                </a:rPr>
                <a:t>四</a:t>
              </a:r>
              <a:endParaRPr lang="en-US" altLang="zh-CN" sz="1800" b="1" kern="0" dirty="0">
                <a:solidFill>
                  <a:srgbClr val="FFFFFF"/>
                </a:solidFill>
                <a:latin typeface="微软雅黑" pitchFamily="34" charset="-122"/>
                <a:ea typeface="微软雅黑" pitchFamily="34" charset="-122"/>
              </a:endParaRPr>
            </a:p>
          </p:txBody>
        </p:sp>
        <p:sp>
          <p:nvSpPr>
            <p:cNvPr id="18" name="Freeform 4"/>
            <p:cNvSpPr>
              <a:spLocks/>
            </p:cNvSpPr>
            <p:nvPr/>
          </p:nvSpPr>
          <p:spPr bwMode="auto">
            <a:xfrm>
              <a:off x="1836093" y="4797152"/>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rgbClr val="FFFFFF"/>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pPr>
              <a:endParaRPr lang="zh-CN" altLang="en-US" sz="1800" kern="0">
                <a:solidFill>
                  <a:srgbClr val="FFFFFF">
                    <a:lumMod val="50000"/>
                  </a:srgbClr>
                </a:solidFill>
                <a:latin typeface="微软雅黑" pitchFamily="34" charset="-122"/>
                <a:ea typeface="微软雅黑" pitchFamily="34" charset="-122"/>
              </a:endParaRPr>
            </a:p>
          </p:txBody>
        </p:sp>
        <p:sp>
          <p:nvSpPr>
            <p:cNvPr id="19" name="Rectangle 5"/>
            <p:cNvSpPr>
              <a:spLocks noChangeArrowheads="1"/>
            </p:cNvSpPr>
            <p:nvPr/>
          </p:nvSpPr>
          <p:spPr bwMode="auto">
            <a:xfrm>
              <a:off x="1908026" y="4851127"/>
              <a:ext cx="5832648" cy="505946"/>
            </a:xfrm>
            <a:prstGeom prst="rect">
              <a:avLst/>
            </a:prstGeom>
            <a:noFill/>
            <a:ln w="6350">
              <a:noFill/>
              <a:miter lim="800000"/>
              <a:headEnd/>
              <a:tailEnd/>
            </a:ln>
          </p:spPr>
          <p:txBody>
            <a:bodyPr lIns="0" tIns="0" rIns="0" bIns="0" anchor="ctr"/>
            <a:lstStyle/>
            <a:p>
              <a:pPr marL="190500" lvl="1" indent="266700" fontAlgn="auto">
                <a:spcBef>
                  <a:spcPct val="20000"/>
                </a:spcBef>
                <a:spcAft>
                  <a:spcPts val="0"/>
                </a:spcAft>
                <a:buFontTx/>
                <a:buChar char="–"/>
                <a:tabLst>
                  <a:tab pos="8521700" algn="r"/>
                </a:tabLst>
                <a:defRPr/>
              </a:pPr>
              <a:r>
                <a:rPr kumimoji="1" lang="zh-CN" altLang="en-US" kern="0" dirty="0" smtClean="0">
                  <a:solidFill>
                    <a:srgbClr val="000000"/>
                  </a:solidFill>
                  <a:latin typeface="微软雅黑"/>
                  <a:ea typeface="微软雅黑"/>
                  <a:cs typeface="微软雅黑"/>
                </a:rPr>
                <a:t>开发平台类组件</a:t>
              </a:r>
              <a:endParaRPr kumimoji="1" lang="zh-CN" altLang="de-DE" sz="1800" kern="0" dirty="0">
                <a:solidFill>
                  <a:srgbClr val="000000"/>
                </a:solidFill>
                <a:latin typeface="微软雅黑"/>
                <a:ea typeface="微软雅黑"/>
                <a:cs typeface="微软雅黑"/>
              </a:endParaRPr>
            </a:p>
          </p:txBody>
        </p:sp>
      </p:grpSp>
      <p:grpSp>
        <p:nvGrpSpPr>
          <p:cNvPr id="20" name="组合 28"/>
          <p:cNvGrpSpPr/>
          <p:nvPr/>
        </p:nvGrpSpPr>
        <p:grpSpPr>
          <a:xfrm>
            <a:off x="1203325" y="4186670"/>
            <a:ext cx="7273058" cy="600075"/>
            <a:chOff x="1043930" y="4797152"/>
            <a:chExt cx="6840760" cy="600075"/>
          </a:xfrm>
        </p:grpSpPr>
        <p:sp>
          <p:nvSpPr>
            <p:cNvPr id="21" name="AutoShape 2"/>
            <p:cNvSpPr>
              <a:spLocks noChangeArrowheads="1"/>
            </p:cNvSpPr>
            <p:nvPr/>
          </p:nvSpPr>
          <p:spPr bwMode="auto">
            <a:xfrm>
              <a:off x="1043930" y="4797152"/>
              <a:ext cx="734932" cy="600075"/>
            </a:xfrm>
            <a:prstGeom prst="homePlate">
              <a:avLst>
                <a:gd name="adj" fmla="val 26228"/>
              </a:avLst>
            </a:prstGeom>
            <a:solidFill>
              <a:srgbClr val="333399"/>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1800" b="1" kern="0" dirty="0" smtClean="0">
                  <a:solidFill>
                    <a:srgbClr val="FFFFFF"/>
                  </a:solidFill>
                  <a:latin typeface="微软雅黑" pitchFamily="34" charset="-122"/>
                  <a:ea typeface="微软雅黑" pitchFamily="34" charset="-122"/>
                </a:rPr>
                <a:t>五</a:t>
              </a:r>
              <a:endParaRPr lang="en-US" altLang="zh-CN" sz="1800" b="1" kern="0" dirty="0">
                <a:solidFill>
                  <a:srgbClr val="FFFFFF"/>
                </a:solidFill>
                <a:latin typeface="微软雅黑" pitchFamily="34" charset="-122"/>
                <a:ea typeface="微软雅黑" pitchFamily="34" charset="-122"/>
              </a:endParaRPr>
            </a:p>
          </p:txBody>
        </p:sp>
        <p:sp>
          <p:nvSpPr>
            <p:cNvPr id="22" name="Freeform 4"/>
            <p:cNvSpPr>
              <a:spLocks/>
            </p:cNvSpPr>
            <p:nvPr/>
          </p:nvSpPr>
          <p:spPr bwMode="auto">
            <a:xfrm>
              <a:off x="1836093" y="4797152"/>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rgbClr val="FFFFFF"/>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pPr>
              <a:endParaRPr lang="zh-CN" altLang="en-US" sz="1800" kern="0">
                <a:solidFill>
                  <a:srgbClr val="FFFFFF">
                    <a:lumMod val="50000"/>
                  </a:srgbClr>
                </a:solidFill>
                <a:latin typeface="微软雅黑" pitchFamily="34" charset="-122"/>
                <a:ea typeface="微软雅黑" pitchFamily="34" charset="-122"/>
              </a:endParaRPr>
            </a:p>
          </p:txBody>
        </p:sp>
        <p:sp>
          <p:nvSpPr>
            <p:cNvPr id="23" name="Rectangle 5"/>
            <p:cNvSpPr>
              <a:spLocks noChangeArrowheads="1"/>
            </p:cNvSpPr>
            <p:nvPr/>
          </p:nvSpPr>
          <p:spPr bwMode="auto">
            <a:xfrm>
              <a:off x="1908026" y="4851127"/>
              <a:ext cx="5832648" cy="505946"/>
            </a:xfrm>
            <a:prstGeom prst="rect">
              <a:avLst/>
            </a:prstGeom>
            <a:noFill/>
            <a:ln w="6350">
              <a:noFill/>
              <a:miter lim="800000"/>
              <a:headEnd/>
              <a:tailEnd/>
            </a:ln>
          </p:spPr>
          <p:txBody>
            <a:bodyPr lIns="0" tIns="0" rIns="0" bIns="0" anchor="ctr"/>
            <a:lstStyle/>
            <a:p>
              <a:pPr marL="190500" lvl="1" indent="266700" fontAlgn="auto">
                <a:spcBef>
                  <a:spcPct val="20000"/>
                </a:spcBef>
                <a:spcAft>
                  <a:spcPts val="0"/>
                </a:spcAft>
                <a:buFontTx/>
                <a:buChar char="–"/>
                <a:tabLst>
                  <a:tab pos="8521700" algn="r"/>
                </a:tabLst>
                <a:defRPr/>
              </a:pPr>
              <a:r>
                <a:rPr kumimoji="1" lang="en-US" altLang="zh-CN" kern="0" dirty="0" smtClean="0">
                  <a:solidFill>
                    <a:srgbClr val="000000"/>
                  </a:solidFill>
                  <a:latin typeface="微软雅黑"/>
                  <a:ea typeface="微软雅黑"/>
                  <a:cs typeface="微软雅黑"/>
                </a:rPr>
                <a:t>UI</a:t>
              </a:r>
              <a:r>
                <a:rPr kumimoji="1" lang="zh-CN" altLang="en-US" kern="0" dirty="0" smtClean="0">
                  <a:solidFill>
                    <a:srgbClr val="000000"/>
                  </a:solidFill>
                  <a:latin typeface="微软雅黑"/>
                  <a:ea typeface="微软雅黑"/>
                  <a:cs typeface="微软雅黑"/>
                </a:rPr>
                <a:t>类组件</a:t>
              </a:r>
              <a:endParaRPr kumimoji="1" lang="zh-CN" altLang="de-DE" sz="1800" kern="0" dirty="0">
                <a:solidFill>
                  <a:srgbClr val="000000"/>
                </a:solidFill>
                <a:latin typeface="微软雅黑"/>
                <a:ea typeface="微软雅黑"/>
                <a:cs typeface="微软雅黑"/>
              </a:endParaRPr>
            </a:p>
          </p:txBody>
        </p:sp>
      </p:grpSp>
    </p:spTree>
    <p:extLst>
      <p:ext uri="{BB962C8B-B14F-4D97-AF65-F5344CB8AC3E}">
        <p14:creationId xmlns:p14="http://schemas.microsoft.com/office/powerpoint/2010/main" val="40914150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a:t>事</a:t>
            </a:r>
            <a:r>
              <a:rPr lang="zh-CN" altLang="en-US" sz="2400" dirty="0" smtClean="0"/>
              <a:t>务</a:t>
            </a:r>
            <a:r>
              <a:rPr lang="zh-CN" altLang="en-US" sz="2400" dirty="0"/>
              <a:t>管理</a:t>
            </a:r>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12</a:t>
            </a:fld>
            <a:endParaRPr lang="en-US" altLang="zh-CN" dirty="0"/>
          </a:p>
        </p:txBody>
      </p:sp>
      <p:sp>
        <p:nvSpPr>
          <p:cNvPr id="4" name="矩形 5"/>
          <p:cNvSpPr/>
          <p:nvPr/>
        </p:nvSpPr>
        <p:spPr bwMode="auto">
          <a:xfrm>
            <a:off x="348810" y="1676400"/>
            <a:ext cx="2078453" cy="6096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1" compatLnSpc="1">
            <a:prstTxWarp prst="textNoShape">
              <a:avLst/>
            </a:prstTxWarp>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r>
              <a:rPr lang="zh-CN" altLang="en-US" sz="2400" baseline="-25000" dirty="0" smtClean="0">
                <a:solidFill>
                  <a:schemeClr val="tx1"/>
                </a:solidFill>
                <a:latin typeface="+mn-ea"/>
              </a:rPr>
              <a:t>事务组件</a:t>
            </a:r>
          </a:p>
        </p:txBody>
      </p:sp>
      <p:sp>
        <p:nvSpPr>
          <p:cNvPr id="5" name="矩形 6"/>
          <p:cNvSpPr/>
          <p:nvPr/>
        </p:nvSpPr>
        <p:spPr bwMode="auto">
          <a:xfrm>
            <a:off x="2034865" y="2987664"/>
            <a:ext cx="2078453" cy="6096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1" compatLnSpc="1">
            <a:prstTxWarp prst="textNoShape">
              <a:avLst/>
            </a:prstTxWarp>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indent="0" algn="r" defTabSz="914400" rtl="0" eaLnBrk="1" fontAlgn="base" latinLnBrk="0" hangingPunct="1">
              <a:lnSpc>
                <a:spcPct val="100000"/>
              </a:lnSpc>
              <a:spcBef>
                <a:spcPct val="0"/>
              </a:spcBef>
              <a:spcAft>
                <a:spcPct val="0"/>
              </a:spcAft>
              <a:buClrTx/>
              <a:buSzTx/>
              <a:buFontTx/>
              <a:buNone/>
              <a:tabLst/>
            </a:pPr>
            <a:r>
              <a:rPr lang="zh-CN" altLang="en-US" sz="2400" baseline="-25000" dirty="0" smtClean="0">
                <a:solidFill>
                  <a:schemeClr val="tx1"/>
                </a:solidFill>
                <a:latin typeface="+mn-ea"/>
              </a:rPr>
              <a:t>本地</a:t>
            </a:r>
            <a:r>
              <a:rPr lang="zh-CN" altLang="en-US" sz="2400" baseline="-25000" dirty="0">
                <a:solidFill>
                  <a:schemeClr val="tx1"/>
                </a:solidFill>
                <a:latin typeface="+mn-ea"/>
              </a:rPr>
              <a:t>事务</a:t>
            </a:r>
            <a:endParaRPr kumimoji="0" lang="zh-CN" altLang="en-US" sz="2400" i="0" u="none" strike="noStrike" cap="none" normalizeH="0" baseline="-25000" dirty="0" smtClean="0">
              <a:ln>
                <a:noFill/>
              </a:ln>
              <a:solidFill>
                <a:schemeClr val="tx1"/>
              </a:solidFill>
              <a:effectLst/>
              <a:latin typeface="+mn-ea"/>
            </a:endParaRPr>
          </a:p>
        </p:txBody>
      </p:sp>
      <p:sp>
        <p:nvSpPr>
          <p:cNvPr id="7" name="矩形 7"/>
          <p:cNvSpPr/>
          <p:nvPr/>
        </p:nvSpPr>
        <p:spPr bwMode="auto">
          <a:xfrm>
            <a:off x="3849272" y="1676400"/>
            <a:ext cx="2078453" cy="6096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1" compatLnSpc="1">
            <a:prstTxWarp prst="textNoShape">
              <a:avLst/>
            </a:prstTxWarp>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indent="0" algn="r" defTabSz="914400" rtl="0" eaLnBrk="1" fontAlgn="base" latinLnBrk="0" hangingPunct="1">
              <a:lnSpc>
                <a:spcPct val="100000"/>
              </a:lnSpc>
              <a:spcBef>
                <a:spcPct val="0"/>
              </a:spcBef>
              <a:spcAft>
                <a:spcPct val="0"/>
              </a:spcAft>
              <a:buClrTx/>
              <a:buSzTx/>
              <a:buFontTx/>
              <a:buNone/>
              <a:tabLst/>
            </a:pPr>
            <a:r>
              <a:rPr kumimoji="0" lang="zh-CN" altLang="en-US" sz="2400" i="0" u="none" strike="noStrike" cap="none" normalizeH="0" baseline="-25000" dirty="0" smtClean="0">
                <a:ln>
                  <a:noFill/>
                </a:ln>
                <a:solidFill>
                  <a:schemeClr val="tx1"/>
                </a:solidFill>
                <a:effectLst/>
                <a:latin typeface="+mn-ea"/>
              </a:rPr>
              <a:t>分布式事务</a:t>
            </a:r>
          </a:p>
        </p:txBody>
      </p:sp>
      <p:cxnSp>
        <p:nvCxnSpPr>
          <p:cNvPr id="9" name="直接箭头连接符 11"/>
          <p:cNvCxnSpPr>
            <a:endCxn id="7" idx="1"/>
          </p:cNvCxnSpPr>
          <p:nvPr/>
        </p:nvCxnSpPr>
        <p:spPr bwMode="auto">
          <a:xfrm flipV="1">
            <a:off x="2427263" y="1981200"/>
            <a:ext cx="1422009" cy="844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0" name="直接箭头连接符 12"/>
          <p:cNvCxnSpPr>
            <a:stCxn id="4" idx="2"/>
            <a:endCxn id="5" idx="0"/>
          </p:cNvCxnSpPr>
          <p:nvPr/>
        </p:nvCxnSpPr>
        <p:spPr bwMode="auto">
          <a:xfrm>
            <a:off x="1388037" y="2286000"/>
            <a:ext cx="1686055" cy="70166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1" name="矩形 22"/>
          <p:cNvSpPr/>
          <p:nvPr/>
        </p:nvSpPr>
        <p:spPr bwMode="auto">
          <a:xfrm>
            <a:off x="319080" y="4197348"/>
            <a:ext cx="2078453" cy="6096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1" compatLnSpc="1">
            <a:prstTxWarp prst="textNoShape">
              <a:avLst/>
            </a:prstTxWarp>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indent="0" algn="r" defTabSz="914400" rtl="0" eaLnBrk="1" fontAlgn="base" latinLnBrk="0" hangingPunct="1">
              <a:lnSpc>
                <a:spcPct val="100000"/>
              </a:lnSpc>
              <a:spcBef>
                <a:spcPct val="0"/>
              </a:spcBef>
              <a:spcAft>
                <a:spcPct val="0"/>
              </a:spcAft>
              <a:buClrTx/>
              <a:buSzTx/>
              <a:buFontTx/>
              <a:buNone/>
              <a:tabLst/>
            </a:pPr>
            <a:r>
              <a:rPr kumimoji="0" lang="zh-CN" altLang="en-US" sz="2400" i="0" u="none" strike="noStrike" cap="none" normalizeH="0" baseline="-25000" dirty="0" smtClean="0">
                <a:ln>
                  <a:noFill/>
                </a:ln>
                <a:solidFill>
                  <a:schemeClr val="tx1"/>
                </a:solidFill>
                <a:effectLst/>
                <a:latin typeface="+mn-ea"/>
              </a:rPr>
              <a:t>数据源事务</a:t>
            </a:r>
          </a:p>
        </p:txBody>
      </p:sp>
      <p:cxnSp>
        <p:nvCxnSpPr>
          <p:cNvPr id="12" name="直接箭头连接符 23"/>
          <p:cNvCxnSpPr>
            <a:stCxn id="5" idx="2"/>
            <a:endCxn id="11" idx="0"/>
          </p:cNvCxnSpPr>
          <p:nvPr/>
        </p:nvCxnSpPr>
        <p:spPr bwMode="auto">
          <a:xfrm flipH="1">
            <a:off x="1358307" y="3597264"/>
            <a:ext cx="1715785" cy="60008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3" name="矩形 25"/>
          <p:cNvSpPr/>
          <p:nvPr/>
        </p:nvSpPr>
        <p:spPr bwMode="auto">
          <a:xfrm>
            <a:off x="3849271" y="4271218"/>
            <a:ext cx="2078453" cy="6096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1" compatLnSpc="1">
            <a:prstTxWarp prst="textNoShape">
              <a:avLst/>
            </a:prstTxWarp>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altLang="zh-CN" sz="2400" i="0" u="none" strike="noStrike" cap="none" normalizeH="0" baseline="-25000" dirty="0" smtClean="0">
                <a:ln>
                  <a:noFill/>
                </a:ln>
                <a:solidFill>
                  <a:schemeClr val="tx1"/>
                </a:solidFill>
                <a:effectLst/>
                <a:latin typeface="+mn-ea"/>
              </a:rPr>
              <a:t>JTA</a:t>
            </a:r>
            <a:r>
              <a:rPr kumimoji="0" lang="zh-CN" altLang="en-US" sz="2400" i="0" u="none" strike="noStrike" cap="none" normalizeH="0" baseline="-25000" dirty="0" smtClean="0">
                <a:ln>
                  <a:noFill/>
                </a:ln>
                <a:solidFill>
                  <a:schemeClr val="tx1"/>
                </a:solidFill>
                <a:effectLst/>
                <a:latin typeface="+mn-ea"/>
              </a:rPr>
              <a:t>事务</a:t>
            </a:r>
          </a:p>
        </p:txBody>
      </p:sp>
      <p:cxnSp>
        <p:nvCxnSpPr>
          <p:cNvPr id="14" name="直接箭头连接符 26"/>
          <p:cNvCxnSpPr>
            <a:stCxn id="5" idx="2"/>
            <a:endCxn id="13" idx="0"/>
          </p:cNvCxnSpPr>
          <p:nvPr/>
        </p:nvCxnSpPr>
        <p:spPr bwMode="auto">
          <a:xfrm>
            <a:off x="3074092" y="3597264"/>
            <a:ext cx="1814406" cy="67395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4" name="Rectangle 23"/>
          <p:cNvSpPr/>
          <p:nvPr/>
        </p:nvSpPr>
        <p:spPr>
          <a:xfrm>
            <a:off x="6080125" y="1114485"/>
            <a:ext cx="3423709" cy="4524315"/>
          </a:xfrm>
          <a:prstGeom prst="rect">
            <a:avLst/>
          </a:prstGeom>
        </p:spPr>
        <p:txBody>
          <a:bodyPr wrap="square">
            <a:spAutoFit/>
          </a:bodyPr>
          <a:lstStyle/>
          <a:p>
            <a:pPr marL="285750" indent="-285750">
              <a:buFont typeface="Arial" panose="020B0604020202020204" pitchFamily="34" charset="0"/>
              <a:buChar char="•"/>
            </a:pPr>
            <a:r>
              <a:rPr lang="zh-CN" altLang="en-US" dirty="0"/>
              <a:t>本地事务管理的分数据源管理的事务（本地事务）和JTA管理的事务（全局事务）</a:t>
            </a:r>
          </a:p>
          <a:p>
            <a:r>
              <a:rPr lang="en-US" altLang="zh-CN" dirty="0"/>
              <a:t> </a:t>
            </a:r>
            <a:r>
              <a:rPr lang="en-US" altLang="zh-CN" dirty="0" smtClean="0"/>
              <a:t>   - </a:t>
            </a:r>
            <a:r>
              <a:rPr lang="zh-CN" altLang="en-US" dirty="0" smtClean="0"/>
              <a:t>本</a:t>
            </a:r>
            <a:r>
              <a:rPr lang="zh-CN" altLang="en-US" dirty="0"/>
              <a:t>地事务用于Tomcat环</a:t>
            </a:r>
            <a:r>
              <a:rPr lang="zh-CN" altLang="en-US" dirty="0" smtClean="0"/>
              <a:t>境</a:t>
            </a:r>
            <a:endParaRPr lang="en-US" altLang="zh-CN" dirty="0" smtClean="0"/>
          </a:p>
          <a:p>
            <a:r>
              <a:rPr lang="zh-CN" altLang="en-US" dirty="0" smtClean="0"/>
              <a:t>    </a:t>
            </a:r>
            <a:r>
              <a:rPr lang="en-US" altLang="zh-CN" dirty="0" smtClean="0"/>
              <a:t>- </a:t>
            </a:r>
            <a:r>
              <a:rPr lang="zh-CN" altLang="en-US" dirty="0" smtClean="0"/>
              <a:t>全</a:t>
            </a:r>
            <a:r>
              <a:rPr lang="zh-CN" altLang="en-US" dirty="0"/>
              <a:t>局事务用于其他的J2EE服务</a:t>
            </a:r>
            <a:r>
              <a:rPr lang="zh-CN" altLang="en-US" dirty="0" smtClean="0"/>
              <a:t>器</a:t>
            </a:r>
            <a:endParaRPr lang="zh-CN" altLang="en-US" dirty="0"/>
          </a:p>
          <a:p>
            <a:pPr marL="285750" indent="-285750">
              <a:buFont typeface="Arial" panose="020B0604020202020204" pitchFamily="34" charset="0"/>
              <a:buChar char="•"/>
            </a:pPr>
            <a:r>
              <a:rPr lang="zh-CN" altLang="en-US" dirty="0"/>
              <a:t>分布式事务：系统中由业务活动完成，在业务活动中可以加入原子工作项，每一原子工作项都会包含一事务相关的上下文以及当前事务所处的状态，在原子工作项加入到业务活动时，原子工作项相关数据都存入数据库中以便业务活动中原子工作项的回滚</a:t>
            </a:r>
          </a:p>
        </p:txBody>
      </p:sp>
    </p:spTree>
    <p:extLst>
      <p:ext uri="{BB962C8B-B14F-4D97-AF65-F5344CB8AC3E}">
        <p14:creationId xmlns:p14="http://schemas.microsoft.com/office/powerpoint/2010/main" val="29000054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a:t>事</a:t>
            </a:r>
            <a:r>
              <a:rPr lang="zh-CN" altLang="en-US" sz="2400" dirty="0" smtClean="0"/>
              <a:t>务管理（分布式事务）</a:t>
            </a:r>
            <a:endParaRPr lang="zh-CN" altLang="en-US" sz="2400" dirty="0"/>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13</a:t>
            </a:fld>
            <a:endParaRPr lang="en-US" altLang="zh-CN" dirty="0"/>
          </a:p>
        </p:txBody>
      </p:sp>
      <p:pic>
        <p:nvPicPr>
          <p:cNvPr id="16" name="图片 2"/>
          <p:cNvPicPr/>
          <p:nvPr/>
        </p:nvPicPr>
        <p:blipFill>
          <a:blip r:embed="rId3"/>
          <a:srcRect/>
          <a:stretch>
            <a:fillRect/>
          </a:stretch>
        </p:blipFill>
        <p:spPr bwMode="auto">
          <a:xfrm>
            <a:off x="373038" y="956471"/>
            <a:ext cx="8678887" cy="2777329"/>
          </a:xfrm>
          <a:prstGeom prst="rect">
            <a:avLst/>
          </a:prstGeom>
          <a:noFill/>
          <a:ln w="9525">
            <a:noFill/>
            <a:miter lim="800000"/>
            <a:headEnd/>
            <a:tailEnd/>
          </a:ln>
        </p:spPr>
      </p:pic>
      <p:sp>
        <p:nvSpPr>
          <p:cNvPr id="2" name="Rectangle 1"/>
          <p:cNvSpPr/>
          <p:nvPr/>
        </p:nvSpPr>
        <p:spPr>
          <a:xfrm>
            <a:off x="669925" y="3960674"/>
            <a:ext cx="8229600" cy="1754326"/>
          </a:xfrm>
          <a:prstGeom prst="rect">
            <a:avLst/>
          </a:prstGeom>
        </p:spPr>
        <p:txBody>
          <a:bodyPr wrap="square">
            <a:spAutoFit/>
          </a:bodyPr>
          <a:lstStyle/>
          <a:p>
            <a:r>
              <a:rPr lang="zh-CN" altLang="zh-CN" dirty="0" smtClean="0">
                <a:latin typeface="Calibri" panose="020F0502020204030204" pitchFamily="34" charset="0"/>
                <a:cs typeface="Times New Roman" panose="02020603050405020304" pitchFamily="18" charset="0"/>
              </a:rPr>
              <a:t>系</a:t>
            </a:r>
            <a:r>
              <a:rPr lang="zh-CN" altLang="zh-CN" dirty="0">
                <a:latin typeface="Calibri" panose="020F0502020204030204" pitchFamily="34" charset="0"/>
                <a:cs typeface="Times New Roman" panose="02020603050405020304" pitchFamily="18" charset="0"/>
              </a:rPr>
              <a:t>统通过业务活动的</a:t>
            </a:r>
            <a:r>
              <a:rPr lang="en-US" altLang="zh-CN" dirty="0">
                <a:latin typeface="Calibri" panose="020F0502020204030204" pitchFamily="34" charset="0"/>
                <a:cs typeface="Times New Roman" panose="02020603050405020304" pitchFamily="18" charset="0"/>
              </a:rPr>
              <a:t>begin</a:t>
            </a:r>
            <a:r>
              <a:rPr lang="zh-CN" altLang="zh-CN" dirty="0">
                <a:latin typeface="Calibri" panose="020F0502020204030204" pitchFamily="34" charset="0"/>
                <a:cs typeface="Times New Roman" panose="02020603050405020304" pitchFamily="18" charset="0"/>
              </a:rPr>
              <a:t>方法启动事务，然后在业务活动中加入原子工作项，每一原子工作项都有一事务上下文和事务的状态，通过数据库操作把此原子工作项加入到数据表中。执行业务活动的</a:t>
            </a:r>
            <a:r>
              <a:rPr lang="en-US" altLang="zh-CN" dirty="0">
                <a:latin typeface="Calibri" panose="020F0502020204030204" pitchFamily="34" charset="0"/>
                <a:cs typeface="Times New Roman" panose="02020603050405020304" pitchFamily="18" charset="0"/>
              </a:rPr>
              <a:t>commit</a:t>
            </a:r>
            <a:r>
              <a:rPr lang="zh-CN" altLang="zh-CN" dirty="0">
                <a:latin typeface="Calibri" panose="020F0502020204030204" pitchFamily="34" charset="0"/>
                <a:cs typeface="Times New Roman" panose="02020603050405020304" pitchFamily="18" charset="0"/>
              </a:rPr>
              <a:t>操作时，分别执行所有的原子工作项的</a:t>
            </a:r>
            <a:r>
              <a:rPr lang="en-US" altLang="zh-CN" dirty="0">
                <a:latin typeface="Calibri" panose="020F0502020204030204" pitchFamily="34" charset="0"/>
                <a:cs typeface="Times New Roman" panose="02020603050405020304" pitchFamily="18" charset="0"/>
              </a:rPr>
              <a:t>commit</a:t>
            </a:r>
            <a:r>
              <a:rPr lang="zh-CN" altLang="zh-CN" dirty="0">
                <a:latin typeface="Calibri" panose="020F0502020204030204" pitchFamily="34" charset="0"/>
                <a:cs typeface="Times New Roman" panose="02020603050405020304" pitchFamily="18" charset="0"/>
              </a:rPr>
              <a:t>操作后；执行业务活动的</a:t>
            </a:r>
            <a:r>
              <a:rPr lang="en-US" altLang="zh-CN" dirty="0">
                <a:latin typeface="Calibri" panose="020F0502020204030204" pitchFamily="34" charset="0"/>
                <a:cs typeface="Times New Roman" panose="02020603050405020304" pitchFamily="18" charset="0"/>
              </a:rPr>
              <a:t>rollback</a:t>
            </a:r>
            <a:r>
              <a:rPr lang="zh-CN" altLang="zh-CN" dirty="0">
                <a:latin typeface="Calibri" panose="020F0502020204030204" pitchFamily="34" charset="0"/>
                <a:cs typeface="Times New Roman" panose="02020603050405020304" pitchFamily="18" charset="0"/>
              </a:rPr>
              <a:t>操作时，分别执行所有的原子工作项的</a:t>
            </a:r>
            <a:r>
              <a:rPr lang="en-US" altLang="zh-CN" dirty="0">
                <a:latin typeface="Calibri" panose="020F0502020204030204" pitchFamily="34" charset="0"/>
                <a:cs typeface="Times New Roman" panose="02020603050405020304" pitchFamily="18" charset="0"/>
              </a:rPr>
              <a:t>rollback</a:t>
            </a:r>
            <a:r>
              <a:rPr lang="zh-CN" altLang="zh-CN" dirty="0">
                <a:latin typeface="Calibri" panose="020F0502020204030204" pitchFamily="34" charset="0"/>
                <a:cs typeface="Times New Roman" panose="02020603050405020304" pitchFamily="18" charset="0"/>
              </a:rPr>
              <a:t>操作。在执行完成任务</a:t>
            </a:r>
            <a:r>
              <a:rPr lang="en-US" altLang="zh-CN" dirty="0">
                <a:latin typeface="Calibri" panose="020F0502020204030204" pitchFamily="34" charset="0"/>
                <a:cs typeface="Times New Roman" panose="02020603050405020304" pitchFamily="18" charset="0"/>
              </a:rPr>
              <a:t>commit</a:t>
            </a:r>
            <a:r>
              <a:rPr lang="zh-CN" altLang="zh-CN" dirty="0">
                <a:latin typeface="Calibri" panose="020F0502020204030204" pitchFamily="34" charset="0"/>
                <a:cs typeface="Times New Roman" panose="02020603050405020304" pitchFamily="18" charset="0"/>
              </a:rPr>
              <a:t>或者</a:t>
            </a:r>
            <a:r>
              <a:rPr lang="en-US" altLang="zh-CN" dirty="0">
                <a:latin typeface="Calibri" panose="020F0502020204030204" pitchFamily="34" charset="0"/>
                <a:cs typeface="Times New Roman" panose="02020603050405020304" pitchFamily="18" charset="0"/>
              </a:rPr>
              <a:t>rollback</a:t>
            </a:r>
            <a:r>
              <a:rPr lang="zh-CN" altLang="zh-CN" dirty="0">
                <a:latin typeface="Calibri" panose="020F0502020204030204" pitchFamily="34" charset="0"/>
                <a:cs typeface="Times New Roman" panose="02020603050405020304" pitchFamily="18" charset="0"/>
              </a:rPr>
              <a:t>操作后从业务活动中移除此原子工作项</a:t>
            </a:r>
            <a:endParaRPr lang="zh-CN" altLang="en-US" dirty="0"/>
          </a:p>
        </p:txBody>
      </p:sp>
    </p:spTree>
    <p:extLst>
      <p:ext uri="{BB962C8B-B14F-4D97-AF65-F5344CB8AC3E}">
        <p14:creationId xmlns:p14="http://schemas.microsoft.com/office/powerpoint/2010/main" val="35776739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a:t>安全</a:t>
            </a:r>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14</a:t>
            </a:fld>
            <a:endParaRPr lang="en-US" altLang="zh-CN" dirty="0"/>
          </a:p>
        </p:txBody>
      </p:sp>
      <p:sp>
        <p:nvSpPr>
          <p:cNvPr id="2" name="Rectangle 1"/>
          <p:cNvSpPr/>
          <p:nvPr/>
        </p:nvSpPr>
        <p:spPr>
          <a:xfrm>
            <a:off x="322374" y="1066800"/>
            <a:ext cx="8749665" cy="1477328"/>
          </a:xfrm>
          <a:prstGeom prst="rect">
            <a:avLst/>
          </a:prstGeom>
        </p:spPr>
        <p:txBody>
          <a:bodyPr wrap="square">
            <a:spAutoFit/>
          </a:bodyPr>
          <a:lstStyle/>
          <a:p>
            <a:r>
              <a:rPr lang="zh-CN" altLang="en-US" dirty="0"/>
              <a:t>安全框架包含如下内容：</a:t>
            </a:r>
          </a:p>
          <a:p>
            <a:pPr marL="285750" indent="-285750">
              <a:buFont typeface="Arial" panose="020B0604020202020204" pitchFamily="34" charset="0"/>
              <a:buChar char="•"/>
            </a:pPr>
            <a:r>
              <a:rPr lang="zh-CN" altLang="en-US" dirty="0"/>
              <a:t>客户端接入通道的安全</a:t>
            </a:r>
          </a:p>
          <a:p>
            <a:pPr marL="285750" indent="-285750">
              <a:buFont typeface="Arial" panose="020B0604020202020204" pitchFamily="34" charset="0"/>
              <a:buChar char="•"/>
            </a:pPr>
            <a:r>
              <a:rPr lang="zh-CN" altLang="en-US" dirty="0"/>
              <a:t>业务的安全</a:t>
            </a:r>
          </a:p>
          <a:p>
            <a:pPr marL="285750" indent="-285750">
              <a:buFont typeface="Arial" panose="020B0604020202020204" pitchFamily="34" charset="0"/>
              <a:buChar char="•"/>
            </a:pPr>
            <a:r>
              <a:rPr lang="zh-CN" altLang="en-US" dirty="0"/>
              <a:t>基于ws-security标准的构件装配webservice的绑定安全</a:t>
            </a:r>
          </a:p>
          <a:p>
            <a:pPr marL="285750" indent="-285750">
              <a:buFont typeface="Arial" panose="020B0604020202020204" pitchFamily="34" charset="0"/>
              <a:buChar char="•"/>
            </a:pPr>
            <a:r>
              <a:rPr lang="zh-CN" altLang="en-US" dirty="0"/>
              <a:t>应用管理的安全</a:t>
            </a:r>
          </a:p>
        </p:txBody>
      </p:sp>
    </p:spTree>
    <p:extLst>
      <p:ext uri="{BB962C8B-B14F-4D97-AF65-F5344CB8AC3E}">
        <p14:creationId xmlns:p14="http://schemas.microsoft.com/office/powerpoint/2010/main" val="650454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smtClean="0"/>
              <a:t>安全（接入安全）</a:t>
            </a:r>
            <a:endParaRPr lang="zh-CN" altLang="en-US" sz="2400" dirty="0"/>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15</a:t>
            </a:fld>
            <a:endParaRPr lang="en-US" altLang="zh-CN" dirty="0"/>
          </a:p>
        </p:txBody>
      </p:sp>
      <p:pic>
        <p:nvPicPr>
          <p:cNvPr id="5" name="图片 8" descr="C:\Users\chenwq\Desktop\捕获.JPG"/>
          <p:cNvPicPr/>
          <p:nvPr/>
        </p:nvPicPr>
        <p:blipFill>
          <a:blip r:embed="rId3"/>
          <a:srcRect/>
          <a:stretch>
            <a:fillRect/>
          </a:stretch>
        </p:blipFill>
        <p:spPr bwMode="auto">
          <a:xfrm>
            <a:off x="1344406" y="2218730"/>
            <a:ext cx="6705600" cy="3596640"/>
          </a:xfrm>
          <a:prstGeom prst="rect">
            <a:avLst/>
          </a:prstGeom>
          <a:noFill/>
          <a:ln w="9525">
            <a:noFill/>
            <a:miter lim="800000"/>
            <a:headEnd/>
            <a:tailEnd/>
          </a:ln>
        </p:spPr>
      </p:pic>
      <p:sp>
        <p:nvSpPr>
          <p:cNvPr id="3" name="Rectangle 2"/>
          <p:cNvSpPr/>
          <p:nvPr/>
        </p:nvSpPr>
        <p:spPr>
          <a:xfrm>
            <a:off x="322374" y="1295400"/>
            <a:ext cx="8878424" cy="923330"/>
          </a:xfrm>
          <a:prstGeom prst="rect">
            <a:avLst/>
          </a:prstGeom>
        </p:spPr>
        <p:txBody>
          <a:bodyPr wrap="square">
            <a:spAutoFit/>
          </a:bodyPr>
          <a:lstStyle/>
          <a:p>
            <a:r>
              <a:rPr lang="zh-CN" altLang="zh-CN" dirty="0">
                <a:latin typeface="Calibri" panose="020F0502020204030204" pitchFamily="34" charset="0"/>
                <a:cs typeface="Times New Roman" panose="02020603050405020304" pitchFamily="18" charset="0"/>
              </a:rPr>
              <a:t>客户端接入中，用户可以用不同的协议</a:t>
            </a:r>
            <a:r>
              <a:rPr lang="zh-CN" altLang="zh-CN" dirty="0" smtClean="0">
                <a:latin typeface="Calibri" panose="020F0502020204030204" pitchFamily="34" charset="0"/>
                <a:cs typeface="Times New Roman" panose="02020603050405020304" pitchFamily="18" charset="0"/>
              </a:rPr>
              <a:t>（</a:t>
            </a:r>
            <a:r>
              <a:rPr lang="en-US" altLang="zh-CN" dirty="0" smtClean="0">
                <a:latin typeface="Calibri" panose="020F0502020204030204" pitchFamily="34" charset="0"/>
                <a:cs typeface="Times New Roman" panose="02020603050405020304" pitchFamily="18" charset="0"/>
              </a:rPr>
              <a:t>HTTP/EJB/JMS</a:t>
            </a:r>
            <a:r>
              <a:rPr lang="zh-CN" altLang="zh-CN" dirty="0" smtClean="0">
                <a:latin typeface="Calibri" panose="020F0502020204030204" pitchFamily="34" charset="0"/>
                <a:cs typeface="Times New Roman" panose="02020603050405020304" pitchFamily="18" charset="0"/>
              </a:rPr>
              <a:t>）</a:t>
            </a:r>
            <a:r>
              <a:rPr lang="zh-CN" altLang="zh-CN" dirty="0">
                <a:latin typeface="Calibri" panose="020F0502020204030204" pitchFamily="34" charset="0"/>
                <a:cs typeface="Times New Roman" panose="02020603050405020304" pitchFamily="18" charset="0"/>
              </a:rPr>
              <a:t>接</a:t>
            </a:r>
            <a:r>
              <a:rPr lang="zh-CN" altLang="zh-CN" dirty="0" smtClean="0">
                <a:latin typeface="Calibri" panose="020F0502020204030204" pitchFamily="34" charset="0"/>
                <a:cs typeface="Times New Roman" panose="02020603050405020304" pitchFamily="18" charset="0"/>
              </a:rPr>
              <a:t>入，</a:t>
            </a:r>
            <a:r>
              <a:rPr lang="zh-CN" altLang="zh-CN" dirty="0">
                <a:latin typeface="Calibri" panose="020F0502020204030204" pitchFamily="34" charset="0"/>
                <a:cs typeface="Times New Roman" panose="02020603050405020304" pitchFamily="18" charset="0"/>
              </a:rPr>
              <a:t>为了安</a:t>
            </a:r>
            <a:r>
              <a:rPr lang="zh-CN" altLang="zh-CN" dirty="0" smtClean="0">
                <a:latin typeface="Calibri" panose="020F0502020204030204" pitchFamily="34" charset="0"/>
                <a:cs typeface="Times New Roman" panose="02020603050405020304" pitchFamily="18" charset="0"/>
              </a:rPr>
              <a:t>全，</a:t>
            </a:r>
            <a:r>
              <a:rPr lang="zh-CN" altLang="zh-CN" dirty="0">
                <a:latin typeface="Calibri" panose="020F0502020204030204" pitchFamily="34" charset="0"/>
                <a:cs typeface="Times New Roman" panose="02020603050405020304" pitchFamily="18" charset="0"/>
              </a:rPr>
              <a:t>此时需要针对不同的协议，采取相应的安全设置。只有有权限的用户，才</a:t>
            </a:r>
            <a:r>
              <a:rPr lang="zh-CN" altLang="zh-CN" dirty="0" smtClean="0">
                <a:latin typeface="Calibri" panose="020F0502020204030204" pitchFamily="34" charset="0"/>
                <a:cs typeface="Times New Roman" panose="02020603050405020304" pitchFamily="18" charset="0"/>
              </a:rPr>
              <a:t>能</a:t>
            </a:r>
            <a:r>
              <a:rPr lang="zh-CN" altLang="en-US" dirty="0" smtClean="0">
                <a:latin typeface="Calibri" panose="020F0502020204030204" pitchFamily="34" charset="0"/>
                <a:cs typeface="Times New Roman" panose="02020603050405020304" pitchFamily="18" charset="0"/>
              </a:rPr>
              <a:t>进行</a:t>
            </a:r>
            <a:r>
              <a:rPr lang="zh-CN" altLang="zh-CN" dirty="0" smtClean="0">
                <a:latin typeface="Calibri" panose="020F0502020204030204" pitchFamily="34" charset="0"/>
                <a:cs typeface="Times New Roman" panose="02020603050405020304" pitchFamily="18" charset="0"/>
              </a:rPr>
              <a:t>接入，</a:t>
            </a:r>
            <a:r>
              <a:rPr lang="zh-CN" altLang="zh-CN" dirty="0">
                <a:latin typeface="Calibri" panose="020F0502020204030204" pitchFamily="34" charset="0"/>
                <a:cs typeface="Times New Roman" panose="02020603050405020304" pitchFamily="18" charset="0"/>
              </a:rPr>
              <a:t>这是通道级别的安全策略</a:t>
            </a:r>
            <a:endParaRPr lang="zh-CN" altLang="en-US" dirty="0"/>
          </a:p>
        </p:txBody>
      </p:sp>
    </p:spTree>
    <p:extLst>
      <p:ext uri="{BB962C8B-B14F-4D97-AF65-F5344CB8AC3E}">
        <p14:creationId xmlns:p14="http://schemas.microsoft.com/office/powerpoint/2010/main" val="39834416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smtClean="0"/>
              <a:t>安全（安全框架）</a:t>
            </a:r>
            <a:endParaRPr lang="zh-CN" altLang="en-US" sz="2400" dirty="0"/>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16</a:t>
            </a:fld>
            <a:endParaRPr lang="en-US" altLang="zh-CN" dirty="0"/>
          </a:p>
        </p:txBody>
      </p:sp>
      <p:pic>
        <p:nvPicPr>
          <p:cNvPr id="5" name="图片 9" descr="C:\Users\chenwq\Desktop\捕获.JPG"/>
          <p:cNvPicPr/>
          <p:nvPr/>
        </p:nvPicPr>
        <p:blipFill>
          <a:blip r:embed="rId3"/>
          <a:srcRect/>
          <a:stretch>
            <a:fillRect/>
          </a:stretch>
        </p:blipFill>
        <p:spPr bwMode="auto">
          <a:xfrm>
            <a:off x="1992106" y="2584057"/>
            <a:ext cx="5410200" cy="2895600"/>
          </a:xfrm>
          <a:prstGeom prst="rect">
            <a:avLst/>
          </a:prstGeom>
          <a:noFill/>
          <a:ln w="9525">
            <a:noFill/>
            <a:miter lim="800000"/>
            <a:headEnd/>
            <a:tailEnd/>
          </a:ln>
        </p:spPr>
      </p:pic>
      <p:sp>
        <p:nvSpPr>
          <p:cNvPr id="3" name="Rectangle 2"/>
          <p:cNvSpPr/>
          <p:nvPr/>
        </p:nvSpPr>
        <p:spPr>
          <a:xfrm>
            <a:off x="402100" y="1067309"/>
            <a:ext cx="8878425" cy="1200329"/>
          </a:xfrm>
          <a:prstGeom prst="rect">
            <a:avLst/>
          </a:prstGeom>
        </p:spPr>
        <p:txBody>
          <a:bodyPr wrap="square">
            <a:spAutoFit/>
          </a:bodyPr>
          <a:lstStyle/>
          <a:p>
            <a:r>
              <a:rPr lang="zh-CN" altLang="en-US" dirty="0"/>
              <a:t>在企业级别的应用中，有时候需要特定的业务用户才能够访问系统</a:t>
            </a:r>
            <a:r>
              <a:rPr lang="zh-CN" altLang="en-US" dirty="0" smtClean="0"/>
              <a:t>的</a:t>
            </a:r>
            <a:r>
              <a:rPr lang="zh-CN" altLang="en-US" dirty="0"/>
              <a:t>特定</a:t>
            </a:r>
            <a:r>
              <a:rPr lang="zh-CN" altLang="en-US" dirty="0" smtClean="0"/>
              <a:t>资</a:t>
            </a:r>
            <a:r>
              <a:rPr lang="zh-CN" altLang="en-US" dirty="0"/>
              <a:t>源，此时需要给这些资源绑定用户资源安全授权策略。</a:t>
            </a:r>
          </a:p>
          <a:p>
            <a:r>
              <a:rPr lang="zh-CN" altLang="en-US" dirty="0"/>
              <a:t>为了解决这个问题</a:t>
            </a:r>
            <a:r>
              <a:rPr lang="zh-CN" altLang="en-US" dirty="0" smtClean="0"/>
              <a:t>，提</a:t>
            </a:r>
            <a:r>
              <a:rPr lang="zh-CN" altLang="en-US" dirty="0"/>
              <a:t>供了一套用户资源权限校验的框架，可以对页面资源、页面流、逻辑流、服务定义安全的策略</a:t>
            </a:r>
          </a:p>
        </p:txBody>
      </p:sp>
    </p:spTree>
    <p:extLst>
      <p:ext uri="{BB962C8B-B14F-4D97-AF65-F5344CB8AC3E}">
        <p14:creationId xmlns:p14="http://schemas.microsoft.com/office/powerpoint/2010/main" val="40356614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smtClean="0"/>
              <a:t>安全（管理安全）</a:t>
            </a:r>
            <a:endParaRPr lang="zh-CN" altLang="en-US" sz="2400" dirty="0"/>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17</a:t>
            </a:fld>
            <a:endParaRPr lang="en-US" altLang="zh-CN" dirty="0"/>
          </a:p>
        </p:txBody>
      </p:sp>
      <p:pic>
        <p:nvPicPr>
          <p:cNvPr id="5" name="图片 10" descr="C:\Users\chenwq\Desktop\捕获.JPG"/>
          <p:cNvPicPr/>
          <p:nvPr/>
        </p:nvPicPr>
        <p:blipFill>
          <a:blip r:embed="rId3"/>
          <a:srcRect/>
          <a:stretch>
            <a:fillRect/>
          </a:stretch>
        </p:blipFill>
        <p:spPr bwMode="auto">
          <a:xfrm>
            <a:off x="1650969" y="2181441"/>
            <a:ext cx="6172200" cy="3362325"/>
          </a:xfrm>
          <a:prstGeom prst="rect">
            <a:avLst/>
          </a:prstGeom>
          <a:noFill/>
          <a:ln w="9525">
            <a:noFill/>
            <a:miter lim="800000"/>
            <a:headEnd/>
            <a:tailEnd/>
          </a:ln>
        </p:spPr>
      </p:pic>
      <p:sp>
        <p:nvSpPr>
          <p:cNvPr id="3" name="Rectangle 2"/>
          <p:cNvSpPr/>
          <p:nvPr/>
        </p:nvSpPr>
        <p:spPr>
          <a:xfrm>
            <a:off x="402100" y="1143000"/>
            <a:ext cx="8669939" cy="646331"/>
          </a:xfrm>
          <a:prstGeom prst="rect">
            <a:avLst/>
          </a:prstGeom>
        </p:spPr>
        <p:txBody>
          <a:bodyPr wrap="square">
            <a:spAutoFit/>
          </a:bodyPr>
          <a:lstStyle/>
          <a:p>
            <a:r>
              <a:rPr lang="zh-CN" altLang="en-US" dirty="0"/>
              <a:t>用户可以通过访</a:t>
            </a:r>
            <a:r>
              <a:rPr lang="zh-CN" altLang="en-US" dirty="0" smtClean="0"/>
              <a:t>问</a:t>
            </a:r>
            <a:r>
              <a:rPr lang="en-US" altLang="zh-CN" dirty="0" err="1" smtClean="0"/>
              <a:t>MBean</a:t>
            </a:r>
            <a:r>
              <a:rPr lang="zh-CN" altLang="en-US" dirty="0" smtClean="0"/>
              <a:t>方式来</a:t>
            </a:r>
            <a:r>
              <a:rPr lang="zh-CN" altLang="en-US" dirty="0"/>
              <a:t>管理维</a:t>
            </a:r>
            <a:r>
              <a:rPr lang="zh-CN" altLang="en-US" dirty="0" smtClean="0"/>
              <a:t>护资</a:t>
            </a:r>
            <a:r>
              <a:rPr lang="zh-CN" altLang="en-US" dirty="0"/>
              <a:t>源信息，为了系统的安全，需要</a:t>
            </a:r>
            <a:r>
              <a:rPr lang="zh-CN" altLang="en-US" dirty="0" smtClean="0"/>
              <a:t>对</a:t>
            </a:r>
            <a:r>
              <a:rPr lang="en-US" altLang="zh-CN" dirty="0" smtClean="0"/>
              <a:t>JMX</a:t>
            </a:r>
            <a:r>
              <a:rPr lang="zh-CN" altLang="en-US" dirty="0" smtClean="0"/>
              <a:t>进</a:t>
            </a:r>
            <a:r>
              <a:rPr lang="zh-CN" altLang="en-US" dirty="0"/>
              <a:t>行安全的设置</a:t>
            </a:r>
          </a:p>
        </p:txBody>
      </p:sp>
    </p:spTree>
    <p:extLst>
      <p:ext uri="{BB962C8B-B14F-4D97-AF65-F5344CB8AC3E}">
        <p14:creationId xmlns:p14="http://schemas.microsoft.com/office/powerpoint/2010/main" val="8433256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a:t>日志</a:t>
            </a:r>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18</a:t>
            </a:fld>
            <a:endParaRPr lang="en-US" altLang="zh-CN" dirty="0"/>
          </a:p>
        </p:txBody>
      </p:sp>
      <p:sp>
        <p:nvSpPr>
          <p:cNvPr id="4" name="圆角矩形 4"/>
          <p:cNvSpPr/>
          <p:nvPr/>
        </p:nvSpPr>
        <p:spPr>
          <a:xfrm>
            <a:off x="4327525" y="838200"/>
            <a:ext cx="4876800" cy="685800"/>
          </a:xfrm>
          <a:prstGeom prst="roundRect">
            <a:avLst/>
          </a:prstGeom>
          <a:solidFill>
            <a:schemeClr val="accent3">
              <a:lumMod val="20000"/>
              <a:lumOff val="80000"/>
            </a:schemeClr>
          </a:solidFill>
        </p:spPr>
        <p:style>
          <a:lnRef idx="1">
            <a:schemeClr val="dk1"/>
          </a:lnRef>
          <a:fillRef idx="2">
            <a:schemeClr val="dk1"/>
          </a:fillRef>
          <a:effectRef idx="1">
            <a:schemeClr val="dk1"/>
          </a:effectRef>
          <a:fontRef idx="minor">
            <a:schemeClr val="dk1"/>
          </a:fontRef>
        </p:style>
        <p:txBody>
          <a:bodyPr anchor="ctr"/>
          <a:lstStyle/>
          <a:p>
            <a:pPr algn="ctr">
              <a:defRPr/>
            </a:pPr>
            <a:r>
              <a:rPr lang="zh-CN" altLang="en-US" dirty="0">
                <a:latin typeface="微软雅黑" pitchFamily="34" charset="-122"/>
                <a:ea typeface="微软雅黑" pitchFamily="34" charset="-122"/>
              </a:rPr>
              <a:t>系统</a:t>
            </a:r>
            <a:r>
              <a:rPr lang="zh-CN" altLang="en-US" dirty="0" smtClean="0">
                <a:latin typeface="微软雅黑" pitchFamily="34" charset="-122"/>
                <a:ea typeface="微软雅黑" pitchFamily="34" charset="-122"/>
              </a:rPr>
              <a:t>日志</a:t>
            </a:r>
            <a:endParaRPr lang="en-US" altLang="zh-CN" dirty="0" smtClean="0">
              <a:latin typeface="微软雅黑" pitchFamily="34" charset="-122"/>
              <a:ea typeface="微软雅黑" pitchFamily="34" charset="-122"/>
            </a:endParaRPr>
          </a:p>
          <a:p>
            <a:pPr algn="ctr">
              <a:defRPr/>
            </a:pPr>
            <a:r>
              <a:rPr lang="zh-CN" altLang="en-US" dirty="0" smtClean="0">
                <a:latin typeface="微软雅黑" pitchFamily="34" charset="-122"/>
                <a:ea typeface="微软雅黑" pitchFamily="34" charset="-122"/>
              </a:rPr>
              <a:t>（固定格式，可扩展，生产环境打开状态）</a:t>
            </a:r>
            <a:endParaRPr lang="zh-CN" altLang="en-US" dirty="0">
              <a:latin typeface="微软雅黑" pitchFamily="34" charset="-122"/>
              <a:ea typeface="微软雅黑" pitchFamily="34" charset="-122"/>
            </a:endParaRPr>
          </a:p>
        </p:txBody>
      </p:sp>
      <p:sp>
        <p:nvSpPr>
          <p:cNvPr id="5" name="圆角矩形 5"/>
          <p:cNvSpPr/>
          <p:nvPr/>
        </p:nvSpPr>
        <p:spPr>
          <a:xfrm>
            <a:off x="4327525" y="1722120"/>
            <a:ext cx="4876800" cy="685800"/>
          </a:xfrm>
          <a:prstGeom prst="roundRect">
            <a:avLst/>
          </a:prstGeom>
          <a:solidFill>
            <a:schemeClr val="accent3">
              <a:lumMod val="20000"/>
              <a:lumOff val="80000"/>
            </a:schemeClr>
          </a:solidFill>
        </p:spPr>
        <p:style>
          <a:lnRef idx="1">
            <a:schemeClr val="dk1"/>
          </a:lnRef>
          <a:fillRef idx="2">
            <a:schemeClr val="dk1"/>
          </a:fillRef>
          <a:effectRef idx="1">
            <a:schemeClr val="dk1"/>
          </a:effectRef>
          <a:fontRef idx="minor">
            <a:schemeClr val="dk1"/>
          </a:fontRef>
        </p:style>
        <p:txBody>
          <a:bodyPr anchor="ctr"/>
          <a:lstStyle/>
          <a:p>
            <a:pPr algn="ctr">
              <a:defRPr/>
            </a:pPr>
            <a:r>
              <a:rPr lang="zh-CN" altLang="en-US" dirty="0" smtClean="0">
                <a:latin typeface="微软雅黑" pitchFamily="34" charset="-122"/>
                <a:ea typeface="微软雅黑" pitchFamily="34" charset="-122"/>
              </a:rPr>
              <a:t>引擎日志</a:t>
            </a:r>
            <a:endParaRPr lang="en-US" altLang="zh-CN" dirty="0" smtClean="0">
              <a:latin typeface="微软雅黑" pitchFamily="34" charset="-122"/>
              <a:ea typeface="微软雅黑" pitchFamily="34" charset="-122"/>
            </a:endParaRPr>
          </a:p>
          <a:p>
            <a:pPr algn="ctr">
              <a:defRPr/>
            </a:pPr>
            <a:r>
              <a:rPr lang="zh-CN" altLang="en-US" dirty="0" smtClean="0">
                <a:latin typeface="微软雅黑" pitchFamily="34" charset="-122"/>
                <a:ea typeface="微软雅黑" pitchFamily="34" charset="-122"/>
              </a:rPr>
              <a:t>（固定格式，可扩展，生产环境可以动态开启）</a:t>
            </a:r>
            <a:endParaRPr lang="zh-CN" altLang="en-US" dirty="0">
              <a:latin typeface="微软雅黑" pitchFamily="34" charset="-122"/>
              <a:ea typeface="微软雅黑" pitchFamily="34" charset="-122"/>
            </a:endParaRPr>
          </a:p>
        </p:txBody>
      </p:sp>
      <p:sp>
        <p:nvSpPr>
          <p:cNvPr id="7" name="圆角矩形 6"/>
          <p:cNvSpPr/>
          <p:nvPr/>
        </p:nvSpPr>
        <p:spPr>
          <a:xfrm>
            <a:off x="4327525" y="2606040"/>
            <a:ext cx="4876800" cy="685800"/>
          </a:xfrm>
          <a:prstGeom prst="roundRect">
            <a:avLst/>
          </a:prstGeom>
          <a:solidFill>
            <a:schemeClr val="accent3">
              <a:lumMod val="20000"/>
              <a:lumOff val="80000"/>
            </a:schemeClr>
          </a:solidFill>
        </p:spPr>
        <p:style>
          <a:lnRef idx="1">
            <a:schemeClr val="dk1"/>
          </a:lnRef>
          <a:fillRef idx="2">
            <a:schemeClr val="dk1"/>
          </a:fillRef>
          <a:effectRef idx="1">
            <a:schemeClr val="dk1"/>
          </a:effectRef>
          <a:fontRef idx="minor">
            <a:schemeClr val="dk1"/>
          </a:fontRef>
        </p:style>
        <p:txBody>
          <a:bodyPr anchor="ctr"/>
          <a:lstStyle/>
          <a:p>
            <a:pPr algn="ctr">
              <a:defRPr/>
            </a:pPr>
            <a:r>
              <a:rPr lang="zh-CN" altLang="en-US" dirty="0" smtClean="0">
                <a:latin typeface="微软雅黑" pitchFamily="34" charset="-122"/>
                <a:ea typeface="微软雅黑" pitchFamily="34" charset="-122"/>
              </a:rPr>
              <a:t>跟踪日志</a:t>
            </a:r>
            <a:endParaRPr lang="en-US" altLang="zh-CN" dirty="0" smtClean="0">
              <a:latin typeface="微软雅黑" pitchFamily="34" charset="-122"/>
              <a:ea typeface="微软雅黑" pitchFamily="34" charset="-122"/>
            </a:endParaRPr>
          </a:p>
          <a:p>
            <a:pPr algn="ctr">
              <a:defRPr/>
            </a:pPr>
            <a:r>
              <a:rPr lang="zh-CN" altLang="en-US" dirty="0" smtClean="0">
                <a:latin typeface="微软雅黑" pitchFamily="34" charset="-122"/>
                <a:ea typeface="微软雅黑" pitchFamily="34" charset="-122"/>
              </a:rPr>
              <a:t>（无固定格式，生产环境关闭状态）</a:t>
            </a:r>
            <a:endParaRPr lang="zh-CN" altLang="en-US" dirty="0">
              <a:latin typeface="微软雅黑" pitchFamily="34" charset="-122"/>
              <a:ea typeface="微软雅黑" pitchFamily="34" charset="-122"/>
            </a:endParaRPr>
          </a:p>
        </p:txBody>
      </p:sp>
      <p:sp>
        <p:nvSpPr>
          <p:cNvPr id="9" name="圆角矩形 7"/>
          <p:cNvSpPr/>
          <p:nvPr/>
        </p:nvSpPr>
        <p:spPr>
          <a:xfrm>
            <a:off x="4327525" y="3489960"/>
            <a:ext cx="4876800" cy="685800"/>
          </a:xfrm>
          <a:prstGeom prst="roundRect">
            <a:avLst/>
          </a:prstGeom>
          <a:solidFill>
            <a:schemeClr val="accent3">
              <a:lumMod val="20000"/>
              <a:lumOff val="80000"/>
            </a:schemeClr>
          </a:solidFill>
        </p:spPr>
        <p:style>
          <a:lnRef idx="1">
            <a:schemeClr val="dk1"/>
          </a:lnRef>
          <a:fillRef idx="2">
            <a:schemeClr val="dk1"/>
          </a:fillRef>
          <a:effectRef idx="1">
            <a:schemeClr val="dk1"/>
          </a:effectRef>
          <a:fontRef idx="minor">
            <a:schemeClr val="dk1"/>
          </a:fontRef>
        </p:style>
        <p:txBody>
          <a:bodyPr anchor="ctr"/>
          <a:lstStyle/>
          <a:p>
            <a:pPr algn="ctr">
              <a:defRPr/>
            </a:pPr>
            <a:r>
              <a:rPr lang="zh-CN" altLang="en-US" dirty="0" smtClean="0">
                <a:latin typeface="微软雅黑" pitchFamily="34" charset="-122"/>
                <a:ea typeface="微软雅黑" pitchFamily="34" charset="-122"/>
              </a:rPr>
              <a:t>操作日志</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记录对系统的操作</a:t>
            </a:r>
            <a:r>
              <a:rPr lang="en-US" altLang="zh-CN" dirty="0" smtClean="0">
                <a:latin typeface="微软雅黑" pitchFamily="34" charset="-122"/>
                <a:ea typeface="微软雅黑" pitchFamily="34" charset="-122"/>
              </a:rPr>
              <a:t>)</a:t>
            </a:r>
          </a:p>
          <a:p>
            <a:pPr algn="ctr">
              <a:defRPr/>
            </a:pPr>
            <a:r>
              <a:rPr lang="zh-CN" altLang="en-US" dirty="0" smtClean="0">
                <a:latin typeface="微软雅黑" pitchFamily="34" charset="-122"/>
                <a:ea typeface="微软雅黑" pitchFamily="34" charset="-122"/>
              </a:rPr>
              <a:t>（固定格式，可扩展，生产环境打开状态）</a:t>
            </a:r>
            <a:endParaRPr lang="zh-CN" altLang="en-US" dirty="0">
              <a:latin typeface="微软雅黑" pitchFamily="34" charset="-122"/>
              <a:ea typeface="微软雅黑" pitchFamily="34" charset="-122"/>
            </a:endParaRPr>
          </a:p>
        </p:txBody>
      </p:sp>
      <p:sp>
        <p:nvSpPr>
          <p:cNvPr id="10" name="圆角矩形 8"/>
          <p:cNvSpPr/>
          <p:nvPr/>
        </p:nvSpPr>
        <p:spPr>
          <a:xfrm>
            <a:off x="4327525" y="4373880"/>
            <a:ext cx="4876800" cy="685800"/>
          </a:xfrm>
          <a:prstGeom prst="roundRect">
            <a:avLst/>
          </a:prstGeom>
          <a:solidFill>
            <a:schemeClr val="accent3">
              <a:lumMod val="20000"/>
              <a:lumOff val="80000"/>
            </a:schemeClr>
          </a:solidFill>
        </p:spPr>
        <p:style>
          <a:lnRef idx="1">
            <a:schemeClr val="dk1"/>
          </a:lnRef>
          <a:fillRef idx="2">
            <a:schemeClr val="dk1"/>
          </a:fillRef>
          <a:effectRef idx="1">
            <a:schemeClr val="dk1"/>
          </a:effectRef>
          <a:fontRef idx="minor">
            <a:schemeClr val="dk1"/>
          </a:fontRef>
        </p:style>
        <p:txBody>
          <a:bodyPr anchor="ctr"/>
          <a:lstStyle/>
          <a:p>
            <a:pPr algn="ctr">
              <a:defRPr/>
            </a:pPr>
            <a:r>
              <a:rPr lang="zh-CN" altLang="en-US" dirty="0" smtClean="0">
                <a:latin typeface="微软雅黑" pitchFamily="34" charset="-122"/>
                <a:ea typeface="微软雅黑" pitchFamily="34" charset="-122"/>
              </a:rPr>
              <a:t>平台跟踪日志</a:t>
            </a:r>
            <a:endParaRPr lang="en-US" altLang="zh-CN" dirty="0" smtClean="0">
              <a:latin typeface="微软雅黑" pitchFamily="34" charset="-122"/>
              <a:ea typeface="微软雅黑" pitchFamily="34" charset="-122"/>
            </a:endParaRPr>
          </a:p>
          <a:p>
            <a:pPr algn="ctr">
              <a:defRPr/>
            </a:pPr>
            <a:r>
              <a:rPr lang="zh-CN" altLang="en-US" dirty="0" smtClean="0">
                <a:latin typeface="微软雅黑" pitchFamily="34" charset="-122"/>
                <a:ea typeface="微软雅黑" pitchFamily="34" charset="-122"/>
              </a:rPr>
              <a:t>（无固定格式，生产环境关闭状态）</a:t>
            </a:r>
            <a:endParaRPr lang="zh-CN" altLang="en-US" dirty="0">
              <a:latin typeface="微软雅黑" pitchFamily="34" charset="-122"/>
              <a:ea typeface="微软雅黑" pitchFamily="34" charset="-122"/>
            </a:endParaRPr>
          </a:p>
        </p:txBody>
      </p:sp>
      <p:sp>
        <p:nvSpPr>
          <p:cNvPr id="11" name="圆角矩形 9"/>
          <p:cNvSpPr/>
          <p:nvPr/>
        </p:nvSpPr>
        <p:spPr>
          <a:xfrm>
            <a:off x="4327525" y="5257800"/>
            <a:ext cx="4876800" cy="685800"/>
          </a:xfrm>
          <a:prstGeom prst="roundRect">
            <a:avLst/>
          </a:prstGeom>
          <a:solidFill>
            <a:schemeClr val="accent3">
              <a:lumMod val="20000"/>
              <a:lumOff val="80000"/>
            </a:schemeClr>
          </a:solidFill>
        </p:spPr>
        <p:style>
          <a:lnRef idx="1">
            <a:schemeClr val="dk1"/>
          </a:lnRef>
          <a:fillRef idx="2">
            <a:schemeClr val="dk1"/>
          </a:fillRef>
          <a:effectRef idx="1">
            <a:schemeClr val="dk1"/>
          </a:effectRef>
          <a:fontRef idx="minor">
            <a:schemeClr val="dk1"/>
          </a:fontRef>
        </p:style>
        <p:txBody>
          <a:bodyPr anchor="ctr"/>
          <a:lstStyle/>
          <a:p>
            <a:pPr algn="ctr">
              <a:defRPr/>
            </a:pP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日志</a:t>
            </a:r>
            <a:endParaRPr lang="zh-CN" altLang="en-US" dirty="0">
              <a:latin typeface="微软雅黑" pitchFamily="34" charset="-122"/>
              <a:ea typeface="微软雅黑" pitchFamily="34" charset="-122"/>
            </a:endParaRPr>
          </a:p>
        </p:txBody>
      </p:sp>
      <p:sp>
        <p:nvSpPr>
          <p:cNvPr id="12" name="圆角矩形 11"/>
          <p:cNvSpPr/>
          <p:nvPr/>
        </p:nvSpPr>
        <p:spPr>
          <a:xfrm>
            <a:off x="746125" y="1905000"/>
            <a:ext cx="1752600" cy="685800"/>
          </a:xfrm>
          <a:prstGeom prst="roundRect">
            <a:avLst/>
          </a:prstGeom>
          <a:solidFill>
            <a:schemeClr val="accent3">
              <a:lumMod val="20000"/>
              <a:lumOff val="80000"/>
            </a:schemeClr>
          </a:solidFill>
        </p:spPr>
        <p:style>
          <a:lnRef idx="1">
            <a:schemeClr val="dk1"/>
          </a:lnRef>
          <a:fillRef idx="2">
            <a:schemeClr val="dk1"/>
          </a:fillRef>
          <a:effectRef idx="1">
            <a:schemeClr val="dk1"/>
          </a:effectRef>
          <a:fontRef idx="minor">
            <a:schemeClr val="dk1"/>
          </a:fontRef>
        </p:style>
        <p:txBody>
          <a:bodyPr anchor="ctr"/>
          <a:lstStyle/>
          <a:p>
            <a:pPr algn="ctr">
              <a:defRPr/>
            </a:pPr>
            <a:r>
              <a:rPr lang="en-US" altLang="zh-CN" dirty="0" err="1" smtClean="0"/>
              <a:t>LogRepository</a:t>
            </a:r>
            <a:endParaRPr lang="zh-CN" altLang="en-US" dirty="0">
              <a:latin typeface="微软雅黑" pitchFamily="34" charset="-122"/>
              <a:ea typeface="微软雅黑" pitchFamily="34" charset="-122"/>
            </a:endParaRPr>
          </a:p>
        </p:txBody>
      </p:sp>
      <p:sp>
        <p:nvSpPr>
          <p:cNvPr id="13" name="圆角矩形 12"/>
          <p:cNvSpPr/>
          <p:nvPr/>
        </p:nvSpPr>
        <p:spPr>
          <a:xfrm>
            <a:off x="746125" y="3124200"/>
            <a:ext cx="1752600" cy="685800"/>
          </a:xfrm>
          <a:prstGeom prst="roundRect">
            <a:avLst/>
          </a:prstGeom>
          <a:solidFill>
            <a:schemeClr val="accent3">
              <a:lumMod val="20000"/>
              <a:lumOff val="80000"/>
            </a:schemeClr>
          </a:solidFill>
        </p:spPr>
        <p:style>
          <a:lnRef idx="1">
            <a:schemeClr val="dk1"/>
          </a:lnRef>
          <a:fillRef idx="2">
            <a:schemeClr val="dk1"/>
          </a:fillRef>
          <a:effectRef idx="1">
            <a:schemeClr val="dk1"/>
          </a:effectRef>
          <a:fontRef idx="minor">
            <a:schemeClr val="dk1"/>
          </a:fontRef>
        </p:style>
        <p:txBody>
          <a:bodyPr anchor="ctr"/>
          <a:lstStyle/>
          <a:p>
            <a:pPr algn="ctr">
              <a:defRPr/>
            </a:pPr>
            <a:r>
              <a:rPr lang="en-US" altLang="zh-CN" dirty="0" err="1" smtClean="0"/>
              <a:t>EOSLogger</a:t>
            </a:r>
            <a:endParaRPr lang="zh-CN" altLang="en-US" dirty="0">
              <a:latin typeface="微软雅黑" pitchFamily="34" charset="-122"/>
              <a:ea typeface="微软雅黑" pitchFamily="34" charset="-122"/>
            </a:endParaRPr>
          </a:p>
        </p:txBody>
      </p:sp>
      <p:sp>
        <p:nvSpPr>
          <p:cNvPr id="14" name="圆角矩形 13"/>
          <p:cNvSpPr/>
          <p:nvPr/>
        </p:nvSpPr>
        <p:spPr>
          <a:xfrm>
            <a:off x="746125" y="4343400"/>
            <a:ext cx="1752600" cy="685800"/>
          </a:xfrm>
          <a:prstGeom prst="roundRect">
            <a:avLst/>
          </a:prstGeom>
          <a:solidFill>
            <a:schemeClr val="accent3">
              <a:lumMod val="20000"/>
              <a:lumOff val="80000"/>
            </a:schemeClr>
          </a:solidFill>
        </p:spPr>
        <p:style>
          <a:lnRef idx="1">
            <a:schemeClr val="dk1"/>
          </a:lnRef>
          <a:fillRef idx="2">
            <a:schemeClr val="dk1"/>
          </a:fillRef>
          <a:effectRef idx="1">
            <a:schemeClr val="dk1"/>
          </a:effectRef>
          <a:fontRef idx="minor">
            <a:schemeClr val="dk1"/>
          </a:fontRef>
        </p:style>
        <p:txBody>
          <a:bodyPr anchor="ctr"/>
          <a:lstStyle/>
          <a:p>
            <a:pPr algn="ctr">
              <a:defRPr/>
            </a:pPr>
            <a:r>
              <a:rPr lang="en-US" altLang="zh-CN" dirty="0" smtClean="0"/>
              <a:t>Log4j Logger</a:t>
            </a:r>
            <a:endParaRPr lang="zh-CN" altLang="en-US" dirty="0">
              <a:latin typeface="微软雅黑" pitchFamily="34" charset="-122"/>
              <a:ea typeface="微软雅黑" pitchFamily="34" charset="-122"/>
            </a:endParaRPr>
          </a:p>
        </p:txBody>
      </p:sp>
      <p:cxnSp>
        <p:nvCxnSpPr>
          <p:cNvPr id="15" name="直接箭头连接符 18"/>
          <p:cNvCxnSpPr>
            <a:stCxn id="13" idx="2"/>
            <a:endCxn id="14" idx="0"/>
          </p:cNvCxnSpPr>
          <p:nvPr/>
        </p:nvCxnSpPr>
        <p:spPr bwMode="auto">
          <a:xfrm>
            <a:off x="1622425" y="3810000"/>
            <a:ext cx="0" cy="5334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6" name="肘形连接符 20"/>
          <p:cNvCxnSpPr>
            <a:stCxn id="12" idx="2"/>
            <a:endCxn id="13" idx="0"/>
          </p:cNvCxnSpPr>
          <p:nvPr/>
        </p:nvCxnSpPr>
        <p:spPr bwMode="auto">
          <a:xfrm rot="5400000">
            <a:off x="1355725" y="2857500"/>
            <a:ext cx="533400" cy="12700"/>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sp>
        <p:nvSpPr>
          <p:cNvPr id="17" name="圆角矩形 21"/>
          <p:cNvSpPr/>
          <p:nvPr/>
        </p:nvSpPr>
        <p:spPr>
          <a:xfrm>
            <a:off x="1127125" y="2514600"/>
            <a:ext cx="1752600" cy="685800"/>
          </a:xfrm>
          <a:prstGeom prst="roundRect">
            <a:avLst/>
          </a:prstGeom>
          <a:noFill/>
          <a:ln>
            <a:noFill/>
          </a:ln>
        </p:spPr>
        <p:style>
          <a:lnRef idx="1">
            <a:schemeClr val="dk1"/>
          </a:lnRef>
          <a:fillRef idx="2">
            <a:schemeClr val="dk1"/>
          </a:fillRef>
          <a:effectRef idx="1">
            <a:schemeClr val="dk1"/>
          </a:effectRef>
          <a:fontRef idx="minor">
            <a:schemeClr val="dk1"/>
          </a:fontRef>
        </p:style>
        <p:txBody>
          <a:bodyPr anchor="ctr"/>
          <a:lstStyle/>
          <a:p>
            <a:pPr algn="ctr">
              <a:defRPr/>
            </a:pPr>
            <a:r>
              <a:rPr lang="zh-CN" altLang="en-US" dirty="0" smtClean="0"/>
              <a:t>创建</a:t>
            </a:r>
            <a:endParaRPr lang="zh-CN" altLang="en-US" dirty="0">
              <a:latin typeface="微软雅黑" pitchFamily="34" charset="-122"/>
              <a:ea typeface="微软雅黑" pitchFamily="34" charset="-122"/>
            </a:endParaRPr>
          </a:p>
        </p:txBody>
      </p:sp>
      <p:sp>
        <p:nvSpPr>
          <p:cNvPr id="18" name="圆角矩形 22"/>
          <p:cNvSpPr/>
          <p:nvPr/>
        </p:nvSpPr>
        <p:spPr>
          <a:xfrm>
            <a:off x="1127125" y="3733800"/>
            <a:ext cx="1752600" cy="685800"/>
          </a:xfrm>
          <a:prstGeom prst="roundRect">
            <a:avLst/>
          </a:prstGeom>
          <a:noFill/>
          <a:ln>
            <a:noFill/>
          </a:ln>
        </p:spPr>
        <p:style>
          <a:lnRef idx="1">
            <a:schemeClr val="dk1"/>
          </a:lnRef>
          <a:fillRef idx="2">
            <a:schemeClr val="dk1"/>
          </a:fillRef>
          <a:effectRef idx="1">
            <a:schemeClr val="dk1"/>
          </a:effectRef>
          <a:fontRef idx="minor">
            <a:schemeClr val="dk1"/>
          </a:fontRef>
        </p:style>
        <p:txBody>
          <a:bodyPr anchor="ctr"/>
          <a:lstStyle/>
          <a:p>
            <a:pPr algn="ctr">
              <a:defRPr/>
            </a:pPr>
            <a:r>
              <a:rPr lang="zh-CN" altLang="en-US" dirty="0" smtClean="0"/>
              <a:t>引用</a:t>
            </a:r>
            <a:endParaRPr lang="zh-CN" altLang="en-US" dirty="0">
              <a:latin typeface="微软雅黑" pitchFamily="34" charset="-122"/>
              <a:ea typeface="微软雅黑" pitchFamily="34" charset="-122"/>
            </a:endParaRPr>
          </a:p>
        </p:txBody>
      </p:sp>
      <p:cxnSp>
        <p:nvCxnSpPr>
          <p:cNvPr id="19" name="肘形连接符 23"/>
          <p:cNvCxnSpPr>
            <a:stCxn id="12" idx="1"/>
            <a:endCxn id="14" idx="1"/>
          </p:cNvCxnSpPr>
          <p:nvPr/>
        </p:nvCxnSpPr>
        <p:spPr bwMode="auto">
          <a:xfrm rot="10800000" flipV="1">
            <a:off x="746125" y="2247900"/>
            <a:ext cx="12700" cy="2438400"/>
          </a:xfrm>
          <a:prstGeom prst="bentConnector3">
            <a:avLst>
              <a:gd name="adj1" fmla="val 1800000"/>
            </a:avLst>
          </a:prstGeom>
          <a:solidFill>
            <a:schemeClr val="accent1"/>
          </a:solidFill>
          <a:ln w="9525" cap="flat" cmpd="sng" algn="ctr">
            <a:solidFill>
              <a:schemeClr val="tx1"/>
            </a:solidFill>
            <a:prstDash val="solid"/>
            <a:round/>
            <a:headEnd type="none" w="med" len="med"/>
            <a:tailEnd type="arrow"/>
          </a:ln>
          <a:effectLst/>
        </p:spPr>
      </p:cxnSp>
      <p:sp>
        <p:nvSpPr>
          <p:cNvPr id="20" name="圆角矩形 26"/>
          <p:cNvSpPr/>
          <p:nvPr/>
        </p:nvSpPr>
        <p:spPr>
          <a:xfrm>
            <a:off x="-320675" y="3124200"/>
            <a:ext cx="1752600" cy="685800"/>
          </a:xfrm>
          <a:prstGeom prst="roundRect">
            <a:avLst/>
          </a:prstGeom>
          <a:noFill/>
          <a:ln>
            <a:noFill/>
          </a:ln>
        </p:spPr>
        <p:style>
          <a:lnRef idx="1">
            <a:schemeClr val="dk1"/>
          </a:lnRef>
          <a:fillRef idx="2">
            <a:schemeClr val="dk1"/>
          </a:fillRef>
          <a:effectRef idx="1">
            <a:schemeClr val="dk1"/>
          </a:effectRef>
          <a:fontRef idx="minor">
            <a:schemeClr val="dk1"/>
          </a:fontRef>
        </p:style>
        <p:txBody>
          <a:bodyPr anchor="ctr"/>
          <a:lstStyle/>
          <a:p>
            <a:pPr algn="ctr">
              <a:defRPr/>
            </a:pPr>
            <a:r>
              <a:rPr lang="zh-CN" altLang="en-US" dirty="0" smtClean="0"/>
              <a:t>创建</a:t>
            </a:r>
            <a:endParaRPr lang="zh-CN" altLang="en-US" dirty="0">
              <a:latin typeface="微软雅黑" pitchFamily="34" charset="-122"/>
              <a:ea typeface="微软雅黑" pitchFamily="34" charset="-122"/>
            </a:endParaRPr>
          </a:p>
        </p:txBody>
      </p:sp>
      <p:cxnSp>
        <p:nvCxnSpPr>
          <p:cNvPr id="21" name="肘形连接符 27"/>
          <p:cNvCxnSpPr>
            <a:stCxn id="4" idx="1"/>
            <a:endCxn id="12" idx="3"/>
          </p:cNvCxnSpPr>
          <p:nvPr/>
        </p:nvCxnSpPr>
        <p:spPr bwMode="auto">
          <a:xfrm rot="10800000" flipV="1">
            <a:off x="2498725" y="1181100"/>
            <a:ext cx="1828800" cy="1066800"/>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22" name="肘形连接符 30"/>
          <p:cNvCxnSpPr>
            <a:stCxn id="5" idx="1"/>
            <a:endCxn id="13" idx="3"/>
          </p:cNvCxnSpPr>
          <p:nvPr/>
        </p:nvCxnSpPr>
        <p:spPr bwMode="auto">
          <a:xfrm rot="10800000" flipV="1">
            <a:off x="2498725" y="2065020"/>
            <a:ext cx="1828800" cy="1402080"/>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23" name="肘形连接符 33"/>
          <p:cNvCxnSpPr>
            <a:stCxn id="7" idx="1"/>
            <a:endCxn id="13" idx="3"/>
          </p:cNvCxnSpPr>
          <p:nvPr/>
        </p:nvCxnSpPr>
        <p:spPr bwMode="auto">
          <a:xfrm rot="10800000" flipV="1">
            <a:off x="2498725" y="2948940"/>
            <a:ext cx="1828800" cy="518160"/>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24" name="肘形连接符 36"/>
          <p:cNvCxnSpPr>
            <a:stCxn id="9" idx="1"/>
            <a:endCxn id="13" idx="3"/>
          </p:cNvCxnSpPr>
          <p:nvPr/>
        </p:nvCxnSpPr>
        <p:spPr bwMode="auto">
          <a:xfrm rot="10800000">
            <a:off x="2498725" y="3467100"/>
            <a:ext cx="1828800" cy="365760"/>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25" name="肘形连接符 39"/>
          <p:cNvCxnSpPr>
            <a:stCxn id="10" idx="1"/>
            <a:endCxn id="13" idx="3"/>
          </p:cNvCxnSpPr>
          <p:nvPr/>
        </p:nvCxnSpPr>
        <p:spPr bwMode="auto">
          <a:xfrm rot="10800000">
            <a:off x="2498725" y="3467100"/>
            <a:ext cx="1828800" cy="1249680"/>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26" name="肘形连接符 42"/>
          <p:cNvCxnSpPr>
            <a:stCxn id="11" idx="1"/>
            <a:endCxn id="13" idx="3"/>
          </p:cNvCxnSpPr>
          <p:nvPr/>
        </p:nvCxnSpPr>
        <p:spPr bwMode="auto">
          <a:xfrm rot="10800000">
            <a:off x="2498725" y="3467100"/>
            <a:ext cx="1828800" cy="2133600"/>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33262588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smtClean="0"/>
              <a:t>日志（日志分析工具）</a:t>
            </a:r>
            <a:endParaRPr lang="zh-CN" altLang="en-US" sz="2400" dirty="0"/>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19</a:t>
            </a:fld>
            <a:endParaRPr lang="en-US" altLang="zh-CN" dirty="0"/>
          </a:p>
        </p:txBody>
      </p:sp>
      <p:pic>
        <p:nvPicPr>
          <p:cNvPr id="27" name="Picture 26"/>
          <p:cNvPicPr>
            <a:picLocks noChangeAspect="1" noChangeArrowheads="1"/>
          </p:cNvPicPr>
          <p:nvPr/>
        </p:nvPicPr>
        <p:blipFill>
          <a:blip r:embed="rId3"/>
          <a:srcRect/>
          <a:stretch>
            <a:fillRect/>
          </a:stretch>
        </p:blipFill>
        <p:spPr bwMode="auto">
          <a:xfrm>
            <a:off x="361891" y="923914"/>
            <a:ext cx="8998067" cy="5248286"/>
          </a:xfrm>
          <a:prstGeom prst="rect">
            <a:avLst/>
          </a:prstGeom>
          <a:noFill/>
          <a:ln w="9525">
            <a:solidFill>
              <a:schemeClr val="bg1">
                <a:lumMod val="85000"/>
              </a:schemeClr>
            </a:solidFill>
            <a:miter lim="800000"/>
            <a:headEnd/>
            <a:tailEnd/>
          </a:ln>
          <a:effectLst/>
        </p:spPr>
      </p:pic>
    </p:spTree>
    <p:extLst>
      <p:ext uri="{BB962C8B-B14F-4D97-AF65-F5344CB8AC3E}">
        <p14:creationId xmlns:p14="http://schemas.microsoft.com/office/powerpoint/2010/main" val="3005220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普元公司简介</a:t>
            </a:r>
            <a:endParaRPr lang="zh-CN" altLang="en-US" dirty="0"/>
          </a:p>
        </p:txBody>
      </p:sp>
      <p:sp>
        <p:nvSpPr>
          <p:cNvPr id="3" name="内容占位符 2"/>
          <p:cNvSpPr>
            <a:spLocks noGrp="1"/>
          </p:cNvSpPr>
          <p:nvPr>
            <p:ph idx="1"/>
          </p:nvPr>
        </p:nvSpPr>
        <p:spPr>
          <a:xfrm>
            <a:off x="593725" y="1125538"/>
            <a:ext cx="8686800" cy="5029200"/>
          </a:xfrm>
        </p:spPr>
        <p:txBody>
          <a:bodyPr/>
          <a:lstStyle/>
          <a:p>
            <a:pPr algn="just">
              <a:lnSpc>
                <a:spcPct val="150000"/>
              </a:lnSpc>
            </a:pPr>
            <a:r>
              <a:rPr lang="zh-CN" altLang="en-US" sz="1800">
                <a:latin typeface="+mn-ea"/>
              </a:rPr>
              <a:t>普元成</a:t>
            </a:r>
            <a:r>
              <a:rPr lang="zh-CN" altLang="en-US" sz="1800" dirty="0">
                <a:latin typeface="+mn-ea"/>
              </a:rPr>
              <a:t>立于</a:t>
            </a:r>
            <a:r>
              <a:rPr lang="en-US" altLang="zh-CN" sz="1800" dirty="0">
                <a:latin typeface="+mn-ea"/>
              </a:rPr>
              <a:t>2001</a:t>
            </a:r>
            <a:r>
              <a:rPr lang="zh-CN" altLang="en-US" sz="1800" dirty="0">
                <a:latin typeface="+mn-ea"/>
              </a:rPr>
              <a:t>年</a:t>
            </a:r>
            <a:r>
              <a:rPr lang="en-US" altLang="zh-CN" sz="1800" dirty="0">
                <a:latin typeface="+mn-ea"/>
              </a:rPr>
              <a:t>4</a:t>
            </a:r>
            <a:r>
              <a:rPr lang="zh-CN" altLang="en-US" sz="1800" dirty="0">
                <a:latin typeface="+mn-ea"/>
              </a:rPr>
              <a:t>月，由亚信创始人之一刘亚东博士创立。</a:t>
            </a:r>
            <a:endParaRPr lang="en-US" altLang="zh-CN" sz="1800" dirty="0">
              <a:latin typeface="+mn-ea"/>
            </a:endParaRPr>
          </a:p>
          <a:p>
            <a:pPr algn="just">
              <a:lnSpc>
                <a:spcPct val="150000"/>
              </a:lnSpc>
            </a:pPr>
            <a:r>
              <a:rPr lang="zh-CN" altLang="en-US" sz="1800">
                <a:latin typeface="+mn-ea"/>
              </a:rPr>
              <a:t>普元总</a:t>
            </a:r>
            <a:r>
              <a:rPr lang="zh-CN" altLang="en-US" sz="1800" dirty="0">
                <a:latin typeface="+mn-ea"/>
              </a:rPr>
              <a:t>部设在上海，在北京、广州、成都、南京、长沙、西安、济南等地设有分支机构。</a:t>
            </a:r>
            <a:endParaRPr lang="en-US" altLang="zh-CN" sz="1800" dirty="0">
              <a:latin typeface="+mn-ea"/>
            </a:endParaRPr>
          </a:p>
          <a:p>
            <a:pPr algn="just">
              <a:lnSpc>
                <a:spcPct val="150000"/>
              </a:lnSpc>
            </a:pPr>
            <a:r>
              <a:rPr lang="zh-CN" altLang="en-US" sz="1800" dirty="0">
                <a:latin typeface="+mn-ea"/>
              </a:rPr>
              <a:t>普元是</a:t>
            </a:r>
            <a:r>
              <a:rPr lang="en-US" altLang="zh-CN" sz="1800" dirty="0">
                <a:latin typeface="+mn-ea"/>
              </a:rPr>
              <a:t>SOA</a:t>
            </a:r>
            <a:r>
              <a:rPr lang="zh-CN" altLang="en-US" sz="1800" dirty="0">
                <a:latin typeface="+mn-ea"/>
              </a:rPr>
              <a:t>国际及国内标准</a:t>
            </a:r>
            <a:r>
              <a:rPr lang="en-US" altLang="zh-CN" sz="1800" dirty="0">
                <a:latin typeface="+mn-ea"/>
              </a:rPr>
              <a:t>SCA/SDO</a:t>
            </a:r>
            <a:r>
              <a:rPr lang="zh-CN" altLang="en-US" sz="1800" dirty="0">
                <a:latin typeface="+mn-ea"/>
              </a:rPr>
              <a:t>的主要参与制定者，是电子商务标准的主要制定者</a:t>
            </a:r>
            <a:r>
              <a:rPr lang="en-US" altLang="zh-CN" sz="1800" dirty="0">
                <a:latin typeface="+mn-ea"/>
              </a:rPr>
              <a:t> OASIS</a:t>
            </a:r>
            <a:r>
              <a:rPr lang="zh-CN" altLang="en-US" sz="1800" dirty="0">
                <a:latin typeface="+mn-ea"/>
              </a:rPr>
              <a:t>的核心奠基成员。</a:t>
            </a:r>
            <a:endParaRPr lang="en-US" altLang="zh-CN" sz="1800" dirty="0">
              <a:latin typeface="+mn-ea"/>
            </a:endParaRPr>
          </a:p>
          <a:p>
            <a:pPr algn="just">
              <a:lnSpc>
                <a:spcPct val="150000"/>
              </a:lnSpc>
            </a:pPr>
            <a:r>
              <a:rPr lang="zh-CN" altLang="en-US" sz="1800" dirty="0">
                <a:latin typeface="+mn-ea"/>
              </a:rPr>
              <a:t>普元在国产平台软件（</a:t>
            </a:r>
            <a:r>
              <a:rPr lang="en-US" altLang="zh-CN" sz="1800" dirty="0">
                <a:latin typeface="+mn-ea"/>
              </a:rPr>
              <a:t>SOA</a:t>
            </a:r>
            <a:r>
              <a:rPr lang="zh-CN" altLang="en-US" sz="1800" dirty="0">
                <a:latin typeface="+mn-ea"/>
              </a:rPr>
              <a:t>基础软</a:t>
            </a:r>
            <a:r>
              <a:rPr lang="zh-CN" altLang="en-US" sz="1800">
                <a:latin typeface="+mn-ea"/>
              </a:rPr>
              <a:t>件）市</a:t>
            </a:r>
            <a:r>
              <a:rPr lang="zh-CN" altLang="en-US" sz="1800" dirty="0">
                <a:latin typeface="+mn-ea"/>
              </a:rPr>
              <a:t>场占有率为</a:t>
            </a:r>
            <a:r>
              <a:rPr lang="en-US" altLang="zh-CN" sz="1800" dirty="0">
                <a:latin typeface="+mn-ea"/>
              </a:rPr>
              <a:t>39.7%</a:t>
            </a:r>
            <a:r>
              <a:rPr lang="zh-CN" altLang="en-US" sz="1800" dirty="0">
                <a:latin typeface="+mn-ea"/>
              </a:rPr>
              <a:t>，位居第一。*</a:t>
            </a:r>
            <a:r>
              <a:rPr lang="en-US" altLang="zh-CN" sz="1800" dirty="0">
                <a:latin typeface="+mn-ea"/>
              </a:rPr>
              <a:t> </a:t>
            </a:r>
          </a:p>
          <a:p>
            <a:pPr algn="just">
              <a:lnSpc>
                <a:spcPct val="150000"/>
              </a:lnSpc>
            </a:pPr>
            <a:r>
              <a:rPr lang="zh-CN" altLang="en-US" sz="1800" dirty="0">
                <a:latin typeface="+mn-ea"/>
              </a:rPr>
              <a:t>普元在国内金融、电信、能源、国防、政府、制造等行业拥有</a:t>
            </a:r>
            <a:r>
              <a:rPr lang="en-US" altLang="zh-CN" sz="1800" dirty="0">
                <a:latin typeface="+mn-ea"/>
              </a:rPr>
              <a:t>300</a:t>
            </a:r>
            <a:r>
              <a:rPr lang="zh-CN" altLang="en-US" sz="1800" dirty="0">
                <a:latin typeface="+mn-ea"/>
              </a:rPr>
              <a:t>多个大中型客户，</a:t>
            </a:r>
            <a:r>
              <a:rPr lang="en-US" altLang="zh-CN" sz="1800" dirty="0">
                <a:latin typeface="+mn-ea"/>
              </a:rPr>
              <a:t>100</a:t>
            </a:r>
            <a:r>
              <a:rPr lang="zh-CN" altLang="en-US" sz="1800" dirty="0">
                <a:latin typeface="+mn-ea"/>
              </a:rPr>
              <a:t>多家合作伙伴。通过与合作伙伴合</a:t>
            </a:r>
            <a:r>
              <a:rPr lang="zh-CN" altLang="en-US" sz="1800">
                <a:latin typeface="+mn-ea"/>
              </a:rPr>
              <a:t>作，普元平台产品覆</a:t>
            </a:r>
            <a:r>
              <a:rPr lang="zh-CN" altLang="en-US" sz="1800" dirty="0">
                <a:latin typeface="+mn-ea"/>
              </a:rPr>
              <a:t>盖至</a:t>
            </a:r>
            <a:r>
              <a:rPr lang="en-US" altLang="zh-CN" sz="1800" dirty="0">
                <a:latin typeface="+mn-ea"/>
              </a:rPr>
              <a:t>40</a:t>
            </a:r>
            <a:r>
              <a:rPr lang="zh-CN" altLang="en-US" sz="1800" dirty="0">
                <a:latin typeface="+mn-ea"/>
              </a:rPr>
              <a:t>多个国家</a:t>
            </a:r>
            <a:r>
              <a:rPr lang="en-US" altLang="zh-CN" sz="1800" dirty="0">
                <a:latin typeface="+mn-ea"/>
              </a:rPr>
              <a:t>60</a:t>
            </a:r>
            <a:r>
              <a:rPr lang="zh-CN" altLang="en-US" sz="1800" dirty="0">
                <a:latin typeface="+mn-ea"/>
              </a:rPr>
              <a:t>多家电信运营商中。</a:t>
            </a:r>
            <a:endParaRPr lang="en-US" altLang="zh-CN" sz="1800" dirty="0">
              <a:latin typeface="+mn-ea"/>
            </a:endParaRPr>
          </a:p>
          <a:p>
            <a:endParaRPr lang="zh-CN" altLang="en-US" sz="1800" dirty="0">
              <a:latin typeface="+mn-ea"/>
            </a:endParaRPr>
          </a:p>
        </p:txBody>
      </p:sp>
      <p:sp>
        <p:nvSpPr>
          <p:cNvPr id="5" name="TextBox 4"/>
          <p:cNvSpPr txBox="1"/>
          <p:nvPr/>
        </p:nvSpPr>
        <p:spPr>
          <a:xfrm>
            <a:off x="822326" y="6299284"/>
            <a:ext cx="6363266" cy="253916"/>
          </a:xfrm>
          <a:prstGeom prst="rect">
            <a:avLst/>
          </a:prstGeom>
          <a:noFill/>
        </p:spPr>
        <p:txBody>
          <a:bodyPr wrap="square" rtlCol="0">
            <a:spAutoFit/>
          </a:bodyPr>
          <a:lstStyle/>
          <a:p>
            <a:r>
              <a:rPr lang="zh-CN" altLang="en-US" sz="1050" i="1" dirty="0">
                <a:latin typeface="+mn-ea"/>
                <a:ea typeface="+mn-ea"/>
              </a:rPr>
              <a:t>* 数据引自计世资讯</a:t>
            </a:r>
            <a:r>
              <a:rPr lang="en-US" altLang="zh-CN" sz="1050" i="1" dirty="0">
                <a:latin typeface="+mn-ea"/>
                <a:ea typeface="+mn-ea"/>
              </a:rPr>
              <a:t>《2009</a:t>
            </a:r>
            <a:r>
              <a:rPr lang="zh-CN" altLang="en-US" sz="1050" i="1" dirty="0">
                <a:latin typeface="+mn-ea"/>
                <a:ea typeface="+mn-ea"/>
              </a:rPr>
              <a:t>年中国</a:t>
            </a:r>
            <a:r>
              <a:rPr lang="en-US" altLang="zh-CN" sz="1050" i="1" dirty="0">
                <a:latin typeface="+mn-ea"/>
                <a:ea typeface="+mn-ea"/>
              </a:rPr>
              <a:t>SOA</a:t>
            </a:r>
            <a:r>
              <a:rPr lang="zh-CN" altLang="en-US" sz="1050" i="1" dirty="0">
                <a:latin typeface="+mn-ea"/>
                <a:ea typeface="+mn-ea"/>
              </a:rPr>
              <a:t>市场研究报告</a:t>
            </a:r>
            <a:r>
              <a:rPr lang="en-US" altLang="zh-CN" sz="1050" i="1" dirty="0">
                <a:latin typeface="+mn-ea"/>
                <a:ea typeface="+mn-ea"/>
              </a:rPr>
              <a:t>》</a:t>
            </a:r>
            <a:endParaRPr lang="zh-CN" altLang="en-US" sz="1050" i="1" dirty="0">
              <a:latin typeface="+mn-ea"/>
              <a:ea typeface="+mn-ea"/>
            </a:endParaRPr>
          </a:p>
        </p:txBody>
      </p:sp>
    </p:spTree>
    <p:extLst>
      <p:ext uri="{BB962C8B-B14F-4D97-AF65-F5344CB8AC3E}">
        <p14:creationId xmlns:p14="http://schemas.microsoft.com/office/powerpoint/2010/main" val="18135939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a:t>异常</a:t>
            </a:r>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20</a:t>
            </a:fld>
            <a:endParaRPr lang="en-US" altLang="zh-CN" dirty="0"/>
          </a:p>
        </p:txBody>
      </p:sp>
      <p:sp>
        <p:nvSpPr>
          <p:cNvPr id="4" name="内容占位符 2"/>
          <p:cNvSpPr>
            <a:spLocks noGrp="1"/>
          </p:cNvSpPr>
          <p:nvPr/>
        </p:nvSpPr>
        <p:spPr>
          <a:xfrm>
            <a:off x="615741" y="3603031"/>
            <a:ext cx="8359984" cy="1185857"/>
          </a:xfrm>
          <a:prstGeom prst="rect">
            <a:avLst/>
          </a:prstGeom>
          <a:ln>
            <a:solidFill>
              <a:schemeClr val="accent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None/>
            </a:pPr>
            <a:r>
              <a:rPr lang="en-US" altLang="zh-CN" sz="1200" dirty="0"/>
              <a:t>20020001=Not found data-</a:t>
            </a:r>
            <a:r>
              <a:rPr lang="en-US" altLang="zh-CN" sz="1200" dirty="0" err="1"/>
              <a:t>dict</a:t>
            </a:r>
            <a:r>
              <a:rPr lang="en-US" altLang="zh-CN" sz="1200" dirty="0"/>
              <a:t>-entity with </a:t>
            </a:r>
            <a:r>
              <a:rPr lang="en-US" altLang="zh-CN" sz="1200" dirty="0" err="1"/>
              <a:t>qname</a:t>
            </a:r>
            <a:r>
              <a:rPr lang="en-US" altLang="zh-CN" sz="1200" dirty="0"/>
              <a:t> ''{0}''.</a:t>
            </a:r>
          </a:p>
          <a:p>
            <a:pPr>
              <a:buNone/>
            </a:pPr>
            <a:r>
              <a:rPr lang="en-US" altLang="zh-CN" sz="1200" dirty="0"/>
              <a:t>20020002=Duplicated data-</a:t>
            </a:r>
            <a:r>
              <a:rPr lang="en-US" altLang="zh-CN" sz="1200" dirty="0" err="1"/>
              <a:t>dict</a:t>
            </a:r>
            <a:r>
              <a:rPr lang="en-US" altLang="zh-CN" sz="1200" dirty="0"/>
              <a:t>-entity with </a:t>
            </a:r>
            <a:r>
              <a:rPr lang="en-US" altLang="zh-CN" sz="1200" dirty="0" err="1"/>
              <a:t>qname</a:t>
            </a:r>
            <a:r>
              <a:rPr lang="en-US" altLang="zh-CN" sz="1200" dirty="0"/>
              <a:t> ''{0}'', existed data-</a:t>
            </a:r>
            <a:r>
              <a:rPr lang="en-US" altLang="zh-CN" sz="1200" dirty="0" err="1"/>
              <a:t>dict</a:t>
            </a:r>
            <a:r>
              <a:rPr lang="en-US" altLang="zh-CN" sz="1200" dirty="0"/>
              <a:t>-entity is ''{1}'', new data-</a:t>
            </a:r>
            <a:r>
              <a:rPr lang="en-US" altLang="zh-CN" sz="1200" dirty="0" err="1"/>
              <a:t>dict</a:t>
            </a:r>
            <a:r>
              <a:rPr lang="en-US" altLang="zh-CN" sz="1200" dirty="0"/>
              <a:t>-entity is ''{2}''.</a:t>
            </a:r>
          </a:p>
          <a:p>
            <a:pPr>
              <a:buNone/>
            </a:pPr>
            <a:r>
              <a:rPr lang="en-US" altLang="zh-CN" sz="1200" dirty="0"/>
              <a:t>20020003=Not found data-</a:t>
            </a:r>
            <a:r>
              <a:rPr lang="en-US" altLang="zh-CN" sz="1200" dirty="0" err="1"/>
              <a:t>dict</a:t>
            </a:r>
            <a:r>
              <a:rPr lang="en-US" altLang="zh-CN" sz="1200" dirty="0"/>
              <a:t> with id ''{0}''.</a:t>
            </a:r>
          </a:p>
          <a:p>
            <a:pPr>
              <a:buNone/>
            </a:pPr>
            <a:r>
              <a:rPr lang="en-US" altLang="zh-CN" sz="1200" dirty="0"/>
              <a:t>20020004=Duplicated data-</a:t>
            </a:r>
            <a:r>
              <a:rPr lang="en-US" altLang="zh-CN" sz="1200" dirty="0" err="1"/>
              <a:t>dict</a:t>
            </a:r>
            <a:r>
              <a:rPr lang="en-US" altLang="zh-CN" sz="1200" dirty="0"/>
              <a:t> with id ''{0}'', existed data-</a:t>
            </a:r>
            <a:r>
              <a:rPr lang="en-US" altLang="zh-CN" sz="1200" dirty="0" err="1"/>
              <a:t>dict</a:t>
            </a:r>
            <a:r>
              <a:rPr lang="en-US" altLang="zh-CN" sz="1200" dirty="0"/>
              <a:t> is ''{1}'', new data-</a:t>
            </a:r>
            <a:r>
              <a:rPr lang="en-US" altLang="zh-CN" sz="1200" dirty="0" err="1"/>
              <a:t>dict</a:t>
            </a:r>
            <a:r>
              <a:rPr lang="en-US" altLang="zh-CN" sz="1200" dirty="0"/>
              <a:t> is ''{2}''.</a:t>
            </a:r>
          </a:p>
          <a:p>
            <a:pPr>
              <a:buNone/>
            </a:pPr>
            <a:r>
              <a:rPr lang="en-US" altLang="zh-CN" sz="1200" dirty="0"/>
              <a:t>20020005=Not found data-type with id </a:t>
            </a:r>
            <a:r>
              <a:rPr lang="en-US" altLang="zh-CN" sz="1200" dirty="0" smtClean="0"/>
              <a:t>‘’{</a:t>
            </a:r>
            <a:r>
              <a:rPr lang="en-US" altLang="zh-CN" sz="1200" dirty="0"/>
              <a:t>0</a:t>
            </a:r>
            <a:r>
              <a:rPr lang="en-US" altLang="zh-CN" sz="1200" dirty="0" smtClean="0"/>
              <a:t>}‘‘.</a:t>
            </a:r>
            <a:endParaRPr lang="zh-CN" altLang="en-US" sz="1200" dirty="0"/>
          </a:p>
        </p:txBody>
      </p:sp>
      <p:sp>
        <p:nvSpPr>
          <p:cNvPr id="5" name="内容占位符 2"/>
          <p:cNvSpPr txBox="1">
            <a:spLocks/>
          </p:cNvSpPr>
          <p:nvPr/>
        </p:nvSpPr>
        <p:spPr>
          <a:xfrm>
            <a:off x="615741" y="5176830"/>
            <a:ext cx="8359984" cy="1071570"/>
          </a:xfrm>
          <a:prstGeom prst="rect">
            <a:avLst/>
          </a:prstGeom>
          <a:ln>
            <a:solidFill>
              <a:schemeClr val="accent1"/>
            </a:solidFill>
          </a:ln>
        </p:spPr>
        <p:txBody>
          <a:bodyPr vert="horz" lIns="91440" tIns="45720" rIns="91440" bIns="4572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t>20020001=</a:t>
            </a:r>
            <a:r>
              <a:rPr lang="zh-CN" altLang="en-US" sz="1200" dirty="0"/>
              <a:t>没有找到名称为 </a:t>
            </a:r>
            <a:r>
              <a:rPr lang="en-US" altLang="zh-CN" sz="1200" dirty="0"/>
              <a:t>''{0}'' </a:t>
            </a:r>
            <a:r>
              <a:rPr lang="zh-CN" altLang="en-US" sz="1200" dirty="0"/>
              <a:t>的数据字典实体</a:t>
            </a:r>
            <a:r>
              <a:rPr lang="en-US" altLang="zh-CN" sz="1200" dirty="0"/>
              <a:t>.</a:t>
            </a:r>
          </a:p>
          <a:p>
            <a:r>
              <a:rPr lang="en-US" altLang="zh-CN" sz="1200" dirty="0"/>
              <a:t>20020002=</a:t>
            </a:r>
            <a:r>
              <a:rPr lang="zh-CN" altLang="en-US" sz="1200" dirty="0"/>
              <a:t>名称为 </a:t>
            </a:r>
            <a:r>
              <a:rPr lang="en-US" altLang="zh-CN" sz="1200" dirty="0"/>
              <a:t>''{0}'' </a:t>
            </a:r>
            <a:r>
              <a:rPr lang="zh-CN" altLang="en-US" sz="1200" dirty="0"/>
              <a:t>的数据字典实体有重复</a:t>
            </a:r>
            <a:r>
              <a:rPr lang="en-US" altLang="zh-CN" sz="1200" dirty="0"/>
              <a:t>, </a:t>
            </a:r>
            <a:r>
              <a:rPr lang="zh-CN" altLang="en-US" sz="1200" dirty="0"/>
              <a:t>已经存在的数据字典实体是 </a:t>
            </a:r>
            <a:r>
              <a:rPr lang="en-US" altLang="zh-CN" sz="1200" dirty="0"/>
              <a:t>''{1}'', </a:t>
            </a:r>
            <a:r>
              <a:rPr lang="zh-CN" altLang="en-US" sz="1200" dirty="0"/>
              <a:t>新的数据字典实体是 </a:t>
            </a:r>
            <a:r>
              <a:rPr lang="en-US" altLang="zh-CN" sz="1200" dirty="0"/>
              <a:t>''{2}''.</a:t>
            </a:r>
          </a:p>
          <a:p>
            <a:r>
              <a:rPr lang="en-US" altLang="zh-CN" sz="1200" dirty="0"/>
              <a:t>20020003=</a:t>
            </a:r>
            <a:r>
              <a:rPr lang="zh-CN" altLang="en-US" sz="1200" dirty="0"/>
              <a:t>没有找到标识为 </a:t>
            </a:r>
            <a:r>
              <a:rPr lang="en-US" altLang="zh-CN" sz="1200" dirty="0"/>
              <a:t>''{0}'' </a:t>
            </a:r>
            <a:r>
              <a:rPr lang="zh-CN" altLang="en-US" sz="1200" dirty="0"/>
              <a:t>的数据字典</a:t>
            </a:r>
            <a:r>
              <a:rPr lang="en-US" altLang="zh-CN" sz="1200" dirty="0"/>
              <a:t>.</a:t>
            </a:r>
          </a:p>
          <a:p>
            <a:r>
              <a:rPr lang="en-US" altLang="zh-CN" sz="1200" dirty="0"/>
              <a:t>20020004=</a:t>
            </a:r>
            <a:r>
              <a:rPr lang="zh-CN" altLang="en-US" sz="1200" dirty="0"/>
              <a:t>标识为 </a:t>
            </a:r>
            <a:r>
              <a:rPr lang="en-US" altLang="zh-CN" sz="1200" dirty="0"/>
              <a:t>''{0}'' </a:t>
            </a:r>
            <a:r>
              <a:rPr lang="zh-CN" altLang="en-US" sz="1200" dirty="0"/>
              <a:t>的数据字典有重复</a:t>
            </a:r>
            <a:r>
              <a:rPr lang="en-US" altLang="zh-CN" sz="1200" dirty="0"/>
              <a:t>, </a:t>
            </a:r>
            <a:r>
              <a:rPr lang="zh-CN" altLang="en-US" sz="1200" dirty="0"/>
              <a:t>已存在的数据字典是 </a:t>
            </a:r>
            <a:r>
              <a:rPr lang="en-US" altLang="zh-CN" sz="1200" dirty="0"/>
              <a:t>''{1}'', </a:t>
            </a:r>
            <a:r>
              <a:rPr lang="zh-CN" altLang="en-US" sz="1200" dirty="0"/>
              <a:t>新的数据字典是 </a:t>
            </a:r>
            <a:r>
              <a:rPr lang="en-US" altLang="zh-CN" sz="1200" dirty="0"/>
              <a:t>''{2}''.</a:t>
            </a:r>
          </a:p>
          <a:p>
            <a:r>
              <a:rPr lang="en-US" altLang="zh-CN" sz="1200" dirty="0"/>
              <a:t>20020005=</a:t>
            </a:r>
            <a:r>
              <a:rPr lang="zh-CN" altLang="en-US" sz="1200" dirty="0"/>
              <a:t>没有找到标识为 </a:t>
            </a:r>
            <a:r>
              <a:rPr lang="en-US" altLang="zh-CN" sz="1200" dirty="0"/>
              <a:t>''{0}'' </a:t>
            </a:r>
            <a:r>
              <a:rPr lang="zh-CN" altLang="en-US" sz="1200" dirty="0"/>
              <a:t>的数据类型</a:t>
            </a:r>
            <a:r>
              <a:rPr lang="en-US" altLang="zh-CN" sz="1200" dirty="0"/>
              <a:t>.</a:t>
            </a:r>
            <a:endParaRPr lang="zh-CN" altLang="en-US" sz="1200" dirty="0"/>
          </a:p>
        </p:txBody>
      </p:sp>
      <p:sp>
        <p:nvSpPr>
          <p:cNvPr id="7" name="内容占位符 2"/>
          <p:cNvSpPr txBox="1">
            <a:spLocks/>
          </p:cNvSpPr>
          <p:nvPr/>
        </p:nvSpPr>
        <p:spPr>
          <a:xfrm>
            <a:off x="537518" y="3276121"/>
            <a:ext cx="3960047" cy="357190"/>
          </a:xfrm>
          <a:prstGeom prst="rect">
            <a:avLst/>
          </a:prstGeom>
        </p:spPr>
        <p:txBody>
          <a:bodyPr vert="horz" lIns="91440" tIns="45720" rIns="91440" bIns="4572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a:spcBef>
                <a:spcPct val="20000"/>
              </a:spcBef>
            </a:pPr>
            <a:r>
              <a:rPr lang="en-US" altLang="zh-CN" sz="1600" b="1" dirty="0" err="1"/>
              <a:t>ExceptionResource_en_US.properties</a:t>
            </a:r>
            <a:endParaRPr kumimoji="0" lang="zh-CN" altLang="en-US" sz="1200" b="1"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9" name="内容占位符 2"/>
          <p:cNvSpPr txBox="1">
            <a:spLocks/>
          </p:cNvSpPr>
          <p:nvPr/>
        </p:nvSpPr>
        <p:spPr>
          <a:xfrm>
            <a:off x="519878" y="4888915"/>
            <a:ext cx="4264847" cy="357190"/>
          </a:xfrm>
          <a:prstGeom prst="rect">
            <a:avLst/>
          </a:prstGeom>
        </p:spPr>
        <p:txBody>
          <a:bodyPr vert="horz" lIns="91440" tIns="45720" rIns="91440" bIns="45720"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lvl="0" indent="-342900">
              <a:spcBef>
                <a:spcPct val="20000"/>
              </a:spcBef>
            </a:pPr>
            <a:r>
              <a:rPr lang="en-US" altLang="zh-CN" sz="1600" b="1" dirty="0" err="1" smtClean="0"/>
              <a:t>ExceptionResource_zh_CN.properties</a:t>
            </a:r>
            <a:endParaRPr kumimoji="0" lang="zh-CN" altLang="en-US" sz="1200" b="1"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2" name="Rectangle 1"/>
          <p:cNvSpPr/>
          <p:nvPr/>
        </p:nvSpPr>
        <p:spPr>
          <a:xfrm>
            <a:off x="517858" y="954166"/>
            <a:ext cx="8595879" cy="2031325"/>
          </a:xfrm>
          <a:prstGeom prst="rect">
            <a:avLst/>
          </a:prstGeom>
        </p:spPr>
        <p:txBody>
          <a:bodyPr wrap="none">
            <a:spAutoFit/>
          </a:bodyPr>
          <a:lstStyle/>
          <a:p>
            <a:pPr marL="285750" indent="-285750">
              <a:buFont typeface="Arial" panose="020B0604020202020204" pitchFamily="34" charset="0"/>
              <a:buChar char="•"/>
            </a:pPr>
            <a:r>
              <a:rPr lang="zh-CN" altLang="zh-CN" dirty="0">
                <a:latin typeface="Calibri" panose="020F0502020204030204" pitchFamily="34" charset="0"/>
                <a:cs typeface="Times New Roman" panose="02020603050405020304" pitchFamily="18" charset="0"/>
              </a:rPr>
              <a:t>平台对异常的统一处</a:t>
            </a:r>
            <a:r>
              <a:rPr lang="zh-CN" altLang="zh-CN" dirty="0" smtClean="0">
                <a:latin typeface="Calibri" panose="020F0502020204030204" pitchFamily="34" charset="0"/>
                <a:cs typeface="Times New Roman" panose="02020603050405020304" pitchFamily="18" charset="0"/>
              </a:rPr>
              <a:t>理</a:t>
            </a:r>
            <a:endParaRPr lang="en-US" altLang="zh-CN" dirty="0">
              <a:latin typeface="Calibri" panose="020F0502020204030204" pitchFamily="34" charset="0"/>
              <a:cs typeface="Times New Roman" panose="02020603050405020304" pitchFamily="18" charset="0"/>
            </a:endParaRPr>
          </a:p>
          <a:p>
            <a:r>
              <a:rPr lang="en-US" altLang="zh-CN" dirty="0" smtClean="0">
                <a:latin typeface="Calibri" panose="020F0502020204030204" pitchFamily="34" charset="0"/>
                <a:cs typeface="Times New Roman" panose="02020603050405020304" pitchFamily="18" charset="0"/>
              </a:rPr>
              <a:t>      - </a:t>
            </a:r>
            <a:r>
              <a:rPr lang="zh-CN" altLang="en-US" dirty="0" smtClean="0">
                <a:latin typeface="Calibri" panose="020F0502020204030204" pitchFamily="34" charset="0"/>
                <a:cs typeface="Times New Roman" panose="02020603050405020304" pitchFamily="18" charset="0"/>
              </a:rPr>
              <a:t>异</a:t>
            </a:r>
            <a:r>
              <a:rPr lang="zh-CN" altLang="en-US" dirty="0">
                <a:latin typeface="Calibri" panose="020F0502020204030204" pitchFamily="34" charset="0"/>
                <a:cs typeface="Times New Roman" panose="02020603050405020304" pitchFamily="18" charset="0"/>
              </a:rPr>
              <a:t>常统一封装成</a:t>
            </a:r>
            <a:r>
              <a:rPr lang="en-US" altLang="zh-CN" dirty="0" err="1">
                <a:latin typeface="Calibri" panose="020F0502020204030204" pitchFamily="34" charset="0"/>
                <a:cs typeface="Times New Roman" panose="02020603050405020304" pitchFamily="18" charset="0"/>
              </a:rPr>
              <a:t>TranFailException</a:t>
            </a:r>
            <a:r>
              <a:rPr lang="zh-CN" altLang="en-US" dirty="0">
                <a:latin typeface="Calibri" panose="020F0502020204030204" pitchFamily="34" charset="0"/>
                <a:cs typeface="Times New Roman" panose="02020603050405020304" pitchFamily="18" charset="0"/>
              </a:rPr>
              <a:t>类型。该类型异常拥有属性</a:t>
            </a:r>
            <a:r>
              <a:rPr lang="en-US" altLang="zh-CN" dirty="0" err="1">
                <a:latin typeface="Calibri" panose="020F0502020204030204" pitchFamily="34" charset="0"/>
                <a:cs typeface="Times New Roman" panose="02020603050405020304" pitchFamily="18" charset="0"/>
              </a:rPr>
              <a:t>errorCode</a:t>
            </a:r>
            <a:r>
              <a:rPr lang="zh-CN" altLang="en-US" dirty="0">
                <a:latin typeface="Calibri" panose="020F0502020204030204" pitchFamily="34" charset="0"/>
                <a:cs typeface="Times New Roman" panose="02020603050405020304" pitchFamily="18" charset="0"/>
              </a:rPr>
              <a:t>和</a:t>
            </a:r>
            <a:r>
              <a:rPr lang="en-US" altLang="zh-CN" dirty="0" smtClean="0">
                <a:latin typeface="Calibri" panose="020F0502020204030204" pitchFamily="34" charset="0"/>
                <a:cs typeface="Times New Roman" panose="02020603050405020304" pitchFamily="18" charset="0"/>
              </a:rPr>
              <a:t>children</a:t>
            </a:r>
          </a:p>
          <a:p>
            <a:r>
              <a:rPr lang="en-US" altLang="zh-CN" dirty="0">
                <a:latin typeface="Calibri" panose="020F0502020204030204" pitchFamily="34" charset="0"/>
                <a:cs typeface="Times New Roman" panose="02020603050405020304" pitchFamily="18" charset="0"/>
              </a:rPr>
              <a:t> </a:t>
            </a:r>
            <a:r>
              <a:rPr lang="en-US" altLang="zh-CN" dirty="0" smtClean="0">
                <a:latin typeface="Calibri" panose="020F0502020204030204" pitchFamily="34" charset="0"/>
                <a:cs typeface="Times New Roman" panose="02020603050405020304" pitchFamily="18" charset="0"/>
              </a:rPr>
              <a:t>     </a:t>
            </a:r>
            <a:r>
              <a:rPr lang="en-US" altLang="zh-CN" dirty="0">
                <a:latin typeface="Calibri" panose="020F0502020204030204" pitchFamily="34" charset="0"/>
                <a:cs typeface="Times New Roman" panose="02020603050405020304" pitchFamily="18" charset="0"/>
              </a:rPr>
              <a:t>- </a:t>
            </a:r>
            <a:r>
              <a:rPr lang="en-US" altLang="zh-CN" dirty="0" err="1">
                <a:latin typeface="Calibri" panose="020F0502020204030204" pitchFamily="34" charset="0"/>
                <a:cs typeface="Times New Roman" panose="02020603050405020304" pitchFamily="18" charset="0"/>
              </a:rPr>
              <a:t>errorCode</a:t>
            </a:r>
            <a:r>
              <a:rPr lang="zh-CN" altLang="en-US" dirty="0">
                <a:latin typeface="Calibri" panose="020F0502020204030204" pitchFamily="34" charset="0"/>
                <a:cs typeface="Times New Roman" panose="02020603050405020304" pitchFamily="18" charset="0"/>
              </a:rPr>
              <a:t>为异常码，用以异常信息的国际化</a:t>
            </a:r>
            <a:endParaRPr lang="en-US" altLang="zh-CN" dirty="0" smtClean="0">
              <a:latin typeface="Calibri" panose="020F0502020204030204" pitchFamily="34" charset="0"/>
              <a:cs typeface="Times New Roman" panose="02020603050405020304" pitchFamily="18" charset="0"/>
            </a:endParaRPr>
          </a:p>
          <a:p>
            <a:r>
              <a:rPr lang="en-US" altLang="zh-CN" dirty="0">
                <a:latin typeface="Calibri" panose="020F0502020204030204" pitchFamily="34" charset="0"/>
                <a:cs typeface="Times New Roman" panose="02020603050405020304" pitchFamily="18" charset="0"/>
              </a:rPr>
              <a:t> </a:t>
            </a:r>
            <a:r>
              <a:rPr lang="en-US" altLang="zh-CN" dirty="0" smtClean="0">
                <a:latin typeface="Calibri" panose="020F0502020204030204" pitchFamily="34" charset="0"/>
                <a:cs typeface="Times New Roman" panose="02020603050405020304" pitchFamily="18" charset="0"/>
              </a:rPr>
              <a:t>     - </a:t>
            </a:r>
            <a:r>
              <a:rPr lang="zh-CN" altLang="zh-CN" dirty="0" smtClean="0"/>
              <a:t>一</a:t>
            </a:r>
            <a:r>
              <a:rPr lang="zh-CN" altLang="zh-CN" dirty="0"/>
              <a:t>般为异常的最终错误原</a:t>
            </a:r>
            <a:r>
              <a:rPr lang="zh-CN" altLang="zh-CN" dirty="0" smtClean="0"/>
              <a:t>因</a:t>
            </a:r>
            <a:endParaRPr lang="en-US" altLang="zh-CN" dirty="0" smtClean="0">
              <a:latin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zh-CN" altLang="en-US" dirty="0">
                <a:latin typeface="Calibri" panose="020F0502020204030204" pitchFamily="34" charset="0"/>
                <a:cs typeface="Times New Roman" panose="02020603050405020304" pitchFamily="18" charset="0"/>
              </a:rPr>
              <a:t>异</a:t>
            </a:r>
            <a:r>
              <a:rPr lang="zh-CN" altLang="en-US" dirty="0" smtClean="0">
                <a:latin typeface="Calibri" panose="020F0502020204030204" pitchFamily="34" charset="0"/>
                <a:cs typeface="Times New Roman" panose="02020603050405020304" pitchFamily="18" charset="0"/>
              </a:rPr>
              <a:t>常快速定位</a:t>
            </a:r>
            <a:endParaRPr lang="en-US" altLang="zh-CN" dirty="0" smtClean="0">
              <a:latin typeface="Calibri" panose="020F0502020204030204" pitchFamily="34" charset="0"/>
              <a:cs typeface="Times New Roman" panose="02020603050405020304" pitchFamily="18" charset="0"/>
            </a:endParaRPr>
          </a:p>
          <a:p>
            <a:r>
              <a:rPr lang="zh-CN" altLang="en-US" dirty="0" smtClean="0">
                <a:latin typeface="Calibri" panose="020F0502020204030204" pitchFamily="34" charset="0"/>
                <a:cs typeface="Times New Roman" panose="02020603050405020304" pitchFamily="18" charset="0"/>
              </a:rPr>
              <a:t>      </a:t>
            </a:r>
            <a:r>
              <a:rPr lang="en-US" altLang="zh-CN" dirty="0" smtClean="0">
                <a:latin typeface="Calibri" panose="020F0502020204030204" pitchFamily="34" charset="0"/>
                <a:cs typeface="Times New Roman" panose="02020603050405020304" pitchFamily="18" charset="0"/>
              </a:rPr>
              <a:t>- </a:t>
            </a:r>
            <a:r>
              <a:rPr lang="zh-CN" altLang="en-US" dirty="0" smtClean="0">
                <a:latin typeface="Calibri" panose="020F0502020204030204" pitchFamily="34" charset="0"/>
                <a:cs typeface="Times New Roman" panose="02020603050405020304" pitchFamily="18" charset="0"/>
              </a:rPr>
              <a:t>平</a:t>
            </a:r>
            <a:r>
              <a:rPr lang="zh-CN" altLang="en-US" dirty="0">
                <a:latin typeface="Calibri" panose="020F0502020204030204" pitchFamily="34" charset="0"/>
                <a:cs typeface="Times New Roman" panose="02020603050405020304" pitchFamily="18" charset="0"/>
              </a:rPr>
              <a:t>台提供异常机制的扩展点</a:t>
            </a:r>
          </a:p>
          <a:p>
            <a:r>
              <a:rPr lang="zh-CN" altLang="en-US" dirty="0" smtClean="0">
                <a:latin typeface="Calibri" panose="020F0502020204030204" pitchFamily="34" charset="0"/>
                <a:cs typeface="Times New Roman" panose="02020603050405020304" pitchFamily="18" charset="0"/>
              </a:rPr>
              <a:t>      </a:t>
            </a:r>
            <a:r>
              <a:rPr lang="en-US" altLang="zh-CN" dirty="0" smtClean="0">
                <a:latin typeface="Calibri" panose="020F0502020204030204" pitchFamily="34" charset="0"/>
                <a:cs typeface="Times New Roman" panose="02020603050405020304" pitchFamily="18" charset="0"/>
              </a:rPr>
              <a:t>- </a:t>
            </a:r>
            <a:r>
              <a:rPr lang="zh-CN" altLang="en-US" dirty="0" smtClean="0">
                <a:latin typeface="Calibri" panose="020F0502020204030204" pitchFamily="34" charset="0"/>
                <a:cs typeface="Times New Roman" panose="02020603050405020304" pitchFamily="18" charset="0"/>
              </a:rPr>
              <a:t>异</a:t>
            </a:r>
            <a:r>
              <a:rPr lang="zh-CN" altLang="en-US" dirty="0">
                <a:latin typeface="Calibri" panose="020F0502020204030204" pitchFamily="34" charset="0"/>
                <a:cs typeface="Times New Roman" panose="02020603050405020304" pitchFamily="18" charset="0"/>
              </a:rPr>
              <a:t>常产生时保存交易的上下文信息、数据等</a:t>
            </a:r>
            <a:endParaRPr lang="zh-CN" altLang="en-US" dirty="0"/>
          </a:p>
        </p:txBody>
      </p:sp>
    </p:spTree>
    <p:extLst>
      <p:ext uri="{BB962C8B-B14F-4D97-AF65-F5344CB8AC3E}">
        <p14:creationId xmlns:p14="http://schemas.microsoft.com/office/powerpoint/2010/main" val="10727639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a:t>缓存</a:t>
            </a:r>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21</a:t>
            </a:fld>
            <a:endParaRPr lang="en-US" altLang="zh-CN" dirty="0"/>
          </a:p>
        </p:txBody>
      </p:sp>
      <p:sp>
        <p:nvSpPr>
          <p:cNvPr id="4" name="灯片编号占位符 3"/>
          <p:cNvSpPr txBox="1">
            <a:spLocks/>
          </p:cNvSpPr>
          <p:nvPr/>
        </p:nvSpPr>
        <p:spPr bwMode="auto">
          <a:xfrm>
            <a:off x="6308725" y="4598811"/>
            <a:ext cx="2268432"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400" b="0" kern="1200" baseline="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r>
              <a:rPr lang="zh-CN" altLang="en-US" sz="1800" smtClean="0">
                <a:latin typeface="+mn-ea"/>
                <a:ea typeface="+mn-ea"/>
              </a:rPr>
              <a:t>分布式缓存</a:t>
            </a:r>
            <a:endParaRPr lang="en-US" altLang="zh-CN" sz="1800" dirty="0">
              <a:latin typeface="+mn-ea"/>
              <a:ea typeface="+mn-ea"/>
            </a:endParaRPr>
          </a:p>
        </p:txBody>
      </p:sp>
      <p:sp>
        <p:nvSpPr>
          <p:cNvPr id="5" name="矩形 5"/>
          <p:cNvSpPr/>
          <p:nvPr/>
        </p:nvSpPr>
        <p:spPr bwMode="auto">
          <a:xfrm>
            <a:off x="3424291" y="750890"/>
            <a:ext cx="2209800" cy="6096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1" compatLnSpc="1">
            <a:prstTxWarp prst="textNoShape">
              <a:avLst/>
            </a:prstTxWarp>
          </a:bodyPr>
          <a:lstStyle/>
          <a:p>
            <a:pPr algn="r"/>
            <a:r>
              <a:rPr lang="zh-CN" altLang="en-US" sz="2400" baseline="-25000" dirty="0" smtClean="0">
                <a:solidFill>
                  <a:schemeClr val="tx1"/>
                </a:solidFill>
                <a:latin typeface="+mn-ea"/>
              </a:rPr>
              <a:t>缓存客户端</a:t>
            </a:r>
          </a:p>
        </p:txBody>
      </p:sp>
      <p:sp>
        <p:nvSpPr>
          <p:cNvPr id="7" name="矩形 6"/>
          <p:cNvSpPr/>
          <p:nvPr/>
        </p:nvSpPr>
        <p:spPr bwMode="auto">
          <a:xfrm>
            <a:off x="452491" y="2274890"/>
            <a:ext cx="2209800" cy="6096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lang="zh-CN" altLang="en-US" sz="2400" baseline="-25000" dirty="0" smtClean="0">
                <a:solidFill>
                  <a:schemeClr val="tx1"/>
                </a:solidFill>
                <a:latin typeface="+mn-ea"/>
              </a:rPr>
              <a:t>本地缓存</a:t>
            </a:r>
            <a:endParaRPr kumimoji="0" lang="zh-CN" altLang="en-US" sz="2400" i="0" u="none" strike="noStrike" cap="none" normalizeH="0" baseline="-25000" dirty="0" smtClean="0">
              <a:ln>
                <a:noFill/>
              </a:ln>
              <a:solidFill>
                <a:schemeClr val="tx1"/>
              </a:solidFill>
              <a:effectLst/>
              <a:latin typeface="+mn-ea"/>
            </a:endParaRPr>
          </a:p>
        </p:txBody>
      </p:sp>
      <p:sp>
        <p:nvSpPr>
          <p:cNvPr id="9" name="矩形 7"/>
          <p:cNvSpPr/>
          <p:nvPr/>
        </p:nvSpPr>
        <p:spPr bwMode="auto">
          <a:xfrm>
            <a:off x="3424291" y="2274890"/>
            <a:ext cx="2209800" cy="6096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lang="zh-CN" altLang="en-US" sz="2400" baseline="-25000" dirty="0" smtClean="0">
                <a:solidFill>
                  <a:schemeClr val="tx1"/>
                </a:solidFill>
                <a:latin typeface="+mn-ea"/>
              </a:rPr>
              <a:t>本地集群缓存</a:t>
            </a:r>
            <a:endParaRPr kumimoji="0" lang="zh-CN" altLang="en-US" sz="2400" i="0" u="none" strike="noStrike" cap="none" normalizeH="0" baseline="-25000" dirty="0" smtClean="0">
              <a:ln>
                <a:noFill/>
              </a:ln>
              <a:solidFill>
                <a:schemeClr val="tx1"/>
              </a:solidFill>
              <a:effectLst/>
              <a:latin typeface="+mn-ea"/>
            </a:endParaRPr>
          </a:p>
        </p:txBody>
      </p:sp>
      <p:sp>
        <p:nvSpPr>
          <p:cNvPr id="10" name="矩形 8"/>
          <p:cNvSpPr/>
          <p:nvPr/>
        </p:nvSpPr>
        <p:spPr bwMode="auto">
          <a:xfrm>
            <a:off x="6396091" y="2274890"/>
            <a:ext cx="2209800" cy="609600"/>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lang="zh-CN" altLang="en-US" sz="2400" baseline="-25000" dirty="0" smtClean="0">
                <a:solidFill>
                  <a:schemeClr val="tx1"/>
                </a:solidFill>
                <a:latin typeface="+mn-ea"/>
              </a:rPr>
              <a:t>分布式缓存客户端</a:t>
            </a:r>
            <a:endParaRPr kumimoji="0" lang="zh-CN" altLang="en-US" sz="2400" i="0" u="none" strike="noStrike" cap="none" normalizeH="0" baseline="-25000" dirty="0" smtClean="0">
              <a:ln>
                <a:noFill/>
              </a:ln>
              <a:solidFill>
                <a:schemeClr val="tx1"/>
              </a:solidFill>
              <a:effectLst/>
              <a:latin typeface="+mn-ea"/>
            </a:endParaRPr>
          </a:p>
        </p:txBody>
      </p:sp>
      <p:cxnSp>
        <p:nvCxnSpPr>
          <p:cNvPr id="11" name="直接箭头连接符 11"/>
          <p:cNvCxnSpPr>
            <a:stCxn id="5" idx="2"/>
            <a:endCxn id="9" idx="0"/>
          </p:cNvCxnSpPr>
          <p:nvPr/>
        </p:nvCxnSpPr>
        <p:spPr bwMode="auto">
          <a:xfrm>
            <a:off x="4529191" y="1360490"/>
            <a:ext cx="0" cy="9144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2" name="直接箭头连接符 12"/>
          <p:cNvCxnSpPr>
            <a:stCxn id="5" idx="2"/>
            <a:endCxn id="7" idx="0"/>
          </p:cNvCxnSpPr>
          <p:nvPr/>
        </p:nvCxnSpPr>
        <p:spPr bwMode="auto">
          <a:xfrm flipH="1">
            <a:off x="1557391" y="1360490"/>
            <a:ext cx="2971800" cy="9144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3" name="直接箭头连接符 15"/>
          <p:cNvCxnSpPr>
            <a:stCxn id="5" idx="2"/>
            <a:endCxn id="10" idx="0"/>
          </p:cNvCxnSpPr>
          <p:nvPr/>
        </p:nvCxnSpPr>
        <p:spPr bwMode="auto">
          <a:xfrm>
            <a:off x="4529191" y="1360490"/>
            <a:ext cx="2971800" cy="9144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aphicFrame>
        <p:nvGraphicFramePr>
          <p:cNvPr id="14" name="图示 18"/>
          <p:cNvGraphicFramePr/>
          <p:nvPr>
            <p:extLst>
              <p:ext uri="{D42A27DB-BD31-4B8C-83A1-F6EECF244321}">
                <p14:modId xmlns:p14="http://schemas.microsoft.com/office/powerpoint/2010/main" val="2551097502"/>
              </p:ext>
            </p:extLst>
          </p:nvPr>
        </p:nvGraphicFramePr>
        <p:xfrm>
          <a:off x="5887508" y="3352800"/>
          <a:ext cx="3240617" cy="23128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5" name="直接箭头连接符 19"/>
          <p:cNvCxnSpPr>
            <a:stCxn id="10" idx="2"/>
            <a:endCxn id="14" idx="0"/>
          </p:cNvCxnSpPr>
          <p:nvPr/>
        </p:nvCxnSpPr>
        <p:spPr bwMode="auto">
          <a:xfrm>
            <a:off x="7500991" y="2884490"/>
            <a:ext cx="6825" cy="46831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6" name="Rectangle 15"/>
          <p:cNvSpPr/>
          <p:nvPr/>
        </p:nvSpPr>
        <p:spPr>
          <a:xfrm>
            <a:off x="452491" y="3741561"/>
            <a:ext cx="4860925" cy="1200329"/>
          </a:xfrm>
          <a:prstGeom prst="rect">
            <a:avLst/>
          </a:prstGeom>
        </p:spPr>
        <p:txBody>
          <a:bodyPr>
            <a:spAutoFit/>
          </a:bodyPr>
          <a:lstStyle/>
          <a:p>
            <a:pPr marL="285750" indent="-285750">
              <a:buFont typeface="Arial" panose="020B0604020202020204" pitchFamily="34" charset="0"/>
              <a:buChar char="•"/>
            </a:pPr>
            <a:r>
              <a:rPr lang="zh-CN" altLang="en-US" dirty="0"/>
              <a:t>缓存框架分为本地缓存、本地集群缓存和分布式缓存</a:t>
            </a:r>
          </a:p>
          <a:p>
            <a:pPr marL="285750" indent="-285750">
              <a:buFont typeface="Arial" panose="020B0604020202020204" pitchFamily="34" charset="0"/>
              <a:buChar char="•"/>
            </a:pPr>
            <a:r>
              <a:rPr lang="zh-CN" altLang="en-US" dirty="0"/>
              <a:t>本地集群缓存需要使用EOS集群模式</a:t>
            </a:r>
          </a:p>
          <a:p>
            <a:pPr marL="285750" indent="-285750">
              <a:buFont typeface="Arial" panose="020B0604020202020204" pitchFamily="34" charset="0"/>
              <a:buChar char="•"/>
            </a:pPr>
            <a:r>
              <a:rPr lang="zh-CN" altLang="en-US" dirty="0"/>
              <a:t>分布式缓存使用Memcached</a:t>
            </a:r>
          </a:p>
        </p:txBody>
      </p:sp>
    </p:spTree>
    <p:extLst>
      <p:ext uri="{BB962C8B-B14F-4D97-AF65-F5344CB8AC3E}">
        <p14:creationId xmlns:p14="http://schemas.microsoft.com/office/powerpoint/2010/main" val="2214219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smtClean="0"/>
              <a:t>缓存（本地集群缓存）</a:t>
            </a:r>
            <a:endParaRPr lang="zh-CN" altLang="en-US" sz="2400" dirty="0"/>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22</a:t>
            </a:fld>
            <a:endParaRPr lang="en-US" altLang="zh-CN" dirty="0"/>
          </a:p>
        </p:txBody>
      </p:sp>
      <p:grpSp>
        <p:nvGrpSpPr>
          <p:cNvPr id="2" name="Group 1"/>
          <p:cNvGrpSpPr/>
          <p:nvPr/>
        </p:nvGrpSpPr>
        <p:grpSpPr>
          <a:xfrm>
            <a:off x="824719" y="1181096"/>
            <a:ext cx="7744973" cy="4786330"/>
            <a:chOff x="1385911" y="1468455"/>
            <a:chExt cx="6761162" cy="4460875"/>
          </a:xfrm>
        </p:grpSpPr>
        <p:grpSp>
          <p:nvGrpSpPr>
            <p:cNvPr id="11" name="Group 3"/>
            <p:cNvGrpSpPr>
              <a:grpSpLocks/>
            </p:cNvGrpSpPr>
            <p:nvPr/>
          </p:nvGrpSpPr>
          <p:grpSpPr bwMode="auto">
            <a:xfrm>
              <a:off x="1385911" y="1468455"/>
              <a:ext cx="6761162" cy="4460875"/>
              <a:chOff x="1320" y="1440"/>
              <a:chExt cx="3274" cy="2160"/>
            </a:xfrm>
            <a:solidFill>
              <a:srgbClr val="FFC000"/>
            </a:solidFill>
          </p:grpSpPr>
          <p:sp>
            <p:nvSpPr>
              <p:cNvPr id="12" name="Rectangle 4"/>
              <p:cNvSpPr>
                <a:spLocks noChangeArrowheads="1"/>
              </p:cNvSpPr>
              <p:nvPr/>
            </p:nvSpPr>
            <p:spPr bwMode="blackWhite">
              <a:xfrm>
                <a:off x="1320" y="1440"/>
                <a:ext cx="1511" cy="984"/>
              </a:xfrm>
              <a:prstGeom prst="rect">
                <a:avLst/>
              </a:prstGeom>
              <a:grpFill/>
              <a:ln w="12700">
                <a:solidFill>
                  <a:schemeClr val="tx1"/>
                </a:solidFill>
                <a:miter lim="800000"/>
                <a:headEnd/>
                <a:tailEnd/>
              </a:ln>
              <a:effectLst/>
            </p:spPr>
            <p:txBody>
              <a:bodyPr lIns="0" tIns="0" rIns="0" bIns="0" anchor="ctr">
                <a:spAutoFit/>
              </a:bodyPr>
              <a:lstStyle/>
              <a:p>
                <a:endParaRPr lang="zh-CN" altLang="en-US"/>
              </a:p>
            </p:txBody>
          </p:sp>
          <p:sp>
            <p:nvSpPr>
              <p:cNvPr id="13" name="Rectangle 5"/>
              <p:cNvSpPr>
                <a:spLocks noChangeArrowheads="1"/>
              </p:cNvSpPr>
              <p:nvPr/>
            </p:nvSpPr>
            <p:spPr bwMode="blackWhite">
              <a:xfrm>
                <a:off x="3083" y="1440"/>
                <a:ext cx="1511" cy="984"/>
              </a:xfrm>
              <a:prstGeom prst="rect">
                <a:avLst/>
              </a:prstGeom>
              <a:grpFill/>
              <a:ln w="12700">
                <a:solidFill>
                  <a:schemeClr val="tx1"/>
                </a:solidFill>
                <a:miter lim="800000"/>
                <a:headEnd/>
                <a:tailEnd/>
              </a:ln>
              <a:effectLst/>
            </p:spPr>
            <p:txBody>
              <a:bodyPr lIns="0" tIns="0" rIns="0" bIns="0" anchor="ctr">
                <a:spAutoFit/>
              </a:bodyPr>
              <a:lstStyle/>
              <a:p>
                <a:endParaRPr lang="zh-CN" altLang="en-US"/>
              </a:p>
            </p:txBody>
          </p:sp>
          <p:sp>
            <p:nvSpPr>
              <p:cNvPr id="14" name="Rectangle 6"/>
              <p:cNvSpPr>
                <a:spLocks noChangeArrowheads="1"/>
              </p:cNvSpPr>
              <p:nvPr/>
            </p:nvSpPr>
            <p:spPr bwMode="blackWhite">
              <a:xfrm>
                <a:off x="1320" y="2616"/>
                <a:ext cx="1511" cy="984"/>
              </a:xfrm>
              <a:prstGeom prst="rect">
                <a:avLst/>
              </a:prstGeom>
              <a:grpFill/>
              <a:ln w="12700">
                <a:solidFill>
                  <a:schemeClr val="tx1"/>
                </a:solidFill>
                <a:miter lim="800000"/>
                <a:headEnd/>
                <a:tailEnd/>
              </a:ln>
              <a:effectLst/>
            </p:spPr>
            <p:txBody>
              <a:bodyPr lIns="0" tIns="0" rIns="0" bIns="0" anchor="ctr">
                <a:spAutoFit/>
              </a:bodyPr>
              <a:lstStyle/>
              <a:p>
                <a:endParaRPr lang="zh-CN" altLang="en-US"/>
              </a:p>
            </p:txBody>
          </p:sp>
          <p:sp>
            <p:nvSpPr>
              <p:cNvPr id="15" name="Rectangle 7"/>
              <p:cNvSpPr>
                <a:spLocks noChangeArrowheads="1"/>
              </p:cNvSpPr>
              <p:nvPr/>
            </p:nvSpPr>
            <p:spPr bwMode="blackWhite">
              <a:xfrm>
                <a:off x="3083" y="2616"/>
                <a:ext cx="1511" cy="984"/>
              </a:xfrm>
              <a:prstGeom prst="rect">
                <a:avLst/>
              </a:prstGeom>
              <a:grpFill/>
              <a:ln w="12700">
                <a:solidFill>
                  <a:schemeClr val="tx1"/>
                </a:solidFill>
                <a:miter lim="800000"/>
                <a:headEnd/>
                <a:tailEnd/>
              </a:ln>
              <a:effectLst/>
            </p:spPr>
            <p:txBody>
              <a:bodyPr lIns="0" tIns="0" rIns="0" bIns="0" anchor="ctr">
                <a:spAutoFit/>
              </a:bodyPr>
              <a:lstStyle/>
              <a:p>
                <a:endParaRPr lang="zh-CN" altLang="en-US"/>
              </a:p>
            </p:txBody>
          </p:sp>
        </p:grpSp>
        <p:sp>
          <p:nvSpPr>
            <p:cNvPr id="16" name="Rectangle 8"/>
            <p:cNvSpPr>
              <a:spLocks noChangeArrowheads="1"/>
            </p:cNvSpPr>
            <p:nvPr/>
          </p:nvSpPr>
          <p:spPr bwMode="auto">
            <a:xfrm>
              <a:off x="1484336" y="1506555"/>
              <a:ext cx="2986087" cy="276999"/>
            </a:xfrm>
            <a:prstGeom prst="rect">
              <a:avLst/>
            </a:prstGeom>
            <a:noFill/>
            <a:ln w="9525">
              <a:noFill/>
              <a:miter lim="800000"/>
              <a:headEnd/>
              <a:tailEnd/>
            </a:ln>
            <a:effectLst/>
          </p:spPr>
          <p:txBody>
            <a:bodyPr lIns="0" tIns="0" rIns="0" bIns="0">
              <a:spAutoFit/>
            </a:bodyPr>
            <a:lstStyle/>
            <a:p>
              <a:pPr algn="l" defTabSz="787400"/>
              <a:r>
                <a:rPr lang="en-US" altLang="zh-CN" dirty="0" smtClean="0"/>
                <a:t>JVM</a:t>
              </a:r>
              <a:endParaRPr lang="en-US" altLang="zh-CN" dirty="0"/>
            </a:p>
          </p:txBody>
        </p:sp>
        <p:sp>
          <p:nvSpPr>
            <p:cNvPr id="17" name="Rectangle 9"/>
            <p:cNvSpPr>
              <a:spLocks noChangeArrowheads="1"/>
            </p:cNvSpPr>
            <p:nvPr/>
          </p:nvSpPr>
          <p:spPr bwMode="auto">
            <a:xfrm>
              <a:off x="5091136" y="1506555"/>
              <a:ext cx="2987675" cy="276999"/>
            </a:xfrm>
            <a:prstGeom prst="rect">
              <a:avLst/>
            </a:prstGeom>
            <a:noFill/>
            <a:ln w="9525">
              <a:noFill/>
              <a:miter lim="800000"/>
              <a:headEnd/>
              <a:tailEnd/>
            </a:ln>
            <a:effectLst/>
          </p:spPr>
          <p:txBody>
            <a:bodyPr lIns="0" tIns="0" rIns="0" bIns="0">
              <a:spAutoFit/>
            </a:bodyPr>
            <a:lstStyle/>
            <a:p>
              <a:pPr algn="r" defTabSz="787400"/>
              <a:r>
                <a:rPr lang="en-US" altLang="zh-CN" dirty="0" smtClean="0"/>
                <a:t>JVM</a:t>
              </a:r>
              <a:endParaRPr lang="en-US" altLang="zh-CN" dirty="0"/>
            </a:p>
          </p:txBody>
        </p:sp>
        <p:sp>
          <p:nvSpPr>
            <p:cNvPr id="18" name="Rectangle 10"/>
            <p:cNvSpPr>
              <a:spLocks noChangeArrowheads="1"/>
            </p:cNvSpPr>
            <p:nvPr/>
          </p:nvSpPr>
          <p:spPr bwMode="auto">
            <a:xfrm>
              <a:off x="5091136" y="5646755"/>
              <a:ext cx="2987675" cy="276999"/>
            </a:xfrm>
            <a:prstGeom prst="rect">
              <a:avLst/>
            </a:prstGeom>
            <a:noFill/>
            <a:ln w="9525">
              <a:noFill/>
              <a:miter lim="800000"/>
              <a:headEnd/>
              <a:tailEnd/>
            </a:ln>
            <a:effectLst/>
          </p:spPr>
          <p:txBody>
            <a:bodyPr lIns="0" tIns="0" rIns="0" bIns="0" anchor="b">
              <a:spAutoFit/>
            </a:bodyPr>
            <a:lstStyle/>
            <a:p>
              <a:pPr algn="r" defTabSz="787400"/>
              <a:r>
                <a:rPr lang="en-US" altLang="zh-CN" dirty="0" smtClean="0"/>
                <a:t>JVM</a:t>
              </a:r>
              <a:endParaRPr lang="en-US" altLang="zh-CN" dirty="0"/>
            </a:p>
          </p:txBody>
        </p:sp>
        <p:sp>
          <p:nvSpPr>
            <p:cNvPr id="19" name="Rectangle 11"/>
            <p:cNvSpPr>
              <a:spLocks noChangeArrowheads="1"/>
            </p:cNvSpPr>
            <p:nvPr/>
          </p:nvSpPr>
          <p:spPr bwMode="auto">
            <a:xfrm>
              <a:off x="1484336" y="5646755"/>
              <a:ext cx="2986087" cy="276999"/>
            </a:xfrm>
            <a:prstGeom prst="rect">
              <a:avLst/>
            </a:prstGeom>
            <a:noFill/>
            <a:ln w="9525">
              <a:noFill/>
              <a:miter lim="800000"/>
              <a:headEnd/>
              <a:tailEnd/>
            </a:ln>
            <a:effectLst/>
          </p:spPr>
          <p:txBody>
            <a:bodyPr lIns="0" tIns="0" rIns="0" bIns="0" anchor="b">
              <a:spAutoFit/>
            </a:bodyPr>
            <a:lstStyle/>
            <a:p>
              <a:pPr algn="l" defTabSz="787400"/>
              <a:r>
                <a:rPr lang="en-US" altLang="zh-CN" dirty="0" smtClean="0"/>
                <a:t>JVM</a:t>
              </a:r>
              <a:endParaRPr lang="en-US" altLang="zh-CN" dirty="0"/>
            </a:p>
          </p:txBody>
        </p:sp>
        <p:grpSp>
          <p:nvGrpSpPr>
            <p:cNvPr id="20" name="Group 12"/>
            <p:cNvGrpSpPr>
              <a:grpSpLocks/>
            </p:cNvGrpSpPr>
            <p:nvPr/>
          </p:nvGrpSpPr>
          <p:grpSpPr bwMode="auto">
            <a:xfrm>
              <a:off x="2908323" y="1909780"/>
              <a:ext cx="3733800" cy="3625850"/>
              <a:chOff x="2244" y="1767"/>
              <a:chExt cx="2029" cy="2029"/>
            </a:xfrm>
            <a:solidFill>
              <a:srgbClr val="FEF1CE"/>
            </a:solidFill>
          </p:grpSpPr>
          <p:sp>
            <p:nvSpPr>
              <p:cNvPr id="21" name="Freeform 13"/>
              <p:cNvSpPr>
                <a:spLocks/>
              </p:cNvSpPr>
              <p:nvPr/>
            </p:nvSpPr>
            <p:spPr bwMode="blackWhite">
              <a:xfrm>
                <a:off x="2366" y="1767"/>
                <a:ext cx="1057" cy="900"/>
              </a:xfrm>
              <a:custGeom>
                <a:avLst/>
                <a:gdLst/>
                <a:ahLst/>
                <a:cxnLst>
                  <a:cxn ang="0">
                    <a:pos x="455" y="879"/>
                  </a:cxn>
                  <a:cxn ang="0">
                    <a:pos x="471" y="838"/>
                  </a:cxn>
                  <a:cxn ang="0">
                    <a:pos x="490" y="799"/>
                  </a:cxn>
                  <a:cxn ang="0">
                    <a:pos x="514" y="762"/>
                  </a:cxn>
                  <a:cxn ang="0">
                    <a:pos x="541" y="728"/>
                  </a:cxn>
                  <a:cxn ang="0">
                    <a:pos x="570" y="696"/>
                  </a:cxn>
                  <a:cxn ang="0">
                    <a:pos x="603" y="667"/>
                  </a:cxn>
                  <a:cxn ang="0">
                    <a:pos x="639" y="642"/>
                  </a:cxn>
                  <a:cxn ang="0">
                    <a:pos x="676" y="621"/>
                  </a:cxn>
                  <a:cxn ang="0">
                    <a:pos x="713" y="605"/>
                  </a:cxn>
                  <a:cxn ang="0">
                    <a:pos x="753" y="591"/>
                  </a:cxn>
                  <a:cxn ang="0">
                    <a:pos x="793" y="581"/>
                  </a:cxn>
                  <a:cxn ang="0">
                    <a:pos x="834" y="575"/>
                  </a:cxn>
                  <a:cxn ang="0">
                    <a:pos x="833" y="711"/>
                  </a:cxn>
                  <a:cxn ang="0">
                    <a:pos x="1056" y="374"/>
                  </a:cxn>
                  <a:cxn ang="0">
                    <a:pos x="818" y="0"/>
                  </a:cxn>
                  <a:cxn ang="0">
                    <a:pos x="819" y="137"/>
                  </a:cxn>
                  <a:cxn ang="0">
                    <a:pos x="757" y="143"/>
                  </a:cxn>
                  <a:cxn ang="0">
                    <a:pos x="694" y="154"/>
                  </a:cxn>
                  <a:cxn ang="0">
                    <a:pos x="634" y="168"/>
                  </a:cxn>
                  <a:cxn ang="0">
                    <a:pos x="574" y="188"/>
                  </a:cxn>
                  <a:cxn ang="0">
                    <a:pos x="516" y="211"/>
                  </a:cxn>
                  <a:cxn ang="0">
                    <a:pos x="460" y="238"/>
                  </a:cxn>
                  <a:cxn ang="0">
                    <a:pos x="405" y="270"/>
                  </a:cxn>
                  <a:cxn ang="0">
                    <a:pos x="352" y="306"/>
                  </a:cxn>
                  <a:cxn ang="0">
                    <a:pos x="302" y="346"/>
                  </a:cxn>
                  <a:cxn ang="0">
                    <a:pos x="255" y="390"/>
                  </a:cxn>
                  <a:cxn ang="0">
                    <a:pos x="211" y="437"/>
                  </a:cxn>
                  <a:cxn ang="0">
                    <a:pos x="170" y="486"/>
                  </a:cxn>
                  <a:cxn ang="0">
                    <a:pos x="134" y="539"/>
                  </a:cxn>
                  <a:cxn ang="0">
                    <a:pos x="101" y="595"/>
                  </a:cxn>
                  <a:cxn ang="0">
                    <a:pos x="72" y="653"/>
                  </a:cxn>
                  <a:cxn ang="0">
                    <a:pos x="47" y="711"/>
                  </a:cxn>
                  <a:cxn ang="0">
                    <a:pos x="27" y="773"/>
                  </a:cxn>
                  <a:cxn ang="0">
                    <a:pos x="11" y="835"/>
                  </a:cxn>
                  <a:cxn ang="0">
                    <a:pos x="0" y="899"/>
                  </a:cxn>
                  <a:cxn ang="0">
                    <a:pos x="238" y="741"/>
                  </a:cxn>
                  <a:cxn ang="0">
                    <a:pos x="455" y="879"/>
                  </a:cxn>
                </a:cxnLst>
                <a:rect l="0" t="0" r="r" b="b"/>
                <a:pathLst>
                  <a:path w="1057" h="900">
                    <a:moveTo>
                      <a:pt x="455" y="879"/>
                    </a:moveTo>
                    <a:lnTo>
                      <a:pt x="471" y="838"/>
                    </a:lnTo>
                    <a:lnTo>
                      <a:pt x="490" y="799"/>
                    </a:lnTo>
                    <a:lnTo>
                      <a:pt x="514" y="762"/>
                    </a:lnTo>
                    <a:lnTo>
                      <a:pt x="541" y="728"/>
                    </a:lnTo>
                    <a:lnTo>
                      <a:pt x="570" y="696"/>
                    </a:lnTo>
                    <a:lnTo>
                      <a:pt x="603" y="667"/>
                    </a:lnTo>
                    <a:lnTo>
                      <a:pt x="639" y="642"/>
                    </a:lnTo>
                    <a:lnTo>
                      <a:pt x="676" y="621"/>
                    </a:lnTo>
                    <a:lnTo>
                      <a:pt x="713" y="605"/>
                    </a:lnTo>
                    <a:lnTo>
                      <a:pt x="753" y="591"/>
                    </a:lnTo>
                    <a:lnTo>
                      <a:pt x="793" y="581"/>
                    </a:lnTo>
                    <a:lnTo>
                      <a:pt x="834" y="575"/>
                    </a:lnTo>
                    <a:lnTo>
                      <a:pt x="833" y="711"/>
                    </a:lnTo>
                    <a:lnTo>
                      <a:pt x="1056" y="374"/>
                    </a:lnTo>
                    <a:lnTo>
                      <a:pt x="818" y="0"/>
                    </a:lnTo>
                    <a:lnTo>
                      <a:pt x="819" y="137"/>
                    </a:lnTo>
                    <a:lnTo>
                      <a:pt x="757" y="143"/>
                    </a:lnTo>
                    <a:lnTo>
                      <a:pt x="694" y="154"/>
                    </a:lnTo>
                    <a:lnTo>
                      <a:pt x="634" y="168"/>
                    </a:lnTo>
                    <a:lnTo>
                      <a:pt x="574" y="188"/>
                    </a:lnTo>
                    <a:lnTo>
                      <a:pt x="516" y="211"/>
                    </a:lnTo>
                    <a:lnTo>
                      <a:pt x="460" y="238"/>
                    </a:lnTo>
                    <a:lnTo>
                      <a:pt x="405" y="270"/>
                    </a:lnTo>
                    <a:lnTo>
                      <a:pt x="352" y="306"/>
                    </a:lnTo>
                    <a:lnTo>
                      <a:pt x="302" y="346"/>
                    </a:lnTo>
                    <a:lnTo>
                      <a:pt x="255" y="390"/>
                    </a:lnTo>
                    <a:lnTo>
                      <a:pt x="211" y="437"/>
                    </a:lnTo>
                    <a:lnTo>
                      <a:pt x="170" y="486"/>
                    </a:lnTo>
                    <a:lnTo>
                      <a:pt x="134" y="539"/>
                    </a:lnTo>
                    <a:lnTo>
                      <a:pt x="101" y="595"/>
                    </a:lnTo>
                    <a:lnTo>
                      <a:pt x="72" y="653"/>
                    </a:lnTo>
                    <a:lnTo>
                      <a:pt x="47" y="711"/>
                    </a:lnTo>
                    <a:lnTo>
                      <a:pt x="27" y="773"/>
                    </a:lnTo>
                    <a:lnTo>
                      <a:pt x="11" y="835"/>
                    </a:lnTo>
                    <a:lnTo>
                      <a:pt x="0" y="899"/>
                    </a:lnTo>
                    <a:lnTo>
                      <a:pt x="238" y="741"/>
                    </a:lnTo>
                    <a:lnTo>
                      <a:pt x="455" y="879"/>
                    </a:lnTo>
                  </a:path>
                </a:pathLst>
              </a:custGeom>
              <a:grpFill/>
              <a:ln w="12700" cap="rnd" cmpd="sng">
                <a:solidFill>
                  <a:schemeClr val="tx1"/>
                </a:solidFill>
                <a:prstDash val="solid"/>
                <a:round/>
                <a:headEnd/>
                <a:tailEnd/>
              </a:ln>
              <a:effectLst>
                <a:outerShdw dist="35921" dir="2700000" algn="ctr" rotWithShape="0">
                  <a:schemeClr val="bg2"/>
                </a:outerShdw>
              </a:effectLst>
            </p:spPr>
            <p:txBody>
              <a:bodyPr anchor="ctr" anchorCtr="1"/>
              <a:lstStyle/>
              <a:p>
                <a:r>
                  <a:rPr lang="en-US" altLang="zh-CN" dirty="0" smtClean="0"/>
                  <a:t>JMX</a:t>
                </a:r>
                <a:endParaRPr lang="zh-CN" altLang="en-US" dirty="0"/>
              </a:p>
            </p:txBody>
          </p:sp>
          <p:sp>
            <p:nvSpPr>
              <p:cNvPr id="22" name="Freeform 14"/>
              <p:cNvSpPr>
                <a:spLocks/>
              </p:cNvSpPr>
              <p:nvPr/>
            </p:nvSpPr>
            <p:spPr bwMode="blackWhite">
              <a:xfrm>
                <a:off x="3073" y="2892"/>
                <a:ext cx="1033" cy="904"/>
              </a:xfrm>
              <a:custGeom>
                <a:avLst/>
                <a:gdLst/>
                <a:ahLst/>
                <a:cxnLst>
                  <a:cxn ang="0">
                    <a:pos x="585" y="1"/>
                  </a:cxn>
                  <a:cxn ang="0">
                    <a:pos x="573" y="41"/>
                  </a:cxn>
                  <a:cxn ang="0">
                    <a:pos x="556" y="78"/>
                  </a:cxn>
                  <a:cxn ang="0">
                    <a:pos x="537" y="116"/>
                  </a:cxn>
                  <a:cxn ang="0">
                    <a:pos x="514" y="150"/>
                  </a:cxn>
                  <a:cxn ang="0">
                    <a:pos x="488" y="182"/>
                  </a:cxn>
                  <a:cxn ang="0">
                    <a:pos x="459" y="212"/>
                  </a:cxn>
                  <a:cxn ang="0">
                    <a:pos x="427" y="239"/>
                  </a:cxn>
                  <a:cxn ang="0">
                    <a:pos x="393" y="262"/>
                  </a:cxn>
                  <a:cxn ang="0">
                    <a:pos x="356" y="283"/>
                  </a:cxn>
                  <a:cxn ang="0">
                    <a:pos x="317" y="301"/>
                  </a:cxn>
                  <a:cxn ang="0">
                    <a:pos x="277" y="314"/>
                  </a:cxn>
                  <a:cxn ang="0">
                    <a:pos x="236" y="323"/>
                  </a:cxn>
                  <a:cxn ang="0">
                    <a:pos x="235" y="187"/>
                  </a:cxn>
                  <a:cxn ang="0">
                    <a:pos x="159" y="298"/>
                  </a:cxn>
                  <a:cxn ang="0">
                    <a:pos x="80" y="409"/>
                  </a:cxn>
                  <a:cxn ang="0">
                    <a:pos x="0" y="517"/>
                  </a:cxn>
                  <a:cxn ang="0">
                    <a:pos x="236" y="903"/>
                  </a:cxn>
                  <a:cxn ang="0">
                    <a:pos x="236" y="766"/>
                  </a:cxn>
                  <a:cxn ang="0">
                    <a:pos x="295" y="759"/>
                  </a:cxn>
                  <a:cxn ang="0">
                    <a:pos x="353" y="747"/>
                  </a:cxn>
                  <a:cxn ang="0">
                    <a:pos x="411" y="733"/>
                  </a:cxn>
                  <a:cxn ang="0">
                    <a:pos x="467" y="713"/>
                  </a:cxn>
                  <a:cxn ang="0">
                    <a:pos x="522" y="691"/>
                  </a:cxn>
                  <a:cxn ang="0">
                    <a:pos x="575" y="665"/>
                  </a:cxn>
                  <a:cxn ang="0">
                    <a:pos x="626" y="635"/>
                  </a:cxn>
                  <a:cxn ang="0">
                    <a:pos x="676" y="601"/>
                  </a:cxn>
                  <a:cxn ang="0">
                    <a:pos x="724" y="564"/>
                  </a:cxn>
                  <a:cxn ang="0">
                    <a:pos x="768" y="525"/>
                  </a:cxn>
                  <a:cxn ang="0">
                    <a:pos x="811" y="481"/>
                  </a:cxn>
                  <a:cxn ang="0">
                    <a:pos x="849" y="435"/>
                  </a:cxn>
                  <a:cxn ang="0">
                    <a:pos x="884" y="387"/>
                  </a:cxn>
                  <a:cxn ang="0">
                    <a:pos x="916" y="337"/>
                  </a:cxn>
                  <a:cxn ang="0">
                    <a:pos x="945" y="284"/>
                  </a:cxn>
                  <a:cxn ang="0">
                    <a:pos x="970" y="231"/>
                  </a:cxn>
                  <a:cxn ang="0">
                    <a:pos x="991" y="174"/>
                  </a:cxn>
                  <a:cxn ang="0">
                    <a:pos x="1009" y="117"/>
                  </a:cxn>
                  <a:cxn ang="0">
                    <a:pos x="1023" y="58"/>
                  </a:cxn>
                  <a:cxn ang="0">
                    <a:pos x="1032" y="0"/>
                  </a:cxn>
                  <a:cxn ang="0">
                    <a:pos x="812" y="132"/>
                  </a:cxn>
                  <a:cxn ang="0">
                    <a:pos x="585" y="1"/>
                  </a:cxn>
                </a:cxnLst>
                <a:rect l="0" t="0" r="r" b="b"/>
                <a:pathLst>
                  <a:path w="1033" h="904">
                    <a:moveTo>
                      <a:pt x="585" y="1"/>
                    </a:moveTo>
                    <a:lnTo>
                      <a:pt x="573" y="41"/>
                    </a:lnTo>
                    <a:lnTo>
                      <a:pt x="556" y="78"/>
                    </a:lnTo>
                    <a:lnTo>
                      <a:pt x="537" y="116"/>
                    </a:lnTo>
                    <a:lnTo>
                      <a:pt x="514" y="150"/>
                    </a:lnTo>
                    <a:lnTo>
                      <a:pt x="488" y="182"/>
                    </a:lnTo>
                    <a:lnTo>
                      <a:pt x="459" y="212"/>
                    </a:lnTo>
                    <a:lnTo>
                      <a:pt x="427" y="239"/>
                    </a:lnTo>
                    <a:lnTo>
                      <a:pt x="393" y="262"/>
                    </a:lnTo>
                    <a:lnTo>
                      <a:pt x="356" y="283"/>
                    </a:lnTo>
                    <a:lnTo>
                      <a:pt x="317" y="301"/>
                    </a:lnTo>
                    <a:lnTo>
                      <a:pt x="277" y="314"/>
                    </a:lnTo>
                    <a:lnTo>
                      <a:pt x="236" y="323"/>
                    </a:lnTo>
                    <a:lnTo>
                      <a:pt x="235" y="187"/>
                    </a:lnTo>
                    <a:lnTo>
                      <a:pt x="159" y="298"/>
                    </a:lnTo>
                    <a:lnTo>
                      <a:pt x="80" y="409"/>
                    </a:lnTo>
                    <a:lnTo>
                      <a:pt x="0" y="517"/>
                    </a:lnTo>
                    <a:lnTo>
                      <a:pt x="236" y="903"/>
                    </a:lnTo>
                    <a:lnTo>
                      <a:pt x="236" y="766"/>
                    </a:lnTo>
                    <a:lnTo>
                      <a:pt x="295" y="759"/>
                    </a:lnTo>
                    <a:lnTo>
                      <a:pt x="353" y="747"/>
                    </a:lnTo>
                    <a:lnTo>
                      <a:pt x="411" y="733"/>
                    </a:lnTo>
                    <a:lnTo>
                      <a:pt x="467" y="713"/>
                    </a:lnTo>
                    <a:lnTo>
                      <a:pt x="522" y="691"/>
                    </a:lnTo>
                    <a:lnTo>
                      <a:pt x="575" y="665"/>
                    </a:lnTo>
                    <a:lnTo>
                      <a:pt x="626" y="635"/>
                    </a:lnTo>
                    <a:lnTo>
                      <a:pt x="676" y="601"/>
                    </a:lnTo>
                    <a:lnTo>
                      <a:pt x="724" y="564"/>
                    </a:lnTo>
                    <a:lnTo>
                      <a:pt x="768" y="525"/>
                    </a:lnTo>
                    <a:lnTo>
                      <a:pt x="811" y="481"/>
                    </a:lnTo>
                    <a:lnTo>
                      <a:pt x="849" y="435"/>
                    </a:lnTo>
                    <a:lnTo>
                      <a:pt x="884" y="387"/>
                    </a:lnTo>
                    <a:lnTo>
                      <a:pt x="916" y="337"/>
                    </a:lnTo>
                    <a:lnTo>
                      <a:pt x="945" y="284"/>
                    </a:lnTo>
                    <a:lnTo>
                      <a:pt x="970" y="231"/>
                    </a:lnTo>
                    <a:lnTo>
                      <a:pt x="991" y="174"/>
                    </a:lnTo>
                    <a:lnTo>
                      <a:pt x="1009" y="117"/>
                    </a:lnTo>
                    <a:lnTo>
                      <a:pt x="1023" y="58"/>
                    </a:lnTo>
                    <a:lnTo>
                      <a:pt x="1032" y="0"/>
                    </a:lnTo>
                    <a:lnTo>
                      <a:pt x="812" y="132"/>
                    </a:lnTo>
                    <a:lnTo>
                      <a:pt x="585" y="1"/>
                    </a:lnTo>
                  </a:path>
                </a:pathLst>
              </a:custGeom>
              <a:grpFill/>
              <a:ln w="12700" cap="rnd" cmpd="sng">
                <a:solidFill>
                  <a:schemeClr val="tx1"/>
                </a:solidFill>
                <a:prstDash val="solid"/>
                <a:round/>
                <a:headEnd/>
                <a:tailEnd/>
              </a:ln>
              <a:effectLst>
                <a:outerShdw dist="35921" dir="2700000" algn="ctr" rotWithShape="0">
                  <a:schemeClr val="bg2"/>
                </a:outerShdw>
              </a:effectLst>
            </p:spPr>
            <p:txBody>
              <a:bodyPr anchor="ctr" anchorCtr="1"/>
              <a:lstStyle/>
              <a:p>
                <a:r>
                  <a:rPr lang="en-US" altLang="zh-CN" dirty="0" smtClean="0"/>
                  <a:t>JMX</a:t>
                </a:r>
                <a:endParaRPr lang="zh-CN" altLang="en-US" dirty="0"/>
              </a:p>
            </p:txBody>
          </p:sp>
          <p:sp>
            <p:nvSpPr>
              <p:cNvPr id="23" name="Freeform 15"/>
              <p:cNvSpPr>
                <a:spLocks/>
              </p:cNvSpPr>
              <p:nvPr/>
            </p:nvSpPr>
            <p:spPr bwMode="blackWhite">
              <a:xfrm>
                <a:off x="2244" y="2563"/>
                <a:ext cx="930" cy="1075"/>
              </a:xfrm>
              <a:custGeom>
                <a:avLst/>
                <a:gdLst/>
                <a:ahLst/>
                <a:cxnLst>
                  <a:cxn ang="0">
                    <a:pos x="929" y="645"/>
                  </a:cxn>
                  <a:cxn ang="0">
                    <a:pos x="887" y="634"/>
                  </a:cxn>
                  <a:cxn ang="0">
                    <a:pos x="847" y="620"/>
                  </a:cxn>
                  <a:cxn ang="0">
                    <a:pos x="807" y="603"/>
                  </a:cxn>
                  <a:cxn ang="0">
                    <a:pos x="771" y="582"/>
                  </a:cxn>
                  <a:cxn ang="0">
                    <a:pos x="735" y="557"/>
                  </a:cxn>
                  <a:cxn ang="0">
                    <a:pos x="703" y="529"/>
                  </a:cxn>
                  <a:cxn ang="0">
                    <a:pos x="673" y="497"/>
                  </a:cxn>
                  <a:cxn ang="0">
                    <a:pos x="648" y="465"/>
                  </a:cxn>
                  <a:cxn ang="0">
                    <a:pos x="624" y="428"/>
                  </a:cxn>
                  <a:cxn ang="0">
                    <a:pos x="607" y="398"/>
                  </a:cxn>
                  <a:cxn ang="0">
                    <a:pos x="594" y="366"/>
                  </a:cxn>
                  <a:cxn ang="0">
                    <a:pos x="583" y="332"/>
                  </a:cxn>
                  <a:cxn ang="0">
                    <a:pos x="577" y="298"/>
                  </a:cxn>
                  <a:cxn ang="0">
                    <a:pos x="575" y="264"/>
                  </a:cxn>
                  <a:cxn ang="0">
                    <a:pos x="576" y="229"/>
                  </a:cxn>
                  <a:cxn ang="0">
                    <a:pos x="748" y="229"/>
                  </a:cxn>
                  <a:cxn ang="0">
                    <a:pos x="360" y="0"/>
                  </a:cxn>
                  <a:cxn ang="0">
                    <a:pos x="0" y="236"/>
                  </a:cxn>
                  <a:cxn ang="0">
                    <a:pos x="136" y="237"/>
                  </a:cxn>
                  <a:cxn ang="0">
                    <a:pos x="141" y="299"/>
                  </a:cxn>
                  <a:cxn ang="0">
                    <a:pos x="150" y="362"/>
                  </a:cxn>
                  <a:cxn ang="0">
                    <a:pos x="165" y="422"/>
                  </a:cxn>
                  <a:cxn ang="0">
                    <a:pos x="182" y="483"/>
                  </a:cxn>
                  <a:cxn ang="0">
                    <a:pos x="204" y="541"/>
                  </a:cxn>
                  <a:cxn ang="0">
                    <a:pos x="231" y="598"/>
                  </a:cxn>
                  <a:cxn ang="0">
                    <a:pos x="262" y="653"/>
                  </a:cxn>
                  <a:cxn ang="0">
                    <a:pos x="296" y="704"/>
                  </a:cxn>
                  <a:cxn ang="0">
                    <a:pos x="333" y="752"/>
                  </a:cxn>
                  <a:cxn ang="0">
                    <a:pos x="374" y="797"/>
                  </a:cxn>
                  <a:cxn ang="0">
                    <a:pos x="419" y="841"/>
                  </a:cxn>
                  <a:cxn ang="0">
                    <a:pos x="465" y="880"/>
                  </a:cxn>
                  <a:cxn ang="0">
                    <a:pos x="514" y="917"/>
                  </a:cxn>
                  <a:cxn ang="0">
                    <a:pos x="566" y="951"/>
                  </a:cxn>
                  <a:cxn ang="0">
                    <a:pos x="620" y="980"/>
                  </a:cxn>
                  <a:cxn ang="0">
                    <a:pos x="675" y="1007"/>
                  </a:cxn>
                  <a:cxn ang="0">
                    <a:pos x="732" y="1029"/>
                  </a:cxn>
                  <a:cxn ang="0">
                    <a:pos x="790" y="1048"/>
                  </a:cxn>
                  <a:cxn ang="0">
                    <a:pos x="849" y="1062"/>
                  </a:cxn>
                  <a:cxn ang="0">
                    <a:pos x="910" y="1074"/>
                  </a:cxn>
                  <a:cxn ang="0">
                    <a:pos x="772" y="845"/>
                  </a:cxn>
                  <a:cxn ang="0">
                    <a:pos x="929" y="645"/>
                  </a:cxn>
                </a:cxnLst>
                <a:rect l="0" t="0" r="r" b="b"/>
                <a:pathLst>
                  <a:path w="930" h="1075">
                    <a:moveTo>
                      <a:pt x="929" y="645"/>
                    </a:moveTo>
                    <a:lnTo>
                      <a:pt x="887" y="634"/>
                    </a:lnTo>
                    <a:lnTo>
                      <a:pt x="847" y="620"/>
                    </a:lnTo>
                    <a:lnTo>
                      <a:pt x="807" y="603"/>
                    </a:lnTo>
                    <a:lnTo>
                      <a:pt x="771" y="582"/>
                    </a:lnTo>
                    <a:lnTo>
                      <a:pt x="735" y="557"/>
                    </a:lnTo>
                    <a:lnTo>
                      <a:pt x="703" y="529"/>
                    </a:lnTo>
                    <a:lnTo>
                      <a:pt x="673" y="497"/>
                    </a:lnTo>
                    <a:lnTo>
                      <a:pt x="648" y="465"/>
                    </a:lnTo>
                    <a:lnTo>
                      <a:pt x="624" y="428"/>
                    </a:lnTo>
                    <a:lnTo>
                      <a:pt x="607" y="398"/>
                    </a:lnTo>
                    <a:lnTo>
                      <a:pt x="594" y="366"/>
                    </a:lnTo>
                    <a:lnTo>
                      <a:pt x="583" y="332"/>
                    </a:lnTo>
                    <a:lnTo>
                      <a:pt x="577" y="298"/>
                    </a:lnTo>
                    <a:lnTo>
                      <a:pt x="575" y="264"/>
                    </a:lnTo>
                    <a:lnTo>
                      <a:pt x="576" y="229"/>
                    </a:lnTo>
                    <a:lnTo>
                      <a:pt x="748" y="229"/>
                    </a:lnTo>
                    <a:lnTo>
                      <a:pt x="360" y="0"/>
                    </a:lnTo>
                    <a:lnTo>
                      <a:pt x="0" y="236"/>
                    </a:lnTo>
                    <a:lnTo>
                      <a:pt x="136" y="237"/>
                    </a:lnTo>
                    <a:lnTo>
                      <a:pt x="141" y="299"/>
                    </a:lnTo>
                    <a:lnTo>
                      <a:pt x="150" y="362"/>
                    </a:lnTo>
                    <a:lnTo>
                      <a:pt x="165" y="422"/>
                    </a:lnTo>
                    <a:lnTo>
                      <a:pt x="182" y="483"/>
                    </a:lnTo>
                    <a:lnTo>
                      <a:pt x="204" y="541"/>
                    </a:lnTo>
                    <a:lnTo>
                      <a:pt x="231" y="598"/>
                    </a:lnTo>
                    <a:lnTo>
                      <a:pt x="262" y="653"/>
                    </a:lnTo>
                    <a:lnTo>
                      <a:pt x="296" y="704"/>
                    </a:lnTo>
                    <a:lnTo>
                      <a:pt x="333" y="752"/>
                    </a:lnTo>
                    <a:lnTo>
                      <a:pt x="374" y="797"/>
                    </a:lnTo>
                    <a:lnTo>
                      <a:pt x="419" y="841"/>
                    </a:lnTo>
                    <a:lnTo>
                      <a:pt x="465" y="880"/>
                    </a:lnTo>
                    <a:lnTo>
                      <a:pt x="514" y="917"/>
                    </a:lnTo>
                    <a:lnTo>
                      <a:pt x="566" y="951"/>
                    </a:lnTo>
                    <a:lnTo>
                      <a:pt x="620" y="980"/>
                    </a:lnTo>
                    <a:lnTo>
                      <a:pt x="675" y="1007"/>
                    </a:lnTo>
                    <a:lnTo>
                      <a:pt x="732" y="1029"/>
                    </a:lnTo>
                    <a:lnTo>
                      <a:pt x="790" y="1048"/>
                    </a:lnTo>
                    <a:lnTo>
                      <a:pt x="849" y="1062"/>
                    </a:lnTo>
                    <a:lnTo>
                      <a:pt x="910" y="1074"/>
                    </a:lnTo>
                    <a:lnTo>
                      <a:pt x="772" y="845"/>
                    </a:lnTo>
                    <a:lnTo>
                      <a:pt x="929" y="645"/>
                    </a:lnTo>
                  </a:path>
                </a:pathLst>
              </a:custGeom>
              <a:grpFill/>
              <a:ln w="12700" cap="rnd" cmpd="sng">
                <a:solidFill>
                  <a:schemeClr val="tx1"/>
                </a:solidFill>
                <a:prstDash val="solid"/>
                <a:round/>
                <a:headEnd/>
                <a:tailEnd/>
              </a:ln>
              <a:effectLst>
                <a:outerShdw dist="35921" dir="2700000" algn="ctr" rotWithShape="0">
                  <a:schemeClr val="bg2"/>
                </a:outerShdw>
              </a:effectLst>
            </p:spPr>
            <p:txBody>
              <a:bodyPr anchor="ctr" anchorCtr="1"/>
              <a:lstStyle/>
              <a:p>
                <a:r>
                  <a:rPr lang="en-US" altLang="zh-CN" dirty="0" smtClean="0"/>
                  <a:t>JMX</a:t>
                </a:r>
                <a:endParaRPr lang="zh-CN" altLang="en-US" dirty="0"/>
              </a:p>
            </p:txBody>
          </p:sp>
          <p:sp>
            <p:nvSpPr>
              <p:cNvPr id="24" name="Freeform 16"/>
              <p:cNvSpPr>
                <a:spLocks/>
              </p:cNvSpPr>
              <p:nvPr/>
            </p:nvSpPr>
            <p:spPr bwMode="blackWhite">
              <a:xfrm>
                <a:off x="3330" y="1909"/>
                <a:ext cx="943" cy="1065"/>
              </a:xfrm>
              <a:custGeom>
                <a:avLst/>
                <a:gdLst/>
                <a:ahLst/>
                <a:cxnLst>
                  <a:cxn ang="0">
                    <a:pos x="554" y="1064"/>
                  </a:cxn>
                  <a:cxn ang="0">
                    <a:pos x="942" y="840"/>
                  </a:cxn>
                  <a:cxn ang="0">
                    <a:pos x="781" y="840"/>
                  </a:cxn>
                  <a:cxn ang="0">
                    <a:pos x="776" y="778"/>
                  </a:cxn>
                  <a:cxn ang="0">
                    <a:pos x="767" y="716"/>
                  </a:cxn>
                  <a:cxn ang="0">
                    <a:pos x="754" y="655"/>
                  </a:cxn>
                  <a:cxn ang="0">
                    <a:pos x="737" y="595"/>
                  </a:cxn>
                  <a:cxn ang="0">
                    <a:pos x="714" y="536"/>
                  </a:cxn>
                  <a:cxn ang="0">
                    <a:pos x="688" y="480"/>
                  </a:cxn>
                  <a:cxn ang="0">
                    <a:pos x="658" y="425"/>
                  </a:cxn>
                  <a:cxn ang="0">
                    <a:pos x="624" y="372"/>
                  </a:cxn>
                  <a:cxn ang="0">
                    <a:pos x="586" y="323"/>
                  </a:cxn>
                  <a:cxn ang="0">
                    <a:pos x="547" y="275"/>
                  </a:cxn>
                  <a:cxn ang="0">
                    <a:pos x="502" y="232"/>
                  </a:cxn>
                  <a:cxn ang="0">
                    <a:pos x="455" y="191"/>
                  </a:cxn>
                  <a:cxn ang="0">
                    <a:pos x="405" y="153"/>
                  </a:cxn>
                  <a:cxn ang="0">
                    <a:pos x="352" y="120"/>
                  </a:cxn>
                  <a:cxn ang="0">
                    <a:pos x="298" y="89"/>
                  </a:cxn>
                  <a:cxn ang="0">
                    <a:pos x="241" y="63"/>
                  </a:cxn>
                  <a:cxn ang="0">
                    <a:pos x="182" y="41"/>
                  </a:cxn>
                  <a:cxn ang="0">
                    <a:pos x="122" y="23"/>
                  </a:cxn>
                  <a:cxn ang="0">
                    <a:pos x="61" y="9"/>
                  </a:cxn>
                  <a:cxn ang="0">
                    <a:pos x="0" y="0"/>
                  </a:cxn>
                  <a:cxn ang="0">
                    <a:pos x="137" y="226"/>
                  </a:cxn>
                  <a:cxn ang="0">
                    <a:pos x="5" y="451"/>
                  </a:cxn>
                  <a:cxn ang="0">
                    <a:pos x="48" y="465"/>
                  </a:cxn>
                  <a:cxn ang="0">
                    <a:pos x="90" y="483"/>
                  </a:cxn>
                  <a:cxn ang="0">
                    <a:pos x="130" y="505"/>
                  </a:cxn>
                  <a:cxn ang="0">
                    <a:pos x="168" y="531"/>
                  </a:cxn>
                  <a:cxn ang="0">
                    <a:pos x="202" y="561"/>
                  </a:cxn>
                  <a:cxn ang="0">
                    <a:pos x="233" y="594"/>
                  </a:cxn>
                  <a:cxn ang="0">
                    <a:pos x="262" y="629"/>
                  </a:cxn>
                  <a:cxn ang="0">
                    <a:pos x="285" y="668"/>
                  </a:cxn>
                  <a:cxn ang="0">
                    <a:pos x="305" y="709"/>
                  </a:cxn>
                  <a:cxn ang="0">
                    <a:pos x="321" y="751"/>
                  </a:cxn>
                  <a:cxn ang="0">
                    <a:pos x="333" y="795"/>
                  </a:cxn>
                  <a:cxn ang="0">
                    <a:pos x="340" y="840"/>
                  </a:cxn>
                  <a:cxn ang="0">
                    <a:pos x="188" y="841"/>
                  </a:cxn>
                  <a:cxn ang="0">
                    <a:pos x="554" y="1064"/>
                  </a:cxn>
                </a:cxnLst>
                <a:rect l="0" t="0" r="r" b="b"/>
                <a:pathLst>
                  <a:path w="943" h="1065">
                    <a:moveTo>
                      <a:pt x="554" y="1064"/>
                    </a:moveTo>
                    <a:lnTo>
                      <a:pt x="942" y="840"/>
                    </a:lnTo>
                    <a:lnTo>
                      <a:pt x="781" y="840"/>
                    </a:lnTo>
                    <a:lnTo>
                      <a:pt x="776" y="778"/>
                    </a:lnTo>
                    <a:lnTo>
                      <a:pt x="767" y="716"/>
                    </a:lnTo>
                    <a:lnTo>
                      <a:pt x="754" y="655"/>
                    </a:lnTo>
                    <a:lnTo>
                      <a:pt x="737" y="595"/>
                    </a:lnTo>
                    <a:lnTo>
                      <a:pt x="714" y="536"/>
                    </a:lnTo>
                    <a:lnTo>
                      <a:pt x="688" y="480"/>
                    </a:lnTo>
                    <a:lnTo>
                      <a:pt x="658" y="425"/>
                    </a:lnTo>
                    <a:lnTo>
                      <a:pt x="624" y="372"/>
                    </a:lnTo>
                    <a:lnTo>
                      <a:pt x="586" y="323"/>
                    </a:lnTo>
                    <a:lnTo>
                      <a:pt x="547" y="275"/>
                    </a:lnTo>
                    <a:lnTo>
                      <a:pt x="502" y="232"/>
                    </a:lnTo>
                    <a:lnTo>
                      <a:pt x="455" y="191"/>
                    </a:lnTo>
                    <a:lnTo>
                      <a:pt x="405" y="153"/>
                    </a:lnTo>
                    <a:lnTo>
                      <a:pt x="352" y="120"/>
                    </a:lnTo>
                    <a:lnTo>
                      <a:pt x="298" y="89"/>
                    </a:lnTo>
                    <a:lnTo>
                      <a:pt x="241" y="63"/>
                    </a:lnTo>
                    <a:lnTo>
                      <a:pt x="182" y="41"/>
                    </a:lnTo>
                    <a:lnTo>
                      <a:pt x="122" y="23"/>
                    </a:lnTo>
                    <a:lnTo>
                      <a:pt x="61" y="9"/>
                    </a:lnTo>
                    <a:lnTo>
                      <a:pt x="0" y="0"/>
                    </a:lnTo>
                    <a:lnTo>
                      <a:pt x="137" y="226"/>
                    </a:lnTo>
                    <a:lnTo>
                      <a:pt x="5" y="451"/>
                    </a:lnTo>
                    <a:lnTo>
                      <a:pt x="48" y="465"/>
                    </a:lnTo>
                    <a:lnTo>
                      <a:pt x="90" y="483"/>
                    </a:lnTo>
                    <a:lnTo>
                      <a:pt x="130" y="505"/>
                    </a:lnTo>
                    <a:lnTo>
                      <a:pt x="168" y="531"/>
                    </a:lnTo>
                    <a:lnTo>
                      <a:pt x="202" y="561"/>
                    </a:lnTo>
                    <a:lnTo>
                      <a:pt x="233" y="594"/>
                    </a:lnTo>
                    <a:lnTo>
                      <a:pt x="262" y="629"/>
                    </a:lnTo>
                    <a:lnTo>
                      <a:pt x="285" y="668"/>
                    </a:lnTo>
                    <a:lnTo>
                      <a:pt x="305" y="709"/>
                    </a:lnTo>
                    <a:lnTo>
                      <a:pt x="321" y="751"/>
                    </a:lnTo>
                    <a:lnTo>
                      <a:pt x="333" y="795"/>
                    </a:lnTo>
                    <a:lnTo>
                      <a:pt x="340" y="840"/>
                    </a:lnTo>
                    <a:lnTo>
                      <a:pt x="188" y="841"/>
                    </a:lnTo>
                    <a:lnTo>
                      <a:pt x="554" y="1064"/>
                    </a:lnTo>
                  </a:path>
                </a:pathLst>
              </a:custGeom>
              <a:grpFill/>
              <a:ln w="12700" cap="rnd" cmpd="sng">
                <a:solidFill>
                  <a:schemeClr val="tx1"/>
                </a:solidFill>
                <a:prstDash val="solid"/>
                <a:round/>
                <a:headEnd/>
                <a:tailEnd/>
              </a:ln>
              <a:effectLst>
                <a:outerShdw dist="35921" dir="2700000" algn="ctr" rotWithShape="0">
                  <a:schemeClr val="bg2"/>
                </a:outerShdw>
              </a:effectLst>
            </p:spPr>
            <p:txBody>
              <a:bodyPr anchor="ctr" anchorCtr="1"/>
              <a:lstStyle/>
              <a:p>
                <a:r>
                  <a:rPr lang="en-US" altLang="zh-CN" dirty="0" smtClean="0"/>
                  <a:t>JMX</a:t>
                </a:r>
                <a:endParaRPr lang="zh-CN" altLang="en-US" dirty="0"/>
              </a:p>
            </p:txBody>
          </p:sp>
        </p:grpSp>
        <p:sp>
          <p:nvSpPr>
            <p:cNvPr id="25" name="圆角矩形 18"/>
            <p:cNvSpPr/>
            <p:nvPr/>
          </p:nvSpPr>
          <p:spPr bwMode="auto">
            <a:xfrm>
              <a:off x="1860529" y="2428868"/>
              <a:ext cx="1260000" cy="928694"/>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1" compatLnSpc="1">
              <a:prstTxWarp prst="textNoShape">
                <a:avLst/>
              </a:prstTxWarp>
            </a:bodyPr>
            <a:lstStyle/>
            <a:p>
              <a:pPr algn="r"/>
              <a:r>
                <a:rPr lang="zh-CN" altLang="en-US" b="1" baseline="-25000" dirty="0" smtClean="0">
                  <a:latin typeface="Arial" charset="0"/>
                  <a:ea typeface="宋体" charset="-122"/>
                </a:rPr>
                <a:t>缓存</a:t>
              </a:r>
              <a:r>
                <a:rPr lang="en-US" altLang="zh-CN" b="1" baseline="-25000" dirty="0" smtClean="0">
                  <a:latin typeface="Arial" charset="0"/>
                  <a:ea typeface="宋体" charset="-122"/>
                </a:rPr>
                <a:t>1</a:t>
              </a:r>
              <a:endParaRPr lang="zh-CN" altLang="en-US" b="1" baseline="-25000" dirty="0" smtClean="0">
                <a:latin typeface="Arial" charset="0"/>
                <a:ea typeface="宋体" charset="-122"/>
              </a:endParaRPr>
            </a:p>
          </p:txBody>
        </p:sp>
        <p:sp>
          <p:nvSpPr>
            <p:cNvPr id="26" name="圆角矩形 19"/>
            <p:cNvSpPr/>
            <p:nvPr/>
          </p:nvSpPr>
          <p:spPr bwMode="auto">
            <a:xfrm>
              <a:off x="1860529" y="1795450"/>
              <a:ext cx="1260000" cy="561980"/>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lang="zh-CN" altLang="en-US" b="1" baseline="-25000" dirty="0" smtClean="0">
                  <a:latin typeface="Arial" charset="0"/>
                  <a:ea typeface="宋体" charset="-122"/>
                </a:rPr>
                <a:t>网络拓扑</a:t>
              </a:r>
              <a:endParaRPr kumimoji="0" lang="zh-CN" altLang="en-US" sz="1800" b="1" i="0" u="none" strike="noStrike" cap="none" normalizeH="0" baseline="-25000" dirty="0" smtClean="0">
                <a:ln>
                  <a:noFill/>
                </a:ln>
                <a:solidFill>
                  <a:schemeClr val="tx1"/>
                </a:solidFill>
                <a:effectLst/>
                <a:latin typeface="Arial" charset="0"/>
                <a:ea typeface="宋体" charset="-122"/>
              </a:endParaRPr>
            </a:p>
          </p:txBody>
        </p:sp>
        <p:sp>
          <p:nvSpPr>
            <p:cNvPr id="27" name="圆角矩形 20"/>
            <p:cNvSpPr/>
            <p:nvPr/>
          </p:nvSpPr>
          <p:spPr bwMode="auto">
            <a:xfrm>
              <a:off x="1886413" y="4714884"/>
              <a:ext cx="1260000" cy="928694"/>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1" compatLnSpc="1">
              <a:prstTxWarp prst="textNoShape">
                <a:avLst/>
              </a:prstTxWarp>
            </a:bodyPr>
            <a:lstStyle/>
            <a:p>
              <a:pPr algn="r"/>
              <a:r>
                <a:rPr lang="zh-CN" altLang="en-US" b="1" baseline="-25000" dirty="0" smtClean="0">
                  <a:latin typeface="Arial" charset="0"/>
                  <a:ea typeface="宋体" charset="-122"/>
                </a:rPr>
                <a:t>缓存</a:t>
              </a:r>
              <a:r>
                <a:rPr lang="en-US" altLang="zh-CN" b="1" baseline="-25000" dirty="0" smtClean="0">
                  <a:latin typeface="Arial" charset="0"/>
                  <a:ea typeface="宋体" charset="-122"/>
                </a:rPr>
                <a:t>3</a:t>
              </a:r>
              <a:endParaRPr lang="zh-CN" altLang="en-US" b="1" baseline="-25000" dirty="0" smtClean="0">
                <a:latin typeface="Arial" charset="0"/>
                <a:ea typeface="宋体" charset="-122"/>
              </a:endParaRPr>
            </a:p>
          </p:txBody>
        </p:sp>
        <p:sp>
          <p:nvSpPr>
            <p:cNvPr id="28" name="圆角矩形 21"/>
            <p:cNvSpPr/>
            <p:nvPr/>
          </p:nvSpPr>
          <p:spPr bwMode="auto">
            <a:xfrm>
              <a:off x="1886413" y="4081466"/>
              <a:ext cx="1260000" cy="561980"/>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1" compatLnSpc="1">
              <a:prstTxWarp prst="textNoShape">
                <a:avLst/>
              </a:prstTxWarp>
            </a:bodyPr>
            <a:lstStyle/>
            <a:p>
              <a:pPr algn="r"/>
              <a:r>
                <a:rPr lang="zh-CN" altLang="en-US" b="1" baseline="-25000" dirty="0" smtClean="0">
                  <a:latin typeface="Arial" charset="0"/>
                  <a:ea typeface="宋体" charset="-122"/>
                </a:rPr>
                <a:t>网络拓扑</a:t>
              </a:r>
            </a:p>
          </p:txBody>
        </p:sp>
        <p:sp>
          <p:nvSpPr>
            <p:cNvPr id="29" name="圆角矩形 22"/>
            <p:cNvSpPr/>
            <p:nvPr/>
          </p:nvSpPr>
          <p:spPr bwMode="auto">
            <a:xfrm>
              <a:off x="6432561" y="4705360"/>
              <a:ext cx="1260000" cy="928694"/>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1" compatLnSpc="1">
              <a:prstTxWarp prst="textNoShape">
                <a:avLst/>
              </a:prstTxWarp>
            </a:bodyPr>
            <a:lstStyle/>
            <a:p>
              <a:pPr algn="r"/>
              <a:r>
                <a:rPr lang="zh-CN" altLang="en-US" b="1" baseline="-25000" dirty="0" smtClean="0">
                  <a:latin typeface="Arial" charset="0"/>
                  <a:ea typeface="宋体" charset="-122"/>
                </a:rPr>
                <a:t>缓存</a:t>
              </a:r>
              <a:r>
                <a:rPr lang="en-US" altLang="zh-CN" b="1" baseline="-25000" dirty="0" smtClean="0">
                  <a:latin typeface="Arial" charset="0"/>
                  <a:ea typeface="宋体" charset="-122"/>
                </a:rPr>
                <a:t>4</a:t>
              </a:r>
              <a:endParaRPr lang="zh-CN" altLang="en-US" b="1" baseline="-25000" dirty="0" smtClean="0">
                <a:latin typeface="Arial" charset="0"/>
                <a:ea typeface="宋体" charset="-122"/>
              </a:endParaRPr>
            </a:p>
          </p:txBody>
        </p:sp>
        <p:sp>
          <p:nvSpPr>
            <p:cNvPr id="30" name="圆角矩形 23"/>
            <p:cNvSpPr/>
            <p:nvPr/>
          </p:nvSpPr>
          <p:spPr bwMode="auto">
            <a:xfrm>
              <a:off x="6432561" y="4071942"/>
              <a:ext cx="1260000" cy="561980"/>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1" compatLnSpc="1">
              <a:prstTxWarp prst="textNoShape">
                <a:avLst/>
              </a:prstTxWarp>
            </a:bodyPr>
            <a:lstStyle/>
            <a:p>
              <a:pPr algn="r"/>
              <a:r>
                <a:rPr lang="zh-CN" altLang="en-US" b="1" baseline="-25000" dirty="0" smtClean="0">
                  <a:latin typeface="Arial" charset="0"/>
                  <a:ea typeface="宋体" charset="-122"/>
                </a:rPr>
                <a:t>网络拓扑</a:t>
              </a:r>
            </a:p>
          </p:txBody>
        </p:sp>
        <p:sp>
          <p:nvSpPr>
            <p:cNvPr id="31" name="圆角矩形 24"/>
            <p:cNvSpPr/>
            <p:nvPr/>
          </p:nvSpPr>
          <p:spPr bwMode="auto">
            <a:xfrm>
              <a:off x="6432561" y="2428868"/>
              <a:ext cx="1260000" cy="928694"/>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1" compatLnSpc="1">
              <a:prstTxWarp prst="textNoShape">
                <a:avLst/>
              </a:prstTxWarp>
            </a:bodyPr>
            <a:lstStyle/>
            <a:p>
              <a:pPr algn="r"/>
              <a:r>
                <a:rPr lang="zh-CN" altLang="en-US" b="1" baseline="-25000" dirty="0" smtClean="0">
                  <a:latin typeface="Arial" charset="0"/>
                  <a:ea typeface="宋体" charset="-122"/>
                </a:rPr>
                <a:t>缓存</a:t>
              </a:r>
              <a:r>
                <a:rPr lang="en-US" altLang="zh-CN" b="1" baseline="-25000" dirty="0" smtClean="0">
                  <a:latin typeface="Arial" charset="0"/>
                  <a:ea typeface="宋体" charset="-122"/>
                </a:rPr>
                <a:t>2</a:t>
              </a:r>
              <a:endParaRPr lang="zh-CN" altLang="en-US" b="1" baseline="-25000" dirty="0" smtClean="0">
                <a:latin typeface="Arial" charset="0"/>
                <a:ea typeface="宋体" charset="-122"/>
              </a:endParaRPr>
            </a:p>
          </p:txBody>
        </p:sp>
        <p:sp>
          <p:nvSpPr>
            <p:cNvPr id="32" name="圆角矩形 25"/>
            <p:cNvSpPr/>
            <p:nvPr/>
          </p:nvSpPr>
          <p:spPr bwMode="auto">
            <a:xfrm>
              <a:off x="6432561" y="1795450"/>
              <a:ext cx="1260000" cy="561980"/>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1" compatLnSpc="1">
              <a:prstTxWarp prst="textNoShape">
                <a:avLst/>
              </a:prstTxWarp>
            </a:bodyPr>
            <a:lstStyle/>
            <a:p>
              <a:pPr algn="r"/>
              <a:r>
                <a:rPr lang="zh-CN" altLang="en-US" b="1" baseline="-25000" dirty="0" smtClean="0">
                  <a:latin typeface="Arial" charset="0"/>
                  <a:ea typeface="宋体" charset="-122"/>
                </a:rPr>
                <a:t>网络拓扑</a:t>
              </a:r>
            </a:p>
          </p:txBody>
        </p:sp>
      </p:grpSp>
    </p:spTree>
    <p:extLst>
      <p:ext uri="{BB962C8B-B14F-4D97-AF65-F5344CB8AC3E}">
        <p14:creationId xmlns:p14="http://schemas.microsoft.com/office/powerpoint/2010/main" val="17886992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smtClean="0"/>
              <a:t>缓存（分布式缓存）</a:t>
            </a:r>
            <a:endParaRPr lang="zh-CN" altLang="en-US" sz="2400" dirty="0"/>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23</a:t>
            </a:fld>
            <a:endParaRPr lang="en-US" altLang="zh-CN" dirty="0"/>
          </a:p>
        </p:txBody>
      </p:sp>
      <p:sp>
        <p:nvSpPr>
          <p:cNvPr id="4" name="矩形 16"/>
          <p:cNvSpPr/>
          <p:nvPr/>
        </p:nvSpPr>
        <p:spPr bwMode="auto">
          <a:xfrm>
            <a:off x="1203325" y="1214406"/>
            <a:ext cx="7000924" cy="2071702"/>
          </a:xfrm>
          <a:prstGeom prst="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25000" smtClean="0">
              <a:ln>
                <a:noFill/>
              </a:ln>
              <a:solidFill>
                <a:schemeClr val="tx1"/>
              </a:solidFill>
              <a:effectLst/>
              <a:latin typeface="Arial" charset="0"/>
              <a:ea typeface="宋体" charset="-122"/>
            </a:endParaRPr>
          </a:p>
        </p:txBody>
      </p:sp>
      <p:sp>
        <p:nvSpPr>
          <p:cNvPr id="5" name="矩形 7"/>
          <p:cNvSpPr/>
          <p:nvPr/>
        </p:nvSpPr>
        <p:spPr bwMode="auto">
          <a:xfrm>
            <a:off x="1203325" y="3600888"/>
            <a:ext cx="2643206" cy="2071702"/>
          </a:xfrm>
          <a:prstGeom prst="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b"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25000" dirty="0" err="1" smtClean="0">
                <a:ln>
                  <a:noFill/>
                </a:ln>
                <a:solidFill>
                  <a:schemeClr val="tx1"/>
                </a:solidFill>
                <a:effectLst/>
                <a:latin typeface="Arial" charset="0"/>
                <a:ea typeface="宋体" charset="-122"/>
              </a:rPr>
              <a:t>Memcached</a:t>
            </a:r>
            <a:r>
              <a:rPr kumimoji="0" lang="zh-CN" altLang="en-US" sz="1800" b="1" i="0" u="none" strike="noStrike" cap="none" normalizeH="0" baseline="-25000" dirty="0" smtClean="0">
                <a:ln>
                  <a:noFill/>
                </a:ln>
                <a:solidFill>
                  <a:schemeClr val="tx1"/>
                </a:solidFill>
                <a:effectLst/>
                <a:latin typeface="Arial" charset="0"/>
                <a:ea typeface="宋体" charset="-122"/>
              </a:rPr>
              <a:t>组（主）</a:t>
            </a:r>
          </a:p>
        </p:txBody>
      </p:sp>
      <p:sp>
        <p:nvSpPr>
          <p:cNvPr id="7" name="圆角矩形 4"/>
          <p:cNvSpPr/>
          <p:nvPr/>
        </p:nvSpPr>
        <p:spPr bwMode="auto">
          <a:xfrm>
            <a:off x="1417639" y="3857612"/>
            <a:ext cx="571504" cy="1428760"/>
          </a:xfrm>
          <a:prstGeom prst="roundRect">
            <a:avLst/>
          </a:prstGeom>
          <a:solidFill>
            <a:srgbClr val="FFCC00"/>
          </a:solidFill>
          <a:ln w="9525" cap="flat" cmpd="sng" algn="ctr">
            <a:solidFill>
              <a:schemeClr val="tx1"/>
            </a:solidFill>
            <a:prstDash val="solid"/>
            <a:round/>
            <a:headEnd type="none" w="med" len="med"/>
            <a:tailEnd type="none" w="med" len="med"/>
          </a:ln>
          <a:effectLst/>
        </p:spPr>
        <p:txBody>
          <a:bodyPr vert="eaVert"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25000" dirty="0" err="1" smtClean="0">
                <a:ln>
                  <a:noFill/>
                </a:ln>
                <a:solidFill>
                  <a:schemeClr val="tx1"/>
                </a:solidFill>
                <a:effectLst/>
                <a:latin typeface="Arial" charset="0"/>
                <a:ea typeface="宋体" charset="-122"/>
              </a:rPr>
              <a:t>Memcached</a:t>
            </a:r>
            <a:endParaRPr kumimoji="0" lang="zh-CN" altLang="en-US" sz="1800" b="1" i="0" u="none" strike="noStrike" cap="none" normalizeH="0" baseline="-25000" dirty="0" smtClean="0">
              <a:ln>
                <a:noFill/>
              </a:ln>
              <a:solidFill>
                <a:schemeClr val="tx1"/>
              </a:solidFill>
              <a:effectLst/>
              <a:latin typeface="Arial" charset="0"/>
              <a:ea typeface="宋体" charset="-122"/>
            </a:endParaRPr>
          </a:p>
        </p:txBody>
      </p:sp>
      <p:sp>
        <p:nvSpPr>
          <p:cNvPr id="9" name="圆角矩形 5"/>
          <p:cNvSpPr/>
          <p:nvPr/>
        </p:nvSpPr>
        <p:spPr bwMode="auto">
          <a:xfrm>
            <a:off x="2203457" y="3857612"/>
            <a:ext cx="571504" cy="1428760"/>
          </a:xfrm>
          <a:prstGeom prst="roundRect">
            <a:avLst/>
          </a:prstGeom>
          <a:solidFill>
            <a:srgbClr val="FFCC00"/>
          </a:solidFill>
          <a:ln w="9525" cap="flat" cmpd="sng" algn="ctr">
            <a:solidFill>
              <a:schemeClr val="tx1"/>
            </a:solidFill>
            <a:prstDash val="solid"/>
            <a:round/>
            <a:headEnd type="none" w="med" len="med"/>
            <a:tailEnd type="none" w="med" len="med"/>
          </a:ln>
          <a:effectLst/>
        </p:spPr>
        <p:txBody>
          <a:bodyPr vert="eaVert"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25000" dirty="0" err="1" smtClean="0">
                <a:ln>
                  <a:noFill/>
                </a:ln>
                <a:solidFill>
                  <a:schemeClr val="tx1"/>
                </a:solidFill>
                <a:effectLst/>
                <a:latin typeface="Arial" charset="0"/>
                <a:ea typeface="宋体" charset="-122"/>
              </a:rPr>
              <a:t>Memcached</a:t>
            </a:r>
            <a:endParaRPr kumimoji="0" lang="zh-CN" altLang="en-US" sz="1800" b="1" i="0" u="none" strike="noStrike" cap="none" normalizeH="0" baseline="-25000" dirty="0" smtClean="0">
              <a:ln>
                <a:noFill/>
              </a:ln>
              <a:solidFill>
                <a:schemeClr val="tx1"/>
              </a:solidFill>
              <a:effectLst/>
              <a:latin typeface="Arial" charset="0"/>
              <a:ea typeface="宋体" charset="-122"/>
            </a:endParaRPr>
          </a:p>
        </p:txBody>
      </p:sp>
      <p:sp>
        <p:nvSpPr>
          <p:cNvPr id="10" name="圆角矩形 6"/>
          <p:cNvSpPr/>
          <p:nvPr/>
        </p:nvSpPr>
        <p:spPr bwMode="auto">
          <a:xfrm>
            <a:off x="2989275" y="3857612"/>
            <a:ext cx="571504" cy="1428760"/>
          </a:xfrm>
          <a:prstGeom prst="roundRect">
            <a:avLst/>
          </a:prstGeom>
          <a:solidFill>
            <a:srgbClr val="FFCC00"/>
          </a:solidFill>
          <a:ln w="9525" cap="flat" cmpd="sng" algn="ctr">
            <a:solidFill>
              <a:schemeClr val="tx1"/>
            </a:solidFill>
            <a:prstDash val="solid"/>
            <a:round/>
            <a:headEnd type="none" w="med" len="med"/>
            <a:tailEnd type="none" w="med" len="med"/>
          </a:ln>
          <a:effectLst/>
        </p:spPr>
        <p:txBody>
          <a:bodyPr vert="eaVert"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25000" dirty="0" err="1" smtClean="0">
                <a:ln>
                  <a:noFill/>
                </a:ln>
                <a:solidFill>
                  <a:schemeClr val="tx1"/>
                </a:solidFill>
                <a:effectLst/>
                <a:latin typeface="Arial" charset="0"/>
                <a:ea typeface="宋体" charset="-122"/>
              </a:rPr>
              <a:t>Memcached</a:t>
            </a:r>
            <a:endParaRPr kumimoji="0" lang="zh-CN" altLang="en-US" sz="1800" b="1" i="0" u="none" strike="noStrike" cap="none" normalizeH="0" baseline="-25000" dirty="0" smtClean="0">
              <a:ln>
                <a:noFill/>
              </a:ln>
              <a:solidFill>
                <a:schemeClr val="tx1"/>
              </a:solidFill>
              <a:effectLst/>
              <a:latin typeface="Arial" charset="0"/>
              <a:ea typeface="宋体" charset="-122"/>
            </a:endParaRPr>
          </a:p>
        </p:txBody>
      </p:sp>
      <p:sp>
        <p:nvSpPr>
          <p:cNvPr id="11" name="矩形 8"/>
          <p:cNvSpPr/>
          <p:nvPr/>
        </p:nvSpPr>
        <p:spPr bwMode="auto">
          <a:xfrm>
            <a:off x="5561043" y="3643298"/>
            <a:ext cx="2643206" cy="2071702"/>
          </a:xfrm>
          <a:prstGeom prst="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b"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25000" dirty="0" err="1" smtClean="0">
                <a:ln>
                  <a:noFill/>
                </a:ln>
                <a:solidFill>
                  <a:schemeClr val="tx1"/>
                </a:solidFill>
                <a:effectLst/>
                <a:latin typeface="Arial" charset="0"/>
                <a:ea typeface="宋体" charset="-122"/>
              </a:rPr>
              <a:t>Memcached</a:t>
            </a:r>
            <a:r>
              <a:rPr kumimoji="0" lang="zh-CN" altLang="en-US" sz="1800" b="1" i="0" u="none" strike="noStrike" cap="none" normalizeH="0" baseline="-25000" dirty="0" smtClean="0">
                <a:ln>
                  <a:noFill/>
                </a:ln>
                <a:solidFill>
                  <a:schemeClr val="tx1"/>
                </a:solidFill>
                <a:effectLst/>
                <a:latin typeface="Arial" charset="0"/>
                <a:ea typeface="宋体" charset="-122"/>
              </a:rPr>
              <a:t>组（备）</a:t>
            </a:r>
          </a:p>
        </p:txBody>
      </p:sp>
      <p:sp>
        <p:nvSpPr>
          <p:cNvPr id="12" name="圆角矩形 9"/>
          <p:cNvSpPr/>
          <p:nvPr/>
        </p:nvSpPr>
        <p:spPr bwMode="auto">
          <a:xfrm>
            <a:off x="5775357" y="3900022"/>
            <a:ext cx="571504" cy="1428760"/>
          </a:xfrm>
          <a:prstGeom prst="roundRect">
            <a:avLst/>
          </a:prstGeom>
          <a:solidFill>
            <a:srgbClr val="FFCC00"/>
          </a:solidFill>
          <a:ln w="9525" cap="flat" cmpd="sng" algn="ctr">
            <a:solidFill>
              <a:schemeClr val="tx1"/>
            </a:solidFill>
            <a:prstDash val="solid"/>
            <a:round/>
            <a:headEnd type="none" w="med" len="med"/>
            <a:tailEnd type="none" w="med" len="med"/>
          </a:ln>
          <a:effectLst/>
        </p:spPr>
        <p:txBody>
          <a:bodyPr vert="eaVert"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25000" dirty="0" err="1" smtClean="0">
                <a:ln>
                  <a:noFill/>
                </a:ln>
                <a:solidFill>
                  <a:schemeClr val="tx1"/>
                </a:solidFill>
                <a:effectLst/>
                <a:latin typeface="Arial" charset="0"/>
                <a:ea typeface="宋体" charset="-122"/>
              </a:rPr>
              <a:t>Memcached</a:t>
            </a:r>
            <a:endParaRPr kumimoji="0" lang="zh-CN" altLang="en-US" sz="1800" b="1" i="0" u="none" strike="noStrike" cap="none" normalizeH="0" baseline="-25000" dirty="0" smtClean="0">
              <a:ln>
                <a:noFill/>
              </a:ln>
              <a:solidFill>
                <a:schemeClr val="tx1"/>
              </a:solidFill>
              <a:effectLst/>
              <a:latin typeface="Arial" charset="0"/>
              <a:ea typeface="宋体" charset="-122"/>
            </a:endParaRPr>
          </a:p>
        </p:txBody>
      </p:sp>
      <p:sp>
        <p:nvSpPr>
          <p:cNvPr id="13" name="圆角矩形 10"/>
          <p:cNvSpPr/>
          <p:nvPr/>
        </p:nvSpPr>
        <p:spPr bwMode="auto">
          <a:xfrm>
            <a:off x="6561175" y="3900022"/>
            <a:ext cx="571504" cy="1428760"/>
          </a:xfrm>
          <a:prstGeom prst="roundRect">
            <a:avLst/>
          </a:prstGeom>
          <a:solidFill>
            <a:srgbClr val="FFCC00"/>
          </a:solidFill>
          <a:ln w="9525" cap="flat" cmpd="sng" algn="ctr">
            <a:solidFill>
              <a:schemeClr val="tx1"/>
            </a:solidFill>
            <a:prstDash val="solid"/>
            <a:round/>
            <a:headEnd type="none" w="med" len="med"/>
            <a:tailEnd type="none" w="med" len="med"/>
          </a:ln>
          <a:effectLst/>
        </p:spPr>
        <p:txBody>
          <a:bodyPr vert="eaVert"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25000" dirty="0" err="1" smtClean="0">
                <a:ln>
                  <a:noFill/>
                </a:ln>
                <a:solidFill>
                  <a:schemeClr val="tx1"/>
                </a:solidFill>
                <a:effectLst/>
                <a:latin typeface="Arial" charset="0"/>
                <a:ea typeface="宋体" charset="-122"/>
              </a:rPr>
              <a:t>Memcached</a:t>
            </a:r>
            <a:endParaRPr kumimoji="0" lang="zh-CN" altLang="en-US" sz="1800" b="1" i="0" u="none" strike="noStrike" cap="none" normalizeH="0" baseline="-25000" dirty="0" smtClean="0">
              <a:ln>
                <a:noFill/>
              </a:ln>
              <a:solidFill>
                <a:schemeClr val="tx1"/>
              </a:solidFill>
              <a:effectLst/>
              <a:latin typeface="Arial" charset="0"/>
              <a:ea typeface="宋体" charset="-122"/>
            </a:endParaRPr>
          </a:p>
        </p:txBody>
      </p:sp>
      <p:sp>
        <p:nvSpPr>
          <p:cNvPr id="14" name="圆角矩形 11"/>
          <p:cNvSpPr/>
          <p:nvPr/>
        </p:nvSpPr>
        <p:spPr bwMode="auto">
          <a:xfrm>
            <a:off x="7346993" y="3900022"/>
            <a:ext cx="571504" cy="1428760"/>
          </a:xfrm>
          <a:prstGeom prst="roundRect">
            <a:avLst/>
          </a:prstGeom>
          <a:solidFill>
            <a:srgbClr val="FFCC00"/>
          </a:solidFill>
          <a:ln w="9525" cap="flat" cmpd="sng" algn="ctr">
            <a:solidFill>
              <a:schemeClr val="tx1"/>
            </a:solidFill>
            <a:prstDash val="solid"/>
            <a:round/>
            <a:headEnd type="none" w="med" len="med"/>
            <a:tailEnd type="none" w="med" len="med"/>
          </a:ln>
          <a:effectLst/>
        </p:spPr>
        <p:txBody>
          <a:bodyPr vert="eaVert"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25000" dirty="0" err="1" smtClean="0">
                <a:ln>
                  <a:noFill/>
                </a:ln>
                <a:solidFill>
                  <a:schemeClr val="tx1"/>
                </a:solidFill>
                <a:effectLst/>
                <a:latin typeface="Arial" charset="0"/>
                <a:ea typeface="宋体" charset="-122"/>
              </a:rPr>
              <a:t>Memcached</a:t>
            </a:r>
            <a:endParaRPr kumimoji="0" lang="zh-CN" altLang="en-US" sz="1800" b="1" i="0" u="none" strike="noStrike" cap="none" normalizeH="0" baseline="-25000" dirty="0" smtClean="0">
              <a:ln>
                <a:noFill/>
              </a:ln>
              <a:solidFill>
                <a:schemeClr val="tx1"/>
              </a:solidFill>
              <a:effectLst/>
              <a:latin typeface="Arial" charset="0"/>
              <a:ea typeface="宋体" charset="-122"/>
            </a:endParaRPr>
          </a:p>
        </p:txBody>
      </p:sp>
      <p:sp>
        <p:nvSpPr>
          <p:cNvPr id="15" name="圆角矩形 12"/>
          <p:cNvSpPr/>
          <p:nvPr/>
        </p:nvSpPr>
        <p:spPr bwMode="auto">
          <a:xfrm>
            <a:off x="2288277" y="2115204"/>
            <a:ext cx="2016000" cy="785818"/>
          </a:xfrm>
          <a:prstGeom prst="roundRect">
            <a:avLst/>
          </a:prstGeom>
          <a:solidFill>
            <a:srgbClr val="FEF1CE"/>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a:r>
              <a:rPr lang="en-US" altLang="zh-CN" b="1" baseline="-25000" dirty="0" err="1" smtClean="0">
                <a:latin typeface="Arial" charset="0"/>
                <a:ea typeface="宋体" charset="-122"/>
              </a:rPr>
              <a:t>Memcached</a:t>
            </a:r>
            <a:r>
              <a:rPr lang="zh-CN" altLang="en-US" b="1" baseline="-25000" dirty="0" smtClean="0">
                <a:latin typeface="Arial" charset="0"/>
                <a:ea typeface="宋体" charset="-122"/>
              </a:rPr>
              <a:t>客户端</a:t>
            </a:r>
            <a:r>
              <a:rPr lang="en-US" altLang="zh-CN" b="1" baseline="-25000" dirty="0" smtClean="0">
                <a:latin typeface="Arial" charset="0"/>
                <a:ea typeface="宋体" charset="-122"/>
              </a:rPr>
              <a:t>(</a:t>
            </a:r>
            <a:r>
              <a:rPr lang="zh-CN" altLang="en-US" b="1" baseline="-25000" dirty="0" smtClean="0">
                <a:latin typeface="Arial" charset="0"/>
                <a:ea typeface="宋体" charset="-122"/>
              </a:rPr>
              <a:t>主</a:t>
            </a:r>
            <a:r>
              <a:rPr lang="en-US" altLang="zh-CN" b="1" baseline="-25000" dirty="0" smtClean="0">
                <a:latin typeface="Arial" charset="0"/>
                <a:ea typeface="宋体" charset="-122"/>
              </a:rPr>
              <a:t>)</a:t>
            </a:r>
            <a:endParaRPr lang="zh-CN" altLang="en-US" b="1" baseline="-25000" dirty="0" smtClean="0">
              <a:latin typeface="Arial" charset="0"/>
              <a:ea typeface="宋体" charset="-122"/>
            </a:endParaRPr>
          </a:p>
        </p:txBody>
      </p:sp>
      <p:sp>
        <p:nvSpPr>
          <p:cNvPr id="16" name="矩形 13"/>
          <p:cNvSpPr/>
          <p:nvPr/>
        </p:nvSpPr>
        <p:spPr bwMode="auto">
          <a:xfrm>
            <a:off x="2603057" y="2543832"/>
            <a:ext cx="1357322" cy="285752"/>
          </a:xfrm>
          <a:prstGeom prst="rect">
            <a:avLst/>
          </a:prstGeom>
          <a:solidFill>
            <a:srgbClr val="FFCC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25000" dirty="0" smtClean="0">
                <a:ln>
                  <a:noFill/>
                </a:ln>
                <a:solidFill>
                  <a:schemeClr val="tx1"/>
                </a:solidFill>
                <a:effectLst/>
                <a:latin typeface="Arial" charset="0"/>
                <a:ea typeface="宋体" charset="-122"/>
              </a:rPr>
              <a:t>分布式算法</a:t>
            </a:r>
          </a:p>
        </p:txBody>
      </p:sp>
      <p:sp>
        <p:nvSpPr>
          <p:cNvPr id="17" name="圆角矩形 14"/>
          <p:cNvSpPr/>
          <p:nvPr/>
        </p:nvSpPr>
        <p:spPr bwMode="auto">
          <a:xfrm>
            <a:off x="5058713" y="2115204"/>
            <a:ext cx="2016000" cy="785818"/>
          </a:xfrm>
          <a:prstGeom prst="roundRect">
            <a:avLst/>
          </a:prstGeom>
          <a:solidFill>
            <a:srgbClr val="FEF1CE"/>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25000" dirty="0" err="1" smtClean="0">
                <a:ln>
                  <a:noFill/>
                </a:ln>
                <a:solidFill>
                  <a:schemeClr val="tx1"/>
                </a:solidFill>
                <a:effectLst/>
                <a:latin typeface="Arial" charset="0"/>
                <a:ea typeface="宋体" charset="-122"/>
              </a:rPr>
              <a:t>Memcached</a:t>
            </a:r>
            <a:r>
              <a:rPr kumimoji="0" lang="zh-CN" altLang="en-US" sz="1800" b="1" i="0" u="none" strike="noStrike" cap="none" normalizeH="0" baseline="-25000" dirty="0" smtClean="0">
                <a:ln>
                  <a:noFill/>
                </a:ln>
                <a:solidFill>
                  <a:schemeClr val="tx1"/>
                </a:solidFill>
                <a:effectLst/>
                <a:latin typeface="Arial" charset="0"/>
                <a:ea typeface="宋体" charset="-122"/>
              </a:rPr>
              <a:t>客户端</a:t>
            </a:r>
            <a:r>
              <a:rPr kumimoji="0" lang="en-US" altLang="zh-CN" sz="1800" b="1" i="0" u="none" strike="noStrike" cap="none" normalizeH="0" baseline="-25000" dirty="0" smtClean="0">
                <a:ln>
                  <a:noFill/>
                </a:ln>
                <a:solidFill>
                  <a:schemeClr val="tx1"/>
                </a:solidFill>
                <a:effectLst/>
                <a:latin typeface="Arial" charset="0"/>
                <a:ea typeface="宋体" charset="-122"/>
              </a:rPr>
              <a:t>(</a:t>
            </a:r>
            <a:r>
              <a:rPr kumimoji="0" lang="zh-CN" altLang="en-US" sz="1800" b="1" i="0" u="none" strike="noStrike" cap="none" normalizeH="0" baseline="-25000" dirty="0" smtClean="0">
                <a:ln>
                  <a:noFill/>
                </a:ln>
                <a:solidFill>
                  <a:schemeClr val="tx1"/>
                </a:solidFill>
                <a:effectLst/>
                <a:latin typeface="Arial" charset="0"/>
                <a:ea typeface="宋体" charset="-122"/>
              </a:rPr>
              <a:t>备</a:t>
            </a:r>
            <a:r>
              <a:rPr kumimoji="0" lang="en-US" altLang="zh-CN" sz="1800" b="1" i="0" u="none" strike="noStrike" cap="none" normalizeH="0" baseline="-25000" dirty="0" smtClean="0">
                <a:ln>
                  <a:noFill/>
                </a:ln>
                <a:solidFill>
                  <a:schemeClr val="tx1"/>
                </a:solidFill>
                <a:effectLst/>
                <a:latin typeface="Arial" charset="0"/>
                <a:ea typeface="宋体" charset="-122"/>
              </a:rPr>
              <a:t>)</a:t>
            </a:r>
            <a:endParaRPr kumimoji="0" lang="zh-CN" altLang="en-US" sz="1800" b="1" i="0" u="none" strike="noStrike" cap="none" normalizeH="0" baseline="-25000" dirty="0" smtClean="0">
              <a:ln>
                <a:noFill/>
              </a:ln>
              <a:solidFill>
                <a:schemeClr val="tx1"/>
              </a:solidFill>
              <a:effectLst/>
              <a:latin typeface="Arial" charset="0"/>
              <a:ea typeface="宋体" charset="-122"/>
            </a:endParaRPr>
          </a:p>
        </p:txBody>
      </p:sp>
      <p:sp>
        <p:nvSpPr>
          <p:cNvPr id="18" name="矩形 15"/>
          <p:cNvSpPr/>
          <p:nvPr/>
        </p:nvSpPr>
        <p:spPr bwMode="auto">
          <a:xfrm>
            <a:off x="5419299" y="2543832"/>
            <a:ext cx="1357322" cy="285752"/>
          </a:xfrm>
          <a:prstGeom prst="rect">
            <a:avLst/>
          </a:prstGeom>
          <a:solidFill>
            <a:srgbClr val="FFCC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25000" dirty="0" smtClean="0">
                <a:ln>
                  <a:noFill/>
                </a:ln>
                <a:solidFill>
                  <a:schemeClr val="tx1"/>
                </a:solidFill>
                <a:effectLst/>
                <a:latin typeface="Arial" charset="0"/>
                <a:ea typeface="宋体" charset="-122"/>
              </a:rPr>
              <a:t>分布式算法</a:t>
            </a:r>
          </a:p>
        </p:txBody>
      </p:sp>
      <p:sp>
        <p:nvSpPr>
          <p:cNvPr id="19" name="圆角矩形 17"/>
          <p:cNvSpPr/>
          <p:nvPr/>
        </p:nvSpPr>
        <p:spPr bwMode="auto">
          <a:xfrm>
            <a:off x="3846531" y="1357282"/>
            <a:ext cx="1643074" cy="428628"/>
          </a:xfrm>
          <a:prstGeom prst="roundRect">
            <a:avLst/>
          </a:prstGeom>
          <a:solidFill>
            <a:srgbClr val="FEF1CE"/>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lgn="r"/>
            <a:r>
              <a:rPr lang="zh-CN" altLang="en-US" b="1" baseline="-25000" dirty="0" smtClean="0">
                <a:latin typeface="Arial" charset="0"/>
                <a:ea typeface="宋体" charset="-122"/>
              </a:rPr>
              <a:t>缓存数据处理</a:t>
            </a:r>
          </a:p>
        </p:txBody>
      </p:sp>
      <p:cxnSp>
        <p:nvCxnSpPr>
          <p:cNvPr id="20" name="直接箭头连接符 20"/>
          <p:cNvCxnSpPr>
            <a:stCxn id="19" idx="2"/>
            <a:endCxn id="15" idx="0"/>
          </p:cNvCxnSpPr>
          <p:nvPr/>
        </p:nvCxnSpPr>
        <p:spPr bwMode="auto">
          <a:xfrm rot="5400000">
            <a:off x="3817526" y="1264662"/>
            <a:ext cx="329294" cy="137179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1" name="直接箭头连接符 22"/>
          <p:cNvCxnSpPr>
            <a:stCxn id="19" idx="2"/>
            <a:endCxn id="17" idx="0"/>
          </p:cNvCxnSpPr>
          <p:nvPr/>
        </p:nvCxnSpPr>
        <p:spPr bwMode="auto">
          <a:xfrm rot="16200000" flipH="1">
            <a:off x="5202743" y="1251234"/>
            <a:ext cx="329294" cy="139864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2" name="直接箭头连接符 26"/>
          <p:cNvCxnSpPr>
            <a:stCxn id="15" idx="2"/>
            <a:endCxn id="7" idx="0"/>
          </p:cNvCxnSpPr>
          <p:nvPr/>
        </p:nvCxnSpPr>
        <p:spPr bwMode="auto">
          <a:xfrm rot="5400000">
            <a:off x="2021539" y="2582874"/>
            <a:ext cx="956590" cy="159288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3" name="直接箭头连接符 28"/>
          <p:cNvCxnSpPr>
            <a:stCxn id="15" idx="2"/>
            <a:endCxn id="9" idx="0"/>
          </p:cNvCxnSpPr>
          <p:nvPr/>
        </p:nvCxnSpPr>
        <p:spPr bwMode="auto">
          <a:xfrm rot="5400000">
            <a:off x="2414448" y="2975783"/>
            <a:ext cx="956590" cy="80706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4" name="直接箭头连接符 30"/>
          <p:cNvCxnSpPr>
            <a:stCxn id="15" idx="2"/>
            <a:endCxn id="10" idx="0"/>
          </p:cNvCxnSpPr>
          <p:nvPr/>
        </p:nvCxnSpPr>
        <p:spPr bwMode="auto">
          <a:xfrm rot="5400000">
            <a:off x="2807357" y="3368692"/>
            <a:ext cx="956590" cy="2125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5" name="直接箭头连接符 32"/>
          <p:cNvCxnSpPr>
            <a:stCxn id="17" idx="2"/>
            <a:endCxn id="12" idx="0"/>
          </p:cNvCxnSpPr>
          <p:nvPr/>
        </p:nvCxnSpPr>
        <p:spPr bwMode="auto">
          <a:xfrm rot="5400000">
            <a:off x="5564411" y="3397720"/>
            <a:ext cx="999000" cy="560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6" name="直接箭头连接符 34"/>
          <p:cNvCxnSpPr>
            <a:stCxn id="17" idx="2"/>
            <a:endCxn id="13" idx="0"/>
          </p:cNvCxnSpPr>
          <p:nvPr/>
        </p:nvCxnSpPr>
        <p:spPr bwMode="auto">
          <a:xfrm rot="16200000" flipH="1">
            <a:off x="5957320" y="3010415"/>
            <a:ext cx="999000" cy="78021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7" name="直接箭头连接符 36"/>
          <p:cNvCxnSpPr>
            <a:stCxn id="17" idx="2"/>
            <a:endCxn id="14" idx="0"/>
          </p:cNvCxnSpPr>
          <p:nvPr/>
        </p:nvCxnSpPr>
        <p:spPr bwMode="auto">
          <a:xfrm rot="16200000" flipH="1">
            <a:off x="6350229" y="2617506"/>
            <a:ext cx="999000" cy="156603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8" name="流程图: 磁盘 38"/>
          <p:cNvSpPr/>
          <p:nvPr/>
        </p:nvSpPr>
        <p:spPr bwMode="auto">
          <a:xfrm>
            <a:off x="4346597" y="4714868"/>
            <a:ext cx="642942" cy="928694"/>
          </a:xfrm>
          <a:prstGeom prst="flowChartMagneticDisk">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1"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25000" dirty="0" smtClean="0">
                <a:ln>
                  <a:noFill/>
                </a:ln>
                <a:solidFill>
                  <a:schemeClr val="tx1"/>
                </a:solidFill>
                <a:effectLst/>
                <a:latin typeface="Arial" charset="0"/>
                <a:ea typeface="宋体" charset="-122"/>
              </a:rPr>
              <a:t>DB</a:t>
            </a:r>
            <a:endParaRPr kumimoji="0" lang="zh-CN" altLang="en-US" sz="1800" b="1" i="0" u="none" strike="noStrike" cap="none" normalizeH="0" baseline="-25000" dirty="0" smtClean="0">
              <a:ln>
                <a:noFill/>
              </a:ln>
              <a:solidFill>
                <a:schemeClr val="tx1"/>
              </a:solidFill>
              <a:effectLst/>
              <a:latin typeface="Arial" charset="0"/>
              <a:ea typeface="宋体" charset="-122"/>
            </a:endParaRPr>
          </a:p>
        </p:txBody>
      </p:sp>
      <p:cxnSp>
        <p:nvCxnSpPr>
          <p:cNvPr id="29" name="直接箭头连接符 40"/>
          <p:cNvCxnSpPr>
            <a:stCxn id="19" idx="2"/>
            <a:endCxn id="28" idx="1"/>
          </p:cNvCxnSpPr>
          <p:nvPr/>
        </p:nvCxnSpPr>
        <p:spPr bwMode="auto">
          <a:xfrm rot="5400000">
            <a:off x="3203589" y="3250389"/>
            <a:ext cx="2928958"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13285123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a:t>系</a:t>
            </a:r>
            <a:r>
              <a:rPr lang="zh-CN" altLang="en-US" sz="2400" dirty="0" smtClean="0"/>
              <a:t>统治理</a:t>
            </a:r>
            <a:endParaRPr lang="zh-CN" altLang="en-US" sz="2400" dirty="0"/>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24</a:t>
            </a:fld>
            <a:endParaRPr lang="en-US" altLang="zh-CN" dirty="0"/>
          </a:p>
        </p:txBody>
      </p:sp>
      <p:sp>
        <p:nvSpPr>
          <p:cNvPr id="4" name="圆角矩形 23"/>
          <p:cNvSpPr/>
          <p:nvPr/>
        </p:nvSpPr>
        <p:spPr>
          <a:xfrm>
            <a:off x="5761834" y="1020748"/>
            <a:ext cx="2303463" cy="3652838"/>
          </a:xfrm>
          <a:prstGeom prst="roundRect">
            <a:avLst>
              <a:gd name="adj" fmla="val 9967"/>
            </a:avLst>
          </a:prstGeom>
          <a:noFill/>
          <a:ln w="25400" cap="flat" cmpd="sng" algn="ctr">
            <a:solidFill>
              <a:srgbClr val="C64847"/>
            </a:solidFill>
            <a:prstDash val="dash"/>
          </a:ln>
          <a:effectLst/>
        </p:spPr>
        <p:txBody>
          <a:bodyP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solidFill>
                <a:effectLst/>
                <a:uLnTx/>
                <a:uFillTx/>
                <a:latin typeface="黑体"/>
                <a:ea typeface="黑体"/>
                <a:cs typeface="+mn-cs"/>
              </a:rPr>
              <a:t>应用组</a:t>
            </a:r>
          </a:p>
        </p:txBody>
      </p:sp>
      <p:sp>
        <p:nvSpPr>
          <p:cNvPr id="5" name="圆角矩形 24"/>
          <p:cNvSpPr/>
          <p:nvPr/>
        </p:nvSpPr>
        <p:spPr>
          <a:xfrm>
            <a:off x="1945477" y="1362075"/>
            <a:ext cx="2087563" cy="3095625"/>
          </a:xfrm>
          <a:prstGeom prst="roundRect">
            <a:avLst/>
          </a:prstGeom>
          <a:solidFill>
            <a:sysClr val="window" lastClr="FFFFFF"/>
          </a:solidFill>
          <a:ln w="25400" cap="flat" cmpd="sng" algn="ctr">
            <a:solidFill>
              <a:srgbClr val="C64847"/>
            </a:solidFill>
            <a:prstDash val="solid"/>
          </a:ln>
          <a:effectLst/>
        </p:spPr>
        <p:txBody>
          <a:bodyP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solidFill>
                <a:effectLst/>
                <a:uLnTx/>
                <a:uFillTx/>
                <a:latin typeface="黑体"/>
                <a:ea typeface="黑体"/>
                <a:cs typeface="+mn-cs"/>
              </a:rPr>
              <a:t>管理服务器</a:t>
            </a:r>
          </a:p>
        </p:txBody>
      </p:sp>
      <p:sp>
        <p:nvSpPr>
          <p:cNvPr id="7" name="圆角矩形 25"/>
          <p:cNvSpPr/>
          <p:nvPr/>
        </p:nvSpPr>
        <p:spPr>
          <a:xfrm>
            <a:off x="6049172" y="3092439"/>
            <a:ext cx="1728787" cy="1436687"/>
          </a:xfrm>
          <a:prstGeom prst="roundRect">
            <a:avLst/>
          </a:prstGeom>
          <a:solidFill>
            <a:sysClr val="window" lastClr="FFFFFF"/>
          </a:solidFill>
          <a:ln w="25400" cap="flat" cmpd="sng" algn="ctr">
            <a:solidFill>
              <a:srgbClr val="C64847"/>
            </a:solidFill>
            <a:prstDash val="solid"/>
          </a:ln>
          <a:effectLst/>
        </p:spPr>
        <p:txBody>
          <a:bodyPr tIns="0" bIns="0"/>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solidFill>
                <a:effectLst/>
                <a:uLnTx/>
                <a:uFillTx/>
                <a:latin typeface="黑体"/>
                <a:ea typeface="黑体"/>
                <a:cs typeface="+mn-cs"/>
              </a:rPr>
              <a:t>服务器</a:t>
            </a:r>
            <a:r>
              <a:rPr kumimoji="0" lang="en-US" altLang="zh-CN" sz="1400" b="0" i="0" u="none" strike="noStrike" kern="0" cap="none" spc="0" normalizeH="0" baseline="0" noProof="0" dirty="0">
                <a:ln>
                  <a:noFill/>
                </a:ln>
                <a:solidFill>
                  <a:sysClr val="windowText" lastClr="000000"/>
                </a:solidFill>
                <a:effectLst/>
                <a:uLnTx/>
                <a:uFillTx/>
                <a:latin typeface="黑体"/>
                <a:ea typeface="黑体"/>
                <a:cs typeface="+mn-cs"/>
              </a:rPr>
              <a:t>2</a:t>
            </a:r>
            <a:endParaRPr kumimoji="0" lang="zh-CN" altLang="en-US" sz="1400" b="0" i="0" u="none" strike="noStrike" kern="0" cap="none" spc="0" normalizeH="0" baseline="0" noProof="0" dirty="0">
              <a:ln>
                <a:noFill/>
              </a:ln>
              <a:solidFill>
                <a:sysClr val="windowText" lastClr="000000"/>
              </a:solidFill>
              <a:effectLst/>
              <a:uLnTx/>
              <a:uFillTx/>
              <a:latin typeface="黑体"/>
              <a:ea typeface="黑体"/>
              <a:cs typeface="+mn-cs"/>
            </a:endParaRPr>
          </a:p>
        </p:txBody>
      </p:sp>
      <p:sp>
        <p:nvSpPr>
          <p:cNvPr id="9" name="圆角矩形 26"/>
          <p:cNvSpPr/>
          <p:nvPr/>
        </p:nvSpPr>
        <p:spPr>
          <a:xfrm>
            <a:off x="6049172" y="1436673"/>
            <a:ext cx="1728787" cy="1512888"/>
          </a:xfrm>
          <a:prstGeom prst="roundRect">
            <a:avLst/>
          </a:prstGeom>
          <a:solidFill>
            <a:sysClr val="window" lastClr="FFFFFF"/>
          </a:solidFill>
          <a:ln w="25400" cap="flat" cmpd="sng" algn="ctr">
            <a:solidFill>
              <a:srgbClr val="C64847"/>
            </a:solidFill>
            <a:prstDash val="solid"/>
          </a:ln>
          <a:effectLst/>
        </p:spPr>
        <p:txBody>
          <a:bodyPr tIns="0" bIns="0"/>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solidFill>
                <a:effectLst/>
                <a:uLnTx/>
                <a:uFillTx/>
                <a:latin typeface="黑体"/>
                <a:ea typeface="黑体"/>
                <a:cs typeface="+mn-cs"/>
              </a:rPr>
              <a:t>服务器</a:t>
            </a:r>
            <a:r>
              <a:rPr kumimoji="0" lang="en-US" altLang="zh-CN" sz="1400" b="0" i="0" u="none" strike="noStrike" kern="0" cap="none" spc="0" normalizeH="0" baseline="0" noProof="0" dirty="0">
                <a:ln>
                  <a:noFill/>
                </a:ln>
                <a:solidFill>
                  <a:sysClr val="windowText" lastClr="000000"/>
                </a:solidFill>
                <a:effectLst/>
                <a:uLnTx/>
                <a:uFillTx/>
                <a:latin typeface="黑体"/>
                <a:ea typeface="黑体"/>
                <a:cs typeface="+mn-cs"/>
              </a:rPr>
              <a:t>1</a:t>
            </a:r>
            <a:endParaRPr kumimoji="0" lang="zh-CN" altLang="en-US" sz="1400" b="0" i="0" u="none" strike="noStrike" kern="0" cap="none" spc="0" normalizeH="0" baseline="0" noProof="0" dirty="0">
              <a:ln>
                <a:noFill/>
              </a:ln>
              <a:solidFill>
                <a:sysClr val="windowText" lastClr="000000"/>
              </a:solidFill>
              <a:effectLst/>
              <a:uLnTx/>
              <a:uFillTx/>
              <a:latin typeface="黑体"/>
              <a:ea typeface="黑体"/>
              <a:cs typeface="+mn-cs"/>
            </a:endParaRPr>
          </a:p>
        </p:txBody>
      </p:sp>
      <p:sp>
        <p:nvSpPr>
          <p:cNvPr id="10" name="圆角矩形 27"/>
          <p:cNvSpPr/>
          <p:nvPr/>
        </p:nvSpPr>
        <p:spPr>
          <a:xfrm>
            <a:off x="6263484" y="1797036"/>
            <a:ext cx="1370013" cy="1009650"/>
          </a:xfrm>
          <a:prstGeom prst="roundRect">
            <a:avLst/>
          </a:prstGeom>
          <a:gradFill rotWithShape="1">
            <a:gsLst>
              <a:gs pos="0">
                <a:srgbClr val="60B5CC">
                  <a:tint val="50000"/>
                  <a:satMod val="300000"/>
                </a:srgbClr>
              </a:gs>
              <a:gs pos="35000">
                <a:srgbClr val="60B5CC">
                  <a:tint val="37000"/>
                  <a:satMod val="300000"/>
                </a:srgbClr>
              </a:gs>
              <a:gs pos="100000">
                <a:srgbClr val="60B5CC">
                  <a:tint val="15000"/>
                  <a:satMod val="350000"/>
                </a:srgbClr>
              </a:gs>
            </a:gsLst>
            <a:lin ang="16200000" scaled="1"/>
          </a:gradFill>
          <a:ln w="9525" cap="flat" cmpd="sng" algn="ctr">
            <a:solidFill>
              <a:srgbClr val="60B5CC">
                <a:shade val="95000"/>
                <a:satMod val="105000"/>
              </a:srgbClr>
            </a:solidFill>
            <a:prstDash val="solid"/>
          </a:ln>
          <a:effectLst>
            <a:outerShdw blurRad="40000" dist="20000" dir="5400000" rotWithShape="0">
              <a:srgbClr val="000000">
                <a:alpha val="38000"/>
              </a:srgbClr>
            </a:outerShdw>
          </a:effectLst>
        </p:spPr>
        <p:txBody>
          <a:bodyP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solidFill>
                <a:effectLst/>
                <a:uLnTx/>
                <a:uFillTx/>
                <a:latin typeface="黑体"/>
                <a:ea typeface="黑体"/>
                <a:cs typeface="+mn-cs"/>
              </a:rPr>
              <a:t>受管应用</a:t>
            </a:r>
            <a:r>
              <a:rPr kumimoji="0" lang="en-US" altLang="zh-CN" sz="1400" b="0" i="0" u="none" strike="noStrike" kern="0" cap="none" spc="0" normalizeH="0" baseline="0" noProof="0" dirty="0">
                <a:ln>
                  <a:noFill/>
                </a:ln>
                <a:solidFill>
                  <a:sysClr val="windowText" lastClr="000000"/>
                </a:solidFill>
                <a:effectLst/>
                <a:uLnTx/>
                <a:uFillTx/>
                <a:latin typeface="黑体"/>
                <a:ea typeface="黑体"/>
                <a:cs typeface="+mn-cs"/>
              </a:rPr>
              <a:t>1</a:t>
            </a:r>
            <a:endParaRPr kumimoji="0" lang="zh-CN" altLang="en-US" sz="1400" b="0" i="0" u="none" strike="noStrike" kern="0" cap="none" spc="0" normalizeH="0" baseline="0" noProof="0" dirty="0">
              <a:ln>
                <a:noFill/>
              </a:ln>
              <a:solidFill>
                <a:sysClr val="windowText" lastClr="000000"/>
              </a:solidFill>
              <a:effectLst/>
              <a:uLnTx/>
              <a:uFillTx/>
              <a:latin typeface="黑体"/>
              <a:ea typeface="黑体"/>
              <a:cs typeface="+mn-cs"/>
            </a:endParaRPr>
          </a:p>
        </p:txBody>
      </p:sp>
      <p:sp>
        <p:nvSpPr>
          <p:cNvPr id="11" name="流程图: 磁盘 28"/>
          <p:cNvSpPr/>
          <p:nvPr/>
        </p:nvSpPr>
        <p:spPr>
          <a:xfrm>
            <a:off x="8209753" y="2586037"/>
            <a:ext cx="1008062" cy="1008063"/>
          </a:xfrm>
          <a:prstGeom prst="flowChartMagneticDisk">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anchor="ct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solidFill>
                <a:effectLst/>
                <a:uLnTx/>
                <a:uFillTx/>
                <a:latin typeface="黑体"/>
                <a:ea typeface="黑体"/>
                <a:cs typeface="+mn-cs"/>
              </a:rPr>
              <a:t>配置</a:t>
            </a:r>
            <a:endParaRPr kumimoji="0" lang="en-US" altLang="zh-CN" sz="1400" b="0" i="0" u="none" strike="noStrike" kern="0" cap="none" spc="0" normalizeH="0" baseline="0" noProof="0" dirty="0">
              <a:ln>
                <a:noFill/>
              </a:ln>
              <a:solidFill>
                <a:sysClr val="windowText" lastClr="000000"/>
              </a:solidFill>
              <a:effectLst/>
              <a:uLnTx/>
              <a:uFillTx/>
              <a:latin typeface="黑体"/>
              <a:ea typeface="黑体"/>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solidFill>
                <a:effectLst/>
                <a:uLnTx/>
                <a:uFillTx/>
                <a:latin typeface="黑体"/>
                <a:ea typeface="黑体"/>
                <a:cs typeface="+mn-cs"/>
              </a:rPr>
              <a:t>文件库</a:t>
            </a:r>
          </a:p>
        </p:txBody>
      </p:sp>
      <p:sp>
        <p:nvSpPr>
          <p:cNvPr id="12" name="圆角矩形 29"/>
          <p:cNvSpPr/>
          <p:nvPr/>
        </p:nvSpPr>
        <p:spPr>
          <a:xfrm>
            <a:off x="6336507" y="2230423"/>
            <a:ext cx="720725" cy="431800"/>
          </a:xfrm>
          <a:prstGeom prst="roundRect">
            <a:avLst/>
          </a:prstGeom>
          <a:gradFill rotWithShape="1">
            <a:gsLst>
              <a:gs pos="0">
                <a:srgbClr val="F0AD00">
                  <a:tint val="50000"/>
                  <a:satMod val="300000"/>
                </a:srgbClr>
              </a:gs>
              <a:gs pos="35000">
                <a:srgbClr val="F0AD00">
                  <a:tint val="37000"/>
                  <a:satMod val="300000"/>
                </a:srgbClr>
              </a:gs>
              <a:gs pos="100000">
                <a:srgbClr val="F0AD00">
                  <a:tint val="15000"/>
                  <a:satMod val="350000"/>
                </a:srgbClr>
              </a:gs>
            </a:gsLst>
            <a:lin ang="16200000" scaled="1"/>
          </a:gradFill>
          <a:ln w="9525" cap="flat" cmpd="sng" algn="ctr">
            <a:solidFill>
              <a:srgbClr val="F0AD00">
                <a:shade val="95000"/>
                <a:satMod val="105000"/>
              </a:srgbClr>
            </a:solidFill>
            <a:prstDash val="solid"/>
          </a:ln>
          <a:effectLst>
            <a:outerShdw blurRad="40000" dist="20000" dir="5400000" rotWithShape="0">
              <a:srgbClr val="000000">
                <a:alpha val="38000"/>
              </a:srgbClr>
            </a:outerShdw>
          </a:effectLst>
        </p:spPr>
        <p:txBody>
          <a:bodyPr anchor="ct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Text" lastClr="000000"/>
                </a:solidFill>
                <a:effectLst/>
                <a:uLnTx/>
                <a:uFillTx/>
                <a:latin typeface="黑体"/>
                <a:ea typeface="黑体"/>
                <a:cs typeface="+mn-cs"/>
              </a:rPr>
              <a:t>应用管理代理</a:t>
            </a:r>
          </a:p>
        </p:txBody>
      </p:sp>
      <p:sp>
        <p:nvSpPr>
          <p:cNvPr id="13" name="圆角矩形 30"/>
          <p:cNvSpPr/>
          <p:nvPr/>
        </p:nvSpPr>
        <p:spPr>
          <a:xfrm>
            <a:off x="2232815" y="2020887"/>
            <a:ext cx="1512887" cy="2220913"/>
          </a:xfrm>
          <a:prstGeom prst="roundRect">
            <a:avLst/>
          </a:prstGeom>
          <a:gradFill rotWithShape="1">
            <a:gsLst>
              <a:gs pos="0">
                <a:srgbClr val="F0AD00">
                  <a:tint val="50000"/>
                  <a:satMod val="300000"/>
                </a:srgbClr>
              </a:gs>
              <a:gs pos="35000">
                <a:srgbClr val="F0AD00">
                  <a:tint val="37000"/>
                  <a:satMod val="300000"/>
                </a:srgbClr>
              </a:gs>
              <a:gs pos="100000">
                <a:srgbClr val="F0AD00">
                  <a:tint val="15000"/>
                  <a:satMod val="350000"/>
                </a:srgbClr>
              </a:gs>
            </a:gsLst>
            <a:lin ang="16200000" scaled="1"/>
          </a:gradFill>
          <a:ln w="9525" cap="flat" cmpd="sng" algn="ctr">
            <a:solidFill>
              <a:srgbClr val="F0AD00">
                <a:shade val="95000"/>
                <a:satMod val="105000"/>
              </a:srgbClr>
            </a:solidFill>
            <a:prstDash val="solid"/>
          </a:ln>
          <a:effectLst>
            <a:outerShdw blurRad="40000" dist="20000" dir="5400000" rotWithShape="0">
              <a:srgbClr val="000000">
                <a:alpha val="38000"/>
              </a:srgbClr>
            </a:outerShdw>
          </a:effectLst>
        </p:spPr>
        <p:txBody>
          <a:bodyPr anchor="ct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ysClr val="windowText" lastClr="000000"/>
              </a:solidFill>
              <a:effectLst/>
              <a:uLnTx/>
              <a:uFillTx/>
              <a:latin typeface="黑体"/>
              <a:ea typeface="黑体"/>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ysClr val="windowText" lastClr="000000"/>
              </a:solidFill>
              <a:effectLst/>
              <a:uLnTx/>
              <a:uFillTx/>
              <a:latin typeface="黑体"/>
              <a:ea typeface="黑体"/>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ysClr val="windowText" lastClr="000000"/>
              </a:solidFill>
              <a:effectLst/>
              <a:uLnTx/>
              <a:uFillTx/>
              <a:latin typeface="黑体"/>
              <a:ea typeface="黑体"/>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ysClr val="windowText" lastClr="000000"/>
              </a:solidFill>
              <a:effectLst/>
              <a:uLnTx/>
              <a:uFillTx/>
              <a:latin typeface="黑体"/>
              <a:ea typeface="黑体"/>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solidFill>
                <a:effectLst/>
                <a:uLnTx/>
                <a:uFillTx/>
                <a:latin typeface="黑体"/>
                <a:ea typeface="黑体"/>
                <a:cs typeface="+mn-cs"/>
              </a:rPr>
              <a:t>管理控制台</a:t>
            </a:r>
            <a:endParaRPr kumimoji="0" lang="en-US" altLang="zh-CN" sz="1400" b="0" i="0" u="none" strike="noStrike" kern="0" cap="none" spc="0" normalizeH="0" baseline="0" noProof="0" dirty="0">
              <a:ln>
                <a:noFill/>
              </a:ln>
              <a:solidFill>
                <a:sysClr val="windowText" lastClr="000000"/>
              </a:solidFill>
              <a:effectLst/>
              <a:uLnTx/>
              <a:uFillTx/>
              <a:latin typeface="黑体"/>
              <a:ea typeface="黑体"/>
              <a:cs typeface="+mn-cs"/>
            </a:endParaRPr>
          </a:p>
        </p:txBody>
      </p:sp>
      <p:pic>
        <p:nvPicPr>
          <p:cNvPr id="14" name="Picture 13" descr="C:\Documents and Settings\wangx\Application Data\Tencent\Users\17917630\QQ\WinTemp\RichOle\9{K6P875YHN]{(`K9OGVIGK.jpg"/>
          <p:cNvPicPr>
            <a:picLocks noChangeAspect="1" noChangeArrowheads="1"/>
          </p:cNvPicPr>
          <p:nvPr/>
        </p:nvPicPr>
        <p:blipFill>
          <a:blip r:embed="rId3" cstate="print"/>
          <a:srcRect/>
          <a:stretch>
            <a:fillRect/>
          </a:stretch>
        </p:blipFill>
        <p:spPr bwMode="auto">
          <a:xfrm>
            <a:off x="2448722" y="2541573"/>
            <a:ext cx="1068387" cy="622300"/>
          </a:xfrm>
          <a:prstGeom prst="rect">
            <a:avLst/>
          </a:prstGeom>
          <a:noFill/>
          <a:ln w="9525">
            <a:solidFill>
              <a:sysClr val="windowText" lastClr="000000"/>
            </a:solidFill>
            <a:miter lim="800000"/>
            <a:headEnd/>
            <a:tailEnd/>
          </a:ln>
        </p:spPr>
      </p:pic>
      <p:sp>
        <p:nvSpPr>
          <p:cNvPr id="15" name="圆角矩形 32"/>
          <p:cNvSpPr/>
          <p:nvPr/>
        </p:nvSpPr>
        <p:spPr>
          <a:xfrm>
            <a:off x="6263484" y="3378192"/>
            <a:ext cx="1370013" cy="1006475"/>
          </a:xfrm>
          <a:prstGeom prst="roundRect">
            <a:avLst/>
          </a:prstGeom>
          <a:gradFill rotWithShape="1">
            <a:gsLst>
              <a:gs pos="0">
                <a:srgbClr val="60B5CC">
                  <a:tint val="50000"/>
                  <a:satMod val="300000"/>
                </a:srgbClr>
              </a:gs>
              <a:gs pos="35000">
                <a:srgbClr val="60B5CC">
                  <a:tint val="37000"/>
                  <a:satMod val="300000"/>
                </a:srgbClr>
              </a:gs>
              <a:gs pos="100000">
                <a:srgbClr val="60B5CC">
                  <a:tint val="15000"/>
                  <a:satMod val="350000"/>
                </a:srgbClr>
              </a:gs>
            </a:gsLst>
            <a:lin ang="16200000" scaled="1"/>
          </a:gradFill>
          <a:ln w="9525" cap="flat" cmpd="sng" algn="ctr">
            <a:solidFill>
              <a:srgbClr val="60B5CC">
                <a:shade val="95000"/>
                <a:satMod val="105000"/>
              </a:srgbClr>
            </a:solidFill>
            <a:prstDash val="solid"/>
          </a:ln>
          <a:effectLst>
            <a:outerShdw blurRad="40000" dist="20000" dir="5400000" rotWithShape="0">
              <a:srgbClr val="000000">
                <a:alpha val="38000"/>
              </a:srgbClr>
            </a:outerShdw>
          </a:effectLst>
        </p:spPr>
        <p:txBody>
          <a:bodyP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solidFill>
                <a:effectLst/>
                <a:uLnTx/>
                <a:uFillTx/>
                <a:latin typeface="黑体"/>
                <a:ea typeface="黑体"/>
                <a:cs typeface="+mn-cs"/>
              </a:rPr>
              <a:t>受管应用</a:t>
            </a:r>
            <a:r>
              <a:rPr kumimoji="0" lang="en-US" altLang="zh-CN" sz="1400" b="0" i="0" u="none" strike="noStrike" kern="0" cap="none" spc="0" normalizeH="0" baseline="0" noProof="0" dirty="0">
                <a:ln>
                  <a:noFill/>
                </a:ln>
                <a:solidFill>
                  <a:sysClr val="windowText" lastClr="000000"/>
                </a:solidFill>
                <a:effectLst/>
                <a:uLnTx/>
                <a:uFillTx/>
                <a:latin typeface="黑体"/>
                <a:ea typeface="黑体"/>
                <a:cs typeface="+mn-cs"/>
              </a:rPr>
              <a:t>1</a:t>
            </a:r>
            <a:endParaRPr kumimoji="0" lang="zh-CN" altLang="en-US" sz="1400" b="0" i="0" u="none" strike="noStrike" kern="0" cap="none" spc="0" normalizeH="0" baseline="0" noProof="0" dirty="0">
              <a:ln>
                <a:noFill/>
              </a:ln>
              <a:solidFill>
                <a:sysClr val="windowText" lastClr="000000"/>
              </a:solidFill>
              <a:effectLst/>
              <a:uLnTx/>
              <a:uFillTx/>
              <a:latin typeface="黑体"/>
              <a:ea typeface="黑体"/>
              <a:cs typeface="+mn-cs"/>
            </a:endParaRPr>
          </a:p>
        </p:txBody>
      </p:sp>
      <p:sp>
        <p:nvSpPr>
          <p:cNvPr id="16" name="圆角矩形 33"/>
          <p:cNvSpPr/>
          <p:nvPr/>
        </p:nvSpPr>
        <p:spPr>
          <a:xfrm>
            <a:off x="6336507" y="3809986"/>
            <a:ext cx="720725" cy="431800"/>
          </a:xfrm>
          <a:prstGeom prst="roundRect">
            <a:avLst/>
          </a:prstGeom>
          <a:gradFill rotWithShape="1">
            <a:gsLst>
              <a:gs pos="0">
                <a:srgbClr val="F0AD00">
                  <a:tint val="50000"/>
                  <a:satMod val="300000"/>
                </a:srgbClr>
              </a:gs>
              <a:gs pos="35000">
                <a:srgbClr val="F0AD00">
                  <a:tint val="37000"/>
                  <a:satMod val="300000"/>
                </a:srgbClr>
              </a:gs>
              <a:gs pos="100000">
                <a:srgbClr val="F0AD00">
                  <a:tint val="15000"/>
                  <a:satMod val="350000"/>
                </a:srgbClr>
              </a:gs>
            </a:gsLst>
            <a:lin ang="16200000" scaled="1"/>
          </a:gradFill>
          <a:ln w="9525" cap="flat" cmpd="sng" algn="ctr">
            <a:solidFill>
              <a:srgbClr val="F0AD00">
                <a:shade val="95000"/>
                <a:satMod val="105000"/>
              </a:srgbClr>
            </a:solidFill>
            <a:prstDash val="solid"/>
          </a:ln>
          <a:effectLst>
            <a:outerShdw blurRad="40000" dist="20000" dir="5400000" rotWithShape="0">
              <a:srgbClr val="000000">
                <a:alpha val="38000"/>
              </a:srgbClr>
            </a:outerShdw>
          </a:effectLst>
        </p:spPr>
        <p:txBody>
          <a:bodyPr anchor="ct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Text" lastClr="000000"/>
                </a:solidFill>
                <a:effectLst/>
                <a:uLnTx/>
                <a:uFillTx/>
                <a:latin typeface="黑体"/>
                <a:ea typeface="黑体"/>
                <a:cs typeface="+mn-cs"/>
              </a:rPr>
              <a:t>应用管理代理</a:t>
            </a:r>
          </a:p>
        </p:txBody>
      </p:sp>
      <p:cxnSp>
        <p:nvCxnSpPr>
          <p:cNvPr id="17" name="肘形连接符 34"/>
          <p:cNvCxnSpPr>
            <a:stCxn id="13" idx="3"/>
            <a:endCxn id="12" idx="1"/>
          </p:cNvCxnSpPr>
          <p:nvPr/>
        </p:nvCxnSpPr>
        <p:spPr>
          <a:xfrm flipV="1">
            <a:off x="3745709" y="2446337"/>
            <a:ext cx="2590800" cy="684213"/>
          </a:xfrm>
          <a:prstGeom prst="bentConnector3">
            <a:avLst>
              <a:gd name="adj1" fmla="val 50000"/>
            </a:avLst>
          </a:prstGeom>
          <a:noFill/>
          <a:ln w="38100" cap="flat" cmpd="sng" algn="ctr">
            <a:solidFill>
              <a:srgbClr val="F0AD00">
                <a:shade val="95000"/>
                <a:satMod val="105000"/>
              </a:srgbClr>
            </a:solidFill>
            <a:prstDash val="solid"/>
            <a:tailEnd type="arrow"/>
          </a:ln>
          <a:effectLst/>
        </p:spPr>
      </p:cxnSp>
      <p:cxnSp>
        <p:nvCxnSpPr>
          <p:cNvPr id="18" name="形状 22"/>
          <p:cNvCxnSpPr>
            <a:stCxn id="13" idx="3"/>
            <a:endCxn id="16" idx="1"/>
          </p:cNvCxnSpPr>
          <p:nvPr/>
        </p:nvCxnSpPr>
        <p:spPr>
          <a:xfrm>
            <a:off x="3745709" y="3130536"/>
            <a:ext cx="2590800" cy="895350"/>
          </a:xfrm>
          <a:prstGeom prst="bentConnector3">
            <a:avLst>
              <a:gd name="adj1" fmla="val 50000"/>
            </a:avLst>
          </a:prstGeom>
          <a:noFill/>
          <a:ln w="38100" cap="flat" cmpd="sng" algn="ctr">
            <a:solidFill>
              <a:srgbClr val="F0AD00">
                <a:shade val="95000"/>
                <a:satMod val="105000"/>
              </a:srgbClr>
            </a:solidFill>
            <a:prstDash val="solid"/>
            <a:tailEnd type="arrow"/>
          </a:ln>
          <a:effectLst/>
        </p:spPr>
      </p:cxnSp>
      <p:cxnSp>
        <p:nvCxnSpPr>
          <p:cNvPr id="19" name="肘形连接符 23"/>
          <p:cNvCxnSpPr>
            <a:stCxn id="10" idx="3"/>
            <a:endCxn id="11" idx="1"/>
          </p:cNvCxnSpPr>
          <p:nvPr/>
        </p:nvCxnSpPr>
        <p:spPr>
          <a:xfrm>
            <a:off x="7633498" y="2301861"/>
            <a:ext cx="1081087" cy="284162"/>
          </a:xfrm>
          <a:prstGeom prst="bentConnector2">
            <a:avLst/>
          </a:prstGeom>
          <a:noFill/>
          <a:ln w="38100" cap="flat" cmpd="sng" algn="ctr">
            <a:solidFill>
              <a:srgbClr val="F0AD00">
                <a:shade val="95000"/>
                <a:satMod val="105000"/>
              </a:srgbClr>
            </a:solidFill>
            <a:prstDash val="solid"/>
            <a:headEnd type="arrow"/>
            <a:tailEnd type="none"/>
          </a:ln>
          <a:effectLst/>
        </p:spPr>
      </p:cxnSp>
      <p:cxnSp>
        <p:nvCxnSpPr>
          <p:cNvPr id="20" name="肘形连接符 23"/>
          <p:cNvCxnSpPr>
            <a:stCxn id="15" idx="3"/>
            <a:endCxn id="11" idx="3"/>
          </p:cNvCxnSpPr>
          <p:nvPr/>
        </p:nvCxnSpPr>
        <p:spPr>
          <a:xfrm flipV="1">
            <a:off x="7633490" y="3594086"/>
            <a:ext cx="1079500" cy="287337"/>
          </a:xfrm>
          <a:prstGeom prst="bentConnector2">
            <a:avLst/>
          </a:prstGeom>
          <a:noFill/>
          <a:ln w="38100" cap="flat" cmpd="sng" algn="ctr">
            <a:solidFill>
              <a:srgbClr val="F0AD00">
                <a:shade val="95000"/>
                <a:satMod val="105000"/>
              </a:srgbClr>
            </a:solidFill>
            <a:prstDash val="solid"/>
            <a:headEnd type="arrow"/>
            <a:tailEnd type="none"/>
          </a:ln>
          <a:effectLst/>
        </p:spPr>
      </p:cxnSp>
      <p:sp>
        <p:nvSpPr>
          <p:cNvPr id="21" name="TextBox 38"/>
          <p:cNvSpPr txBox="1"/>
          <p:nvPr/>
        </p:nvSpPr>
        <p:spPr>
          <a:xfrm flipH="1">
            <a:off x="504034" y="1538276"/>
            <a:ext cx="1368425" cy="461963"/>
          </a:xfrm>
          <a:prstGeom prst="borderCallout1">
            <a:avLst>
              <a:gd name="adj1" fmla="val 47027"/>
              <a:gd name="adj2" fmla="val 345"/>
              <a:gd name="adj3" fmla="val 112500"/>
              <a:gd name="adj4" fmla="val -38333"/>
            </a:avLst>
          </a:prstGeom>
          <a:gradFill rotWithShape="1">
            <a:gsLst>
              <a:gs pos="0">
                <a:srgbClr val="F0AD00">
                  <a:tint val="50000"/>
                  <a:satMod val="300000"/>
                </a:srgbClr>
              </a:gs>
              <a:gs pos="35000">
                <a:srgbClr val="F0AD00">
                  <a:tint val="37000"/>
                  <a:satMod val="300000"/>
                </a:srgbClr>
              </a:gs>
              <a:gs pos="100000">
                <a:srgbClr val="F0AD00">
                  <a:tint val="15000"/>
                  <a:satMod val="350000"/>
                </a:srgbClr>
              </a:gs>
            </a:gsLst>
            <a:lin ang="16200000" scaled="1"/>
          </a:gradFill>
          <a:ln w="9525" cap="flat" cmpd="sng" algn="ctr">
            <a:solidFill>
              <a:srgbClr val="F0AD00">
                <a:shade val="95000"/>
                <a:satMod val="105000"/>
              </a:srgbClr>
            </a:solidFill>
            <a:prstDash val="solid"/>
          </a:ln>
          <a:effectLst>
            <a:outerShdw blurRad="40000" dist="20000" dir="5400000" rotWithShape="0">
              <a:srgbClr val="000000">
                <a:alpha val="38000"/>
              </a:srgbClr>
            </a:outerShdw>
          </a:effectLst>
        </p:spPr>
        <p:txBody>
          <a:bodyPr>
            <a:spAutoFit/>
          </a:bodyP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lvl="0" indent="0" defTabSz="914400" eaLnBrk="1" fontAlgn="auto" latinLnBrk="0" hangingPunct="1">
              <a:lnSpc>
                <a:spcPct val="100000"/>
              </a:lnSpc>
              <a:spcBef>
                <a:spcPts val="0"/>
              </a:spcBef>
              <a:spcAft>
                <a:spcPts val="0"/>
              </a:spcAft>
              <a:buClrTx/>
              <a:buSzTx/>
              <a:buFont typeface="Arial" pitchFamily="34" charset="0"/>
              <a:buChar char="•"/>
              <a:tabLst/>
              <a:defRPr/>
            </a:pPr>
            <a:r>
              <a:rPr kumimoji="0" lang="zh-CN" altLang="en-US" sz="1200" b="0" i="0" u="none" strike="noStrike" kern="0" cap="none" spc="0" normalizeH="0" baseline="0" noProof="0" dirty="0">
                <a:ln>
                  <a:noFill/>
                </a:ln>
                <a:solidFill>
                  <a:sysClr val="windowText" lastClr="000000"/>
                </a:solidFill>
                <a:effectLst/>
                <a:uLnTx/>
                <a:uFillTx/>
                <a:latin typeface="黑体"/>
                <a:ea typeface="黑体"/>
                <a:cs typeface="+mn-cs"/>
              </a:rPr>
              <a:t>部署与升级</a:t>
            </a:r>
            <a:endParaRPr kumimoji="0" lang="en-US" altLang="zh-CN" sz="1200" b="0" i="0" u="none" strike="noStrike" kern="0" cap="none" spc="0" normalizeH="0" baseline="0" noProof="0" dirty="0">
              <a:ln>
                <a:noFill/>
              </a:ln>
              <a:solidFill>
                <a:sysClr val="windowText" lastClr="000000"/>
              </a:solidFill>
              <a:effectLst/>
              <a:uLnTx/>
              <a:uFillTx/>
              <a:latin typeface="黑体"/>
              <a:ea typeface="黑体"/>
              <a:cs typeface="+mn-cs"/>
            </a:endParaRPr>
          </a:p>
          <a:p>
            <a:pPr marL="0" marR="0" lvl="0" indent="0" defTabSz="914400" eaLnBrk="1" fontAlgn="auto" latinLnBrk="0" hangingPunct="1">
              <a:lnSpc>
                <a:spcPct val="100000"/>
              </a:lnSpc>
              <a:spcBef>
                <a:spcPts val="0"/>
              </a:spcBef>
              <a:spcAft>
                <a:spcPts val="0"/>
              </a:spcAft>
              <a:buClrTx/>
              <a:buSzTx/>
              <a:buFont typeface="Arial" pitchFamily="34" charset="0"/>
              <a:buChar char="•"/>
              <a:tabLst/>
              <a:defRPr/>
            </a:pPr>
            <a:r>
              <a:rPr kumimoji="0" lang="zh-CN" altLang="en-US" sz="1200" b="0" i="0" u="none" strike="noStrike" kern="0" cap="none" spc="0" normalizeH="0" baseline="0" noProof="0" dirty="0">
                <a:ln>
                  <a:noFill/>
                </a:ln>
                <a:solidFill>
                  <a:sysClr val="windowText" lastClr="000000"/>
                </a:solidFill>
                <a:effectLst/>
                <a:uLnTx/>
                <a:uFillTx/>
                <a:latin typeface="黑体"/>
                <a:ea typeface="黑体"/>
                <a:cs typeface="+mn-cs"/>
              </a:rPr>
              <a:t>应用配置</a:t>
            </a:r>
            <a:endParaRPr kumimoji="0" lang="en-US" altLang="zh-CN" sz="1200" b="0" i="0" u="none" strike="noStrike" kern="0" cap="none" spc="0" normalizeH="0" baseline="0" noProof="0" dirty="0">
              <a:ln>
                <a:noFill/>
              </a:ln>
              <a:solidFill>
                <a:sysClr val="windowText" lastClr="000000"/>
              </a:solidFill>
              <a:effectLst/>
              <a:uLnTx/>
              <a:uFillTx/>
              <a:latin typeface="黑体"/>
              <a:ea typeface="黑体"/>
              <a:cs typeface="+mn-cs"/>
            </a:endParaRPr>
          </a:p>
        </p:txBody>
      </p:sp>
      <p:sp>
        <p:nvSpPr>
          <p:cNvPr id="22" name="圆角矩形 39"/>
          <p:cNvSpPr/>
          <p:nvPr/>
        </p:nvSpPr>
        <p:spPr>
          <a:xfrm>
            <a:off x="6122198" y="4878387"/>
            <a:ext cx="1728787" cy="1370013"/>
          </a:xfrm>
          <a:prstGeom prst="roundRect">
            <a:avLst/>
          </a:prstGeom>
          <a:solidFill>
            <a:sysClr val="window" lastClr="FFFFFF"/>
          </a:solidFill>
          <a:ln w="25400" cap="flat" cmpd="sng" algn="ctr">
            <a:solidFill>
              <a:srgbClr val="C64847"/>
            </a:solidFill>
            <a:prstDash val="solid"/>
          </a:ln>
          <a:effectLst/>
        </p:spPr>
        <p:txBody>
          <a:bodyPr tIns="0" bIns="0"/>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solidFill>
                <a:effectLst/>
                <a:uLnTx/>
                <a:uFillTx/>
                <a:latin typeface="黑体"/>
                <a:ea typeface="黑体"/>
                <a:cs typeface="+mn-cs"/>
              </a:rPr>
              <a:t>独立服务器</a:t>
            </a:r>
            <a:r>
              <a:rPr kumimoji="0" lang="en-US" altLang="zh-CN" sz="1400" b="0" i="0" u="none" strike="noStrike" kern="0" cap="none" spc="0" normalizeH="0" baseline="0" noProof="0" dirty="0">
                <a:ln>
                  <a:noFill/>
                </a:ln>
                <a:solidFill>
                  <a:sysClr val="windowText" lastClr="000000"/>
                </a:solidFill>
                <a:effectLst/>
                <a:uLnTx/>
                <a:uFillTx/>
                <a:latin typeface="黑体"/>
                <a:ea typeface="黑体"/>
                <a:cs typeface="+mn-cs"/>
              </a:rPr>
              <a:t>3</a:t>
            </a:r>
            <a:endParaRPr kumimoji="0" lang="zh-CN" altLang="en-US" sz="1400" b="0" i="0" u="none" strike="noStrike" kern="0" cap="none" spc="0" normalizeH="0" baseline="0" noProof="0" dirty="0">
              <a:ln>
                <a:noFill/>
              </a:ln>
              <a:solidFill>
                <a:sysClr val="windowText" lastClr="000000"/>
              </a:solidFill>
              <a:effectLst/>
              <a:uLnTx/>
              <a:uFillTx/>
              <a:latin typeface="黑体"/>
              <a:ea typeface="黑体"/>
              <a:cs typeface="+mn-cs"/>
            </a:endParaRPr>
          </a:p>
        </p:txBody>
      </p:sp>
      <p:sp>
        <p:nvSpPr>
          <p:cNvPr id="23" name="圆角矩形 40"/>
          <p:cNvSpPr/>
          <p:nvPr/>
        </p:nvSpPr>
        <p:spPr>
          <a:xfrm>
            <a:off x="6336503" y="5164123"/>
            <a:ext cx="1370013" cy="939800"/>
          </a:xfrm>
          <a:prstGeom prst="roundRect">
            <a:avLst/>
          </a:prstGeom>
          <a:gradFill rotWithShape="1">
            <a:gsLst>
              <a:gs pos="0">
                <a:srgbClr val="60B5CC">
                  <a:tint val="50000"/>
                  <a:satMod val="300000"/>
                </a:srgbClr>
              </a:gs>
              <a:gs pos="35000">
                <a:srgbClr val="60B5CC">
                  <a:tint val="37000"/>
                  <a:satMod val="300000"/>
                </a:srgbClr>
              </a:gs>
              <a:gs pos="100000">
                <a:srgbClr val="60B5CC">
                  <a:tint val="15000"/>
                  <a:satMod val="350000"/>
                </a:srgbClr>
              </a:gs>
            </a:gsLst>
            <a:lin ang="16200000" scaled="1"/>
          </a:gradFill>
          <a:ln w="9525" cap="flat" cmpd="sng" algn="ctr">
            <a:solidFill>
              <a:srgbClr val="60B5CC">
                <a:shade val="95000"/>
                <a:satMod val="105000"/>
              </a:srgbClr>
            </a:solidFill>
            <a:prstDash val="solid"/>
          </a:ln>
          <a:effectLst>
            <a:outerShdw blurRad="40000" dist="20000" dir="5400000" rotWithShape="0">
              <a:srgbClr val="000000">
                <a:alpha val="38000"/>
              </a:srgbClr>
            </a:outerShdw>
          </a:effectLst>
        </p:spPr>
        <p:txBody>
          <a:bodyP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ysClr val="windowText" lastClr="000000"/>
                </a:solidFill>
                <a:effectLst/>
                <a:uLnTx/>
                <a:uFillTx/>
                <a:latin typeface="黑体"/>
                <a:ea typeface="黑体"/>
                <a:cs typeface="+mn-cs"/>
              </a:rPr>
              <a:t>受管应用</a:t>
            </a:r>
            <a:r>
              <a:rPr kumimoji="0" lang="en-US" altLang="zh-CN" sz="1400" b="0" i="0" u="none" strike="noStrike" kern="0" cap="none" spc="0" normalizeH="0" baseline="0" noProof="0" dirty="0">
                <a:ln>
                  <a:noFill/>
                </a:ln>
                <a:solidFill>
                  <a:sysClr val="windowText" lastClr="000000"/>
                </a:solidFill>
                <a:effectLst/>
                <a:uLnTx/>
                <a:uFillTx/>
                <a:latin typeface="黑体"/>
                <a:ea typeface="黑体"/>
                <a:cs typeface="+mn-cs"/>
              </a:rPr>
              <a:t>1</a:t>
            </a:r>
            <a:endParaRPr kumimoji="0" lang="zh-CN" altLang="en-US" sz="1400" b="0" i="0" u="none" strike="noStrike" kern="0" cap="none" spc="0" normalizeH="0" baseline="0" noProof="0" dirty="0">
              <a:ln>
                <a:noFill/>
              </a:ln>
              <a:solidFill>
                <a:sysClr val="windowText" lastClr="000000"/>
              </a:solidFill>
              <a:effectLst/>
              <a:uLnTx/>
              <a:uFillTx/>
              <a:latin typeface="黑体"/>
              <a:ea typeface="黑体"/>
              <a:cs typeface="+mn-cs"/>
            </a:endParaRPr>
          </a:p>
        </p:txBody>
      </p:sp>
      <p:sp>
        <p:nvSpPr>
          <p:cNvPr id="24" name="圆角矩形 41"/>
          <p:cNvSpPr/>
          <p:nvPr/>
        </p:nvSpPr>
        <p:spPr>
          <a:xfrm>
            <a:off x="6409527" y="5529248"/>
            <a:ext cx="720725" cy="431800"/>
          </a:xfrm>
          <a:prstGeom prst="roundRect">
            <a:avLst/>
          </a:prstGeom>
          <a:gradFill rotWithShape="1">
            <a:gsLst>
              <a:gs pos="0">
                <a:srgbClr val="F0AD00">
                  <a:tint val="50000"/>
                  <a:satMod val="300000"/>
                </a:srgbClr>
              </a:gs>
              <a:gs pos="35000">
                <a:srgbClr val="F0AD00">
                  <a:tint val="37000"/>
                  <a:satMod val="300000"/>
                </a:srgbClr>
              </a:gs>
              <a:gs pos="100000">
                <a:srgbClr val="F0AD00">
                  <a:tint val="15000"/>
                  <a:satMod val="350000"/>
                </a:srgbClr>
              </a:gs>
            </a:gsLst>
            <a:lin ang="16200000" scaled="1"/>
          </a:gradFill>
          <a:ln w="9525" cap="flat" cmpd="sng" algn="ctr">
            <a:solidFill>
              <a:srgbClr val="F0AD00">
                <a:shade val="95000"/>
                <a:satMod val="105000"/>
              </a:srgbClr>
            </a:solidFill>
            <a:prstDash val="solid"/>
          </a:ln>
          <a:effectLst>
            <a:outerShdw blurRad="40000" dist="20000" dir="5400000" rotWithShape="0">
              <a:srgbClr val="000000">
                <a:alpha val="38000"/>
              </a:srgbClr>
            </a:outerShdw>
          </a:effectLst>
        </p:spPr>
        <p:txBody>
          <a:bodyPr anchor="ct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Text" lastClr="000000"/>
                </a:solidFill>
                <a:effectLst/>
                <a:uLnTx/>
                <a:uFillTx/>
                <a:latin typeface="黑体"/>
                <a:ea typeface="黑体"/>
                <a:cs typeface="+mn-cs"/>
              </a:rPr>
              <a:t>应用管理代理</a:t>
            </a:r>
          </a:p>
        </p:txBody>
      </p:sp>
      <p:cxnSp>
        <p:nvCxnSpPr>
          <p:cNvPr id="25" name="形状 22"/>
          <p:cNvCxnSpPr>
            <a:stCxn id="13" idx="2"/>
            <a:endCxn id="24" idx="1"/>
          </p:cNvCxnSpPr>
          <p:nvPr/>
        </p:nvCxnSpPr>
        <p:spPr>
          <a:xfrm rot="16200000" flipH="1">
            <a:off x="3948108" y="3283743"/>
            <a:ext cx="1503362" cy="3419475"/>
          </a:xfrm>
          <a:prstGeom prst="bentConnector2">
            <a:avLst/>
          </a:prstGeom>
          <a:noFill/>
          <a:ln w="38100" cap="flat" cmpd="sng" algn="ctr">
            <a:solidFill>
              <a:srgbClr val="F0AD00">
                <a:shade val="95000"/>
                <a:satMod val="105000"/>
              </a:srgbClr>
            </a:solidFill>
            <a:prstDash val="solid"/>
            <a:tailEnd type="arrow"/>
          </a:ln>
          <a:effectLst/>
        </p:spPr>
      </p:cxnSp>
      <p:cxnSp>
        <p:nvCxnSpPr>
          <p:cNvPr id="26" name="肘形连接符 23"/>
          <p:cNvCxnSpPr>
            <a:stCxn id="5" idx="0"/>
            <a:endCxn id="11" idx="1"/>
          </p:cNvCxnSpPr>
          <p:nvPr/>
        </p:nvCxnSpPr>
        <p:spPr>
          <a:xfrm rot="16200000" flipH="1">
            <a:off x="5238747" y="-888220"/>
            <a:ext cx="1223962" cy="5724525"/>
          </a:xfrm>
          <a:prstGeom prst="bentConnector3">
            <a:avLst>
              <a:gd name="adj1" fmla="val -40022"/>
            </a:avLst>
          </a:prstGeom>
          <a:noFill/>
          <a:ln w="38100" cap="flat" cmpd="sng" algn="ctr">
            <a:solidFill>
              <a:srgbClr val="F0AD00">
                <a:shade val="95000"/>
                <a:satMod val="105000"/>
              </a:srgbClr>
            </a:solidFill>
            <a:prstDash val="solid"/>
            <a:tailEnd type="arrow"/>
          </a:ln>
          <a:effectLst/>
        </p:spPr>
      </p:cxnSp>
    </p:spTree>
    <p:extLst>
      <p:ext uri="{BB962C8B-B14F-4D97-AF65-F5344CB8AC3E}">
        <p14:creationId xmlns:p14="http://schemas.microsoft.com/office/powerpoint/2010/main" val="21795235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a:t>系</a:t>
            </a:r>
            <a:r>
              <a:rPr lang="zh-CN" altLang="en-US" sz="2400" dirty="0" smtClean="0"/>
              <a:t>统治理（应用监控）</a:t>
            </a:r>
            <a:endParaRPr lang="zh-CN" altLang="en-US" sz="2400" dirty="0"/>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25</a:t>
            </a:fld>
            <a:endParaRPr lang="en-US" altLang="zh-CN" dirty="0"/>
          </a:p>
        </p:txBody>
      </p:sp>
      <p:grpSp>
        <p:nvGrpSpPr>
          <p:cNvPr id="4" name="组合 55"/>
          <p:cNvGrpSpPr/>
          <p:nvPr/>
        </p:nvGrpSpPr>
        <p:grpSpPr>
          <a:xfrm>
            <a:off x="469850" y="1641475"/>
            <a:ext cx="8734475" cy="3844925"/>
            <a:chOff x="455712" y="1714500"/>
            <a:chExt cx="8734475" cy="3844925"/>
          </a:xfrm>
        </p:grpSpPr>
        <p:sp>
          <p:nvSpPr>
            <p:cNvPr id="5" name="圆角矩形 74"/>
            <p:cNvSpPr/>
            <p:nvPr/>
          </p:nvSpPr>
          <p:spPr bwMode="auto">
            <a:xfrm>
              <a:off x="2278559" y="1714500"/>
              <a:ext cx="6911628" cy="3024188"/>
            </a:xfrm>
            <a:prstGeom prst="roundRect">
              <a:avLst>
                <a:gd name="adj" fmla="val 6577"/>
              </a:avLst>
            </a:prstGeom>
            <a:solidFill>
              <a:schemeClr val="accent3">
                <a:lumMod val="20000"/>
                <a:lumOff val="80000"/>
              </a:schemeClr>
            </a:solidFill>
          </p:spPr>
          <p:style>
            <a:lnRef idx="1">
              <a:schemeClr val="dk1"/>
            </a:lnRef>
            <a:fillRef idx="2">
              <a:schemeClr val="dk1"/>
            </a:fillRef>
            <a:effectRef idx="1">
              <a:schemeClr val="dk1"/>
            </a:effectRef>
            <a:fontRef idx="minor">
              <a:schemeClr val="dk1"/>
            </a:fontRef>
          </p:style>
          <p:txBody>
            <a:bodyPr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defRPr/>
              </a:pPr>
              <a:endParaRPr lang="zh-CN" altLang="en-US" sz="1200">
                <a:latin typeface="微软雅黑" pitchFamily="34" charset="-122"/>
                <a:ea typeface="微软雅黑" pitchFamily="34" charset="-122"/>
              </a:endParaRPr>
            </a:p>
          </p:txBody>
        </p:sp>
        <p:sp>
          <p:nvSpPr>
            <p:cNvPr id="7" name="圆角矩形 2"/>
            <p:cNvSpPr/>
            <p:nvPr/>
          </p:nvSpPr>
          <p:spPr bwMode="auto">
            <a:xfrm>
              <a:off x="2430463" y="2197101"/>
              <a:ext cx="5316637" cy="2428875"/>
            </a:xfrm>
            <a:prstGeom prst="roundRect">
              <a:avLst>
                <a:gd name="adj" fmla="val 6577"/>
              </a:avLst>
            </a:prstGeom>
            <a:solidFill>
              <a:schemeClr val="accent2">
                <a:lumMod val="20000"/>
                <a:lumOff val="80000"/>
              </a:schemeClr>
            </a:solidFill>
          </p:spPr>
          <p:style>
            <a:lnRef idx="1">
              <a:schemeClr val="dk1"/>
            </a:lnRef>
            <a:fillRef idx="2">
              <a:schemeClr val="dk1"/>
            </a:fillRef>
            <a:effectRef idx="1">
              <a:schemeClr val="dk1"/>
            </a:effectRef>
            <a:fontRef idx="minor">
              <a:schemeClr val="dk1"/>
            </a:fontRef>
          </p:style>
          <p:txBody>
            <a:bodyPr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defRPr/>
              </a:pPr>
              <a:endParaRPr lang="zh-CN" altLang="en-US" sz="1200">
                <a:latin typeface="微软雅黑" pitchFamily="34" charset="-122"/>
                <a:ea typeface="微软雅黑" pitchFamily="34" charset="-122"/>
              </a:endParaRPr>
            </a:p>
          </p:txBody>
        </p:sp>
        <p:sp>
          <p:nvSpPr>
            <p:cNvPr id="9" name="圆角矩形 181"/>
            <p:cNvSpPr/>
            <p:nvPr/>
          </p:nvSpPr>
          <p:spPr bwMode="auto">
            <a:xfrm>
              <a:off x="7890565" y="2197101"/>
              <a:ext cx="1147718" cy="2428875"/>
            </a:xfrm>
            <a:prstGeom prst="roundRect">
              <a:avLst>
                <a:gd name="adj" fmla="val 6577"/>
              </a:avLst>
            </a:prstGeom>
            <a:solidFill>
              <a:schemeClr val="accent2">
                <a:lumMod val="20000"/>
                <a:lumOff val="80000"/>
              </a:schemeClr>
            </a:solidFill>
          </p:spPr>
          <p:style>
            <a:lnRef idx="1">
              <a:schemeClr val="dk1"/>
            </a:lnRef>
            <a:fillRef idx="2">
              <a:schemeClr val="dk1"/>
            </a:fillRef>
            <a:effectRef idx="1">
              <a:schemeClr val="dk1"/>
            </a:effectRef>
            <a:fontRef idx="minor">
              <a:schemeClr val="dk1"/>
            </a:fontRef>
          </p:style>
          <p:txBody>
            <a:bodyPr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defRPr/>
              </a:pPr>
              <a:endParaRPr lang="zh-CN" altLang="en-US" sz="1200">
                <a:latin typeface="微软雅黑" pitchFamily="34" charset="-122"/>
                <a:ea typeface="微软雅黑" pitchFamily="34" charset="-122"/>
              </a:endParaRPr>
            </a:p>
          </p:txBody>
        </p:sp>
        <p:sp>
          <p:nvSpPr>
            <p:cNvPr id="10" name="圆柱形 3"/>
            <p:cNvSpPr/>
            <p:nvPr/>
          </p:nvSpPr>
          <p:spPr>
            <a:xfrm>
              <a:off x="6060967" y="4911725"/>
              <a:ext cx="683567" cy="647700"/>
            </a:xfrm>
            <a:prstGeom prst="can">
              <a:avLst>
                <a:gd name="adj" fmla="val 14595"/>
              </a:avLst>
            </a:prstGeom>
          </p:spPr>
          <p:style>
            <a:lnRef idx="1">
              <a:schemeClr val="dk1"/>
            </a:lnRef>
            <a:fillRef idx="2">
              <a:schemeClr val="dk1"/>
            </a:fillRef>
            <a:effectRef idx="1">
              <a:schemeClr val="dk1"/>
            </a:effectRef>
            <a:fontRef idx="minor">
              <a:schemeClr val="dk1"/>
            </a:fontRef>
          </p:style>
          <p:txBody>
            <a:bodyPr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defRPr/>
              </a:pPr>
              <a:r>
                <a:rPr lang="zh-CN" altLang="en-US" sz="1400" dirty="0">
                  <a:latin typeface="微软雅黑" pitchFamily="34" charset="-122"/>
                  <a:ea typeface="微软雅黑" pitchFamily="34" charset="-122"/>
                </a:rPr>
                <a:t>监控</a:t>
              </a:r>
              <a:r>
                <a:rPr lang="en-US" altLang="zh-CN" sz="1400" dirty="0">
                  <a:latin typeface="微软雅黑" pitchFamily="34" charset="-122"/>
                  <a:ea typeface="微软雅黑" pitchFamily="34" charset="-122"/>
                </a:rPr>
                <a:t>DB</a:t>
              </a:r>
              <a:endParaRPr lang="zh-CN" altLang="en-US" sz="1400" dirty="0">
                <a:latin typeface="微软雅黑" pitchFamily="34" charset="-122"/>
                <a:ea typeface="微软雅黑" pitchFamily="34" charset="-122"/>
              </a:endParaRPr>
            </a:p>
          </p:txBody>
        </p:sp>
        <p:sp>
          <p:nvSpPr>
            <p:cNvPr id="11" name="圆角矩形 6"/>
            <p:cNvSpPr/>
            <p:nvPr/>
          </p:nvSpPr>
          <p:spPr bwMode="auto">
            <a:xfrm>
              <a:off x="455712" y="1714500"/>
              <a:ext cx="1670943" cy="3024188"/>
            </a:xfrm>
            <a:prstGeom prst="roundRect">
              <a:avLst>
                <a:gd name="adj" fmla="val 6577"/>
              </a:avLst>
            </a:prstGeom>
            <a:solidFill>
              <a:schemeClr val="accent3">
                <a:lumMod val="20000"/>
                <a:lumOff val="80000"/>
              </a:schemeClr>
            </a:solidFill>
          </p:spPr>
          <p:style>
            <a:lnRef idx="1">
              <a:schemeClr val="dk1"/>
            </a:lnRef>
            <a:fillRef idx="2">
              <a:schemeClr val="dk1"/>
            </a:fillRef>
            <a:effectRef idx="1">
              <a:schemeClr val="dk1"/>
            </a:effectRef>
            <a:fontRef idx="minor">
              <a:schemeClr val="dk1"/>
            </a:fontRef>
          </p:style>
          <p:txBody>
            <a:bodyPr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defRPr/>
              </a:pPr>
              <a:endParaRPr lang="zh-CN" altLang="en-US" sz="1200">
                <a:latin typeface="微软雅黑" pitchFamily="34" charset="-122"/>
                <a:ea typeface="微软雅黑" pitchFamily="34" charset="-122"/>
              </a:endParaRPr>
            </a:p>
          </p:txBody>
        </p:sp>
        <p:sp>
          <p:nvSpPr>
            <p:cNvPr id="12" name="矩形 8"/>
            <p:cNvSpPr>
              <a:spLocks noChangeArrowheads="1"/>
            </p:cNvSpPr>
            <p:nvPr/>
          </p:nvSpPr>
          <p:spPr bwMode="auto">
            <a:xfrm>
              <a:off x="2886174" y="2197100"/>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r>
                <a:rPr lang="zh-CN" altLang="en-US" sz="1600" b="1">
                  <a:latin typeface="微软雅黑" pitchFamily="34" charset="-122"/>
                  <a:ea typeface="微软雅黑" pitchFamily="34" charset="-122"/>
                </a:rPr>
                <a:t>事件处理</a:t>
              </a:r>
            </a:p>
          </p:txBody>
        </p:sp>
        <p:sp>
          <p:nvSpPr>
            <p:cNvPr id="13" name="圆角矩形 51"/>
            <p:cNvSpPr/>
            <p:nvPr/>
          </p:nvSpPr>
          <p:spPr>
            <a:xfrm>
              <a:off x="5924253" y="2693988"/>
              <a:ext cx="956995" cy="431800"/>
            </a:xfrm>
            <a:prstGeom prst="roundRect">
              <a:avLst/>
            </a:prstGeom>
            <a:solidFill>
              <a:schemeClr val="accent3">
                <a:lumMod val="20000"/>
                <a:lumOff val="80000"/>
              </a:schemeClr>
            </a:solidFill>
          </p:spPr>
          <p:style>
            <a:lnRef idx="1">
              <a:schemeClr val="dk1"/>
            </a:lnRef>
            <a:fillRef idx="2">
              <a:schemeClr val="dk1"/>
            </a:fillRef>
            <a:effectRef idx="1">
              <a:schemeClr val="dk1"/>
            </a:effectRef>
            <a:fontRef idx="minor">
              <a:schemeClr val="dk1"/>
            </a:fontRef>
          </p:style>
          <p:txBody>
            <a:bodyPr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defRPr/>
              </a:pPr>
              <a:r>
                <a:rPr lang="zh-CN" altLang="en-US" sz="1200" dirty="0">
                  <a:latin typeface="微软雅黑" pitchFamily="34" charset="-122"/>
                  <a:ea typeface="微软雅黑" pitchFamily="34" charset="-122"/>
                </a:rPr>
                <a:t>监控指标计算</a:t>
              </a:r>
            </a:p>
          </p:txBody>
        </p:sp>
        <p:cxnSp>
          <p:nvCxnSpPr>
            <p:cNvPr id="14" name="直接箭头连接符 46"/>
            <p:cNvCxnSpPr>
              <a:stCxn id="10" idx="1"/>
              <a:endCxn id="18" idx="2"/>
            </p:cNvCxnSpPr>
            <p:nvPr/>
          </p:nvCxnSpPr>
          <p:spPr>
            <a:xfrm rot="5400000" flipH="1" flipV="1">
              <a:off x="5937613" y="4447333"/>
              <a:ext cx="930275" cy="1687"/>
            </a:xfrm>
            <a:prstGeom prst="bentConnector3">
              <a:avLst>
                <a:gd name="adj1" fmla="val 50000"/>
              </a:avLst>
            </a:prstGeom>
            <a:ln w="38100">
              <a:solidFill>
                <a:schemeClr val="tx1">
                  <a:lumMod val="50000"/>
                  <a:lumOff val="50000"/>
                </a:schemeClr>
              </a:solidFill>
              <a:prstDash val="solid"/>
              <a:headEnd type="triangle" w="med" len="med"/>
              <a:tailEnd type="triangle" w="med" len="med"/>
            </a:ln>
          </p:spPr>
          <p:style>
            <a:lnRef idx="1">
              <a:schemeClr val="dk1"/>
            </a:lnRef>
            <a:fillRef idx="2">
              <a:schemeClr val="dk1"/>
            </a:fillRef>
            <a:effectRef idx="1">
              <a:schemeClr val="dk1"/>
            </a:effectRef>
            <a:fontRef idx="minor">
              <a:schemeClr val="dk1"/>
            </a:fontRef>
          </p:style>
        </p:cxnSp>
        <p:sp>
          <p:nvSpPr>
            <p:cNvPr id="15" name="圆角矩形 77"/>
            <p:cNvSpPr/>
            <p:nvPr/>
          </p:nvSpPr>
          <p:spPr>
            <a:xfrm>
              <a:off x="789901" y="2911476"/>
              <a:ext cx="956995" cy="428625"/>
            </a:xfrm>
            <a:prstGeom prst="roundRect">
              <a:avLst/>
            </a:prstGeom>
            <a:solidFill>
              <a:schemeClr val="accent3">
                <a:lumMod val="20000"/>
                <a:lumOff val="80000"/>
              </a:schemeClr>
            </a:solidFill>
          </p:spPr>
          <p:style>
            <a:lnRef idx="1">
              <a:schemeClr val="dk1"/>
            </a:lnRef>
            <a:fillRef idx="2">
              <a:schemeClr val="dk1"/>
            </a:fillRef>
            <a:effectRef idx="1">
              <a:schemeClr val="dk1"/>
            </a:effectRef>
            <a:fontRef idx="minor">
              <a:schemeClr val="dk1"/>
            </a:fontRef>
          </p:style>
          <p:txBody>
            <a:bodyPr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defRPr/>
              </a:pPr>
              <a:r>
                <a:rPr lang="zh-CN" altLang="en-US" sz="1200" dirty="0">
                  <a:latin typeface="微软雅黑" pitchFamily="34" charset="-122"/>
                  <a:ea typeface="微软雅黑" pitchFamily="34" charset="-122"/>
                </a:rPr>
                <a:t>日志读取</a:t>
              </a:r>
            </a:p>
          </p:txBody>
        </p:sp>
        <p:cxnSp>
          <p:nvCxnSpPr>
            <p:cNvPr id="16" name="直接箭头连接符 120"/>
            <p:cNvCxnSpPr>
              <a:stCxn id="10" idx="2"/>
              <a:endCxn id="24" idx="2"/>
            </p:cNvCxnSpPr>
            <p:nvPr/>
          </p:nvCxnSpPr>
          <p:spPr>
            <a:xfrm rot="10800000">
              <a:off x="5186676" y="3946525"/>
              <a:ext cx="874291" cy="1289050"/>
            </a:xfrm>
            <a:prstGeom prst="bentConnector2">
              <a:avLst/>
            </a:prstGeom>
            <a:ln w="38100">
              <a:solidFill>
                <a:schemeClr val="tx1">
                  <a:lumMod val="50000"/>
                  <a:lumOff val="50000"/>
                </a:schemeClr>
              </a:solidFill>
              <a:headEnd type="triangle" w="med" len="med"/>
              <a:tailEnd type="none" w="med" len="med"/>
            </a:ln>
          </p:spPr>
          <p:style>
            <a:lnRef idx="1">
              <a:schemeClr val="dk1"/>
            </a:lnRef>
            <a:fillRef idx="2">
              <a:schemeClr val="dk1"/>
            </a:fillRef>
            <a:effectRef idx="1">
              <a:schemeClr val="dk1"/>
            </a:effectRef>
            <a:fontRef idx="minor">
              <a:schemeClr val="dk1"/>
            </a:fontRef>
          </p:style>
        </p:cxnSp>
        <p:cxnSp>
          <p:nvCxnSpPr>
            <p:cNvPr id="17" name="直接箭头连接符 4"/>
            <p:cNvCxnSpPr/>
            <p:nvPr/>
          </p:nvCxnSpPr>
          <p:spPr>
            <a:xfrm>
              <a:off x="1971375" y="3768725"/>
              <a:ext cx="459087" cy="1588"/>
            </a:xfrm>
            <a:prstGeom prst="straightConnector1">
              <a:avLst/>
            </a:prstGeom>
            <a:ln w="38100">
              <a:solidFill>
                <a:schemeClr val="tx1">
                  <a:lumMod val="50000"/>
                  <a:lumOff val="50000"/>
                </a:schemeClr>
              </a:solidFill>
              <a:headEnd type="none" w="med" len="med"/>
              <a:tailEnd type="triangle" w="med" len="med"/>
            </a:ln>
          </p:spPr>
          <p:style>
            <a:lnRef idx="1">
              <a:schemeClr val="dk1"/>
            </a:lnRef>
            <a:fillRef idx="2">
              <a:schemeClr val="dk1"/>
            </a:fillRef>
            <a:effectRef idx="1">
              <a:schemeClr val="dk1"/>
            </a:effectRef>
            <a:fontRef idx="minor">
              <a:schemeClr val="dk1"/>
            </a:fontRef>
          </p:style>
        </p:cxnSp>
        <p:sp>
          <p:nvSpPr>
            <p:cNvPr id="18" name="圆角矩形 98"/>
            <p:cNvSpPr/>
            <p:nvPr/>
          </p:nvSpPr>
          <p:spPr>
            <a:xfrm>
              <a:off x="5924253" y="3551238"/>
              <a:ext cx="956995" cy="431800"/>
            </a:xfrm>
            <a:prstGeom prst="roundRect">
              <a:avLst/>
            </a:prstGeom>
            <a:solidFill>
              <a:schemeClr val="accent3">
                <a:lumMod val="20000"/>
                <a:lumOff val="80000"/>
              </a:schemeClr>
            </a:solidFill>
          </p:spPr>
          <p:style>
            <a:lnRef idx="1">
              <a:schemeClr val="dk1"/>
            </a:lnRef>
            <a:fillRef idx="2">
              <a:schemeClr val="dk1"/>
            </a:fillRef>
            <a:effectRef idx="1">
              <a:schemeClr val="dk1"/>
            </a:effectRef>
            <a:fontRef idx="minor">
              <a:schemeClr val="dk1"/>
            </a:fontRef>
          </p:style>
          <p:txBody>
            <a:bodyPr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defRPr/>
              </a:pPr>
              <a:r>
                <a:rPr lang="en-US" altLang="zh-CN" sz="1200" dirty="0">
                  <a:latin typeface="微软雅黑" pitchFamily="34" charset="-122"/>
                  <a:ea typeface="微软雅黑" pitchFamily="34" charset="-122"/>
                </a:rPr>
                <a:t>DAO</a:t>
              </a:r>
              <a:endParaRPr lang="zh-CN" altLang="en-US" sz="1200" dirty="0">
                <a:latin typeface="微软雅黑" pitchFamily="34" charset="-122"/>
                <a:ea typeface="微软雅黑" pitchFamily="34" charset="-122"/>
              </a:endParaRPr>
            </a:p>
          </p:txBody>
        </p:sp>
        <p:sp>
          <p:nvSpPr>
            <p:cNvPr id="19" name="圆角矩形 99"/>
            <p:cNvSpPr/>
            <p:nvPr/>
          </p:nvSpPr>
          <p:spPr>
            <a:xfrm>
              <a:off x="6714153" y="4122738"/>
              <a:ext cx="956995" cy="431800"/>
            </a:xfrm>
            <a:prstGeom prst="roundRect">
              <a:avLst/>
            </a:prstGeom>
            <a:solidFill>
              <a:schemeClr val="accent3">
                <a:lumMod val="20000"/>
                <a:lumOff val="80000"/>
              </a:schemeClr>
            </a:solidFill>
          </p:spPr>
          <p:style>
            <a:lnRef idx="1">
              <a:schemeClr val="dk1"/>
            </a:lnRef>
            <a:fillRef idx="2">
              <a:schemeClr val="dk1"/>
            </a:fillRef>
            <a:effectRef idx="1">
              <a:schemeClr val="dk1"/>
            </a:effectRef>
            <a:fontRef idx="minor">
              <a:schemeClr val="dk1"/>
            </a:fontRef>
          </p:style>
          <p:txBody>
            <a:bodyPr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defRPr/>
              </a:pPr>
              <a:r>
                <a:rPr lang="zh-CN" altLang="en-US" sz="1200" dirty="0">
                  <a:latin typeface="微软雅黑" pitchFamily="34" charset="-122"/>
                  <a:ea typeface="微软雅黑" pitchFamily="34" charset="-122"/>
                </a:rPr>
                <a:t>缓存</a:t>
              </a:r>
            </a:p>
          </p:txBody>
        </p:sp>
        <p:cxnSp>
          <p:nvCxnSpPr>
            <p:cNvPr id="20" name="直接箭头连接符 46"/>
            <p:cNvCxnSpPr>
              <a:stCxn id="19" idx="1"/>
              <a:endCxn id="18" idx="2"/>
            </p:cNvCxnSpPr>
            <p:nvPr/>
          </p:nvCxnSpPr>
          <p:spPr>
            <a:xfrm rot="10800000">
              <a:off x="6401907" y="3983038"/>
              <a:ext cx="312246" cy="355600"/>
            </a:xfrm>
            <a:prstGeom prst="bentConnector2">
              <a:avLst/>
            </a:prstGeom>
            <a:ln w="38100">
              <a:solidFill>
                <a:schemeClr val="tx1">
                  <a:lumMod val="50000"/>
                  <a:lumOff val="50000"/>
                </a:schemeClr>
              </a:solidFill>
              <a:prstDash val="solid"/>
              <a:headEnd type="triangle" w="med" len="med"/>
              <a:tailEnd type="none" w="med" len="med"/>
            </a:ln>
          </p:spPr>
          <p:style>
            <a:lnRef idx="1">
              <a:schemeClr val="dk1"/>
            </a:lnRef>
            <a:fillRef idx="2">
              <a:schemeClr val="dk1"/>
            </a:fillRef>
            <a:effectRef idx="1">
              <a:schemeClr val="dk1"/>
            </a:effectRef>
            <a:fontRef idx="minor">
              <a:schemeClr val="dk1"/>
            </a:fontRef>
          </p:style>
        </p:cxnSp>
        <p:sp>
          <p:nvSpPr>
            <p:cNvPr id="21" name="圆角矩形 109"/>
            <p:cNvSpPr/>
            <p:nvPr/>
          </p:nvSpPr>
          <p:spPr>
            <a:xfrm>
              <a:off x="4709022" y="2730501"/>
              <a:ext cx="956995" cy="358775"/>
            </a:xfrm>
            <a:prstGeom prst="roundRect">
              <a:avLst/>
            </a:prstGeom>
            <a:solidFill>
              <a:schemeClr val="accent3">
                <a:lumMod val="20000"/>
                <a:lumOff val="80000"/>
              </a:schemeClr>
            </a:solidFill>
          </p:spPr>
          <p:style>
            <a:lnRef idx="1">
              <a:schemeClr val="dk1"/>
            </a:lnRef>
            <a:fillRef idx="2">
              <a:schemeClr val="dk1"/>
            </a:fillRef>
            <a:effectRef idx="1">
              <a:schemeClr val="dk1"/>
            </a:effectRef>
            <a:fontRef idx="minor">
              <a:schemeClr val="dk1"/>
            </a:fontRef>
          </p:style>
          <p:txBody>
            <a:bodyPr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defRPr/>
              </a:pPr>
              <a:r>
                <a:rPr lang="en-US" altLang="zh-CN" sz="1200" dirty="0">
                  <a:latin typeface="微软雅黑" pitchFamily="34" charset="-122"/>
                  <a:ea typeface="微软雅黑" pitchFamily="34" charset="-122"/>
                </a:rPr>
                <a:t>Listener</a:t>
              </a:r>
              <a:endParaRPr lang="zh-CN" altLang="en-US" sz="1200" dirty="0">
                <a:latin typeface="微软雅黑" pitchFamily="34" charset="-122"/>
                <a:ea typeface="微软雅黑" pitchFamily="34" charset="-122"/>
              </a:endParaRPr>
            </a:p>
          </p:txBody>
        </p:sp>
        <p:grpSp>
          <p:nvGrpSpPr>
            <p:cNvPr id="22" name="组合 42"/>
            <p:cNvGrpSpPr/>
            <p:nvPr/>
          </p:nvGrpSpPr>
          <p:grpSpPr>
            <a:xfrm>
              <a:off x="3569733" y="2766892"/>
              <a:ext cx="835477" cy="285753"/>
              <a:chOff x="2643174" y="3500438"/>
              <a:chExt cx="785818" cy="285753"/>
            </a:xfrm>
            <a:solidFill>
              <a:srgbClr val="92D050"/>
            </a:solidFill>
          </p:grpSpPr>
          <p:grpSp>
            <p:nvGrpSpPr>
              <p:cNvPr id="51" name="组合 41"/>
              <p:cNvGrpSpPr/>
              <p:nvPr/>
            </p:nvGrpSpPr>
            <p:grpSpPr>
              <a:xfrm>
                <a:off x="2786050" y="3565124"/>
                <a:ext cx="572628" cy="180000"/>
                <a:chOff x="2786050" y="3537562"/>
                <a:chExt cx="572628" cy="180000"/>
              </a:xfrm>
              <a:grpFill/>
            </p:grpSpPr>
            <p:sp>
              <p:nvSpPr>
                <p:cNvPr id="56" name="矩形 116"/>
                <p:cNvSpPr/>
                <p:nvPr/>
              </p:nvSpPr>
              <p:spPr>
                <a:xfrm>
                  <a:off x="2786050" y="3537562"/>
                  <a:ext cx="144000" cy="180000"/>
                </a:xfrm>
                <a:prstGeom prst="rect">
                  <a:avLst/>
                </a:prstGeom>
                <a:solidFill>
                  <a:schemeClr val="accent3">
                    <a:lumMod val="20000"/>
                    <a:lumOff val="80000"/>
                  </a:schemeClr>
                </a:solidFill>
              </p:spPr>
              <p:style>
                <a:lnRef idx="1">
                  <a:schemeClr val="dk1"/>
                </a:lnRef>
                <a:fillRef idx="2">
                  <a:schemeClr val="dk1"/>
                </a:fillRef>
                <a:effectRef idx="1">
                  <a:schemeClr val="dk1"/>
                </a:effectRef>
                <a:fontRef idx="minor">
                  <a:schemeClr val="dk1"/>
                </a:fontRef>
              </p:style>
              <p:txBody>
                <a:bodyPr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defRPr/>
                  </a:pPr>
                  <a:endParaRPr lang="zh-CN" altLang="en-US" sz="1200">
                    <a:latin typeface="微软雅黑" pitchFamily="34" charset="-122"/>
                    <a:ea typeface="微软雅黑" pitchFamily="34" charset="-122"/>
                  </a:endParaRPr>
                </a:p>
              </p:txBody>
            </p:sp>
            <p:sp>
              <p:nvSpPr>
                <p:cNvPr id="57" name="矩形 117"/>
                <p:cNvSpPr/>
                <p:nvPr/>
              </p:nvSpPr>
              <p:spPr>
                <a:xfrm>
                  <a:off x="2928926" y="3537562"/>
                  <a:ext cx="144000" cy="180000"/>
                </a:xfrm>
                <a:prstGeom prst="rect">
                  <a:avLst/>
                </a:prstGeom>
                <a:solidFill>
                  <a:schemeClr val="accent3">
                    <a:lumMod val="20000"/>
                    <a:lumOff val="80000"/>
                  </a:schemeClr>
                </a:solidFill>
              </p:spPr>
              <p:style>
                <a:lnRef idx="1">
                  <a:schemeClr val="dk1"/>
                </a:lnRef>
                <a:fillRef idx="2">
                  <a:schemeClr val="dk1"/>
                </a:fillRef>
                <a:effectRef idx="1">
                  <a:schemeClr val="dk1"/>
                </a:effectRef>
                <a:fontRef idx="minor">
                  <a:schemeClr val="dk1"/>
                </a:fontRef>
              </p:style>
              <p:txBody>
                <a:bodyPr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defRPr/>
                  </a:pPr>
                  <a:endParaRPr lang="zh-CN" altLang="en-US" sz="1200">
                    <a:latin typeface="微软雅黑" pitchFamily="34" charset="-122"/>
                    <a:ea typeface="微软雅黑" pitchFamily="34" charset="-122"/>
                  </a:endParaRPr>
                </a:p>
              </p:txBody>
            </p:sp>
            <p:sp>
              <p:nvSpPr>
                <p:cNvPr id="58" name="矩形 118"/>
                <p:cNvSpPr/>
                <p:nvPr/>
              </p:nvSpPr>
              <p:spPr>
                <a:xfrm>
                  <a:off x="3071802" y="3537562"/>
                  <a:ext cx="144000" cy="180000"/>
                </a:xfrm>
                <a:prstGeom prst="rect">
                  <a:avLst/>
                </a:prstGeom>
                <a:solidFill>
                  <a:schemeClr val="accent3">
                    <a:lumMod val="20000"/>
                    <a:lumOff val="80000"/>
                  </a:schemeClr>
                </a:solidFill>
              </p:spPr>
              <p:style>
                <a:lnRef idx="1">
                  <a:schemeClr val="dk1"/>
                </a:lnRef>
                <a:fillRef idx="2">
                  <a:schemeClr val="dk1"/>
                </a:fillRef>
                <a:effectRef idx="1">
                  <a:schemeClr val="dk1"/>
                </a:effectRef>
                <a:fontRef idx="minor">
                  <a:schemeClr val="dk1"/>
                </a:fontRef>
              </p:style>
              <p:txBody>
                <a:bodyPr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defRPr/>
                  </a:pPr>
                  <a:endParaRPr lang="zh-CN" altLang="en-US" sz="1200">
                    <a:latin typeface="微软雅黑" pitchFamily="34" charset="-122"/>
                    <a:ea typeface="微软雅黑" pitchFamily="34" charset="-122"/>
                  </a:endParaRPr>
                </a:p>
              </p:txBody>
            </p:sp>
            <p:sp>
              <p:nvSpPr>
                <p:cNvPr id="59" name="矩形 119"/>
                <p:cNvSpPr/>
                <p:nvPr/>
              </p:nvSpPr>
              <p:spPr>
                <a:xfrm>
                  <a:off x="3214678" y="3537562"/>
                  <a:ext cx="144000" cy="180000"/>
                </a:xfrm>
                <a:prstGeom prst="rect">
                  <a:avLst/>
                </a:prstGeom>
                <a:solidFill>
                  <a:schemeClr val="accent3">
                    <a:lumMod val="20000"/>
                    <a:lumOff val="80000"/>
                  </a:schemeClr>
                </a:solidFill>
              </p:spPr>
              <p:style>
                <a:lnRef idx="1">
                  <a:schemeClr val="dk1"/>
                </a:lnRef>
                <a:fillRef idx="2">
                  <a:schemeClr val="dk1"/>
                </a:fillRef>
                <a:effectRef idx="1">
                  <a:schemeClr val="dk1"/>
                </a:effectRef>
                <a:fontRef idx="minor">
                  <a:schemeClr val="dk1"/>
                </a:fontRef>
              </p:style>
              <p:txBody>
                <a:bodyPr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defRPr/>
                  </a:pPr>
                  <a:endParaRPr lang="zh-CN" altLang="en-US" sz="1200">
                    <a:latin typeface="微软雅黑" pitchFamily="34" charset="-122"/>
                    <a:ea typeface="微软雅黑" pitchFamily="34" charset="-122"/>
                  </a:endParaRPr>
                </a:p>
              </p:txBody>
            </p:sp>
          </p:grpSp>
          <p:grpSp>
            <p:nvGrpSpPr>
              <p:cNvPr id="52" name="组合 40"/>
              <p:cNvGrpSpPr/>
              <p:nvPr/>
            </p:nvGrpSpPr>
            <p:grpSpPr>
              <a:xfrm>
                <a:off x="2643174" y="3500438"/>
                <a:ext cx="785818" cy="285753"/>
                <a:chOff x="2643174" y="3500438"/>
                <a:chExt cx="785818" cy="285753"/>
              </a:xfrm>
              <a:grpFill/>
            </p:grpSpPr>
            <p:cxnSp>
              <p:nvCxnSpPr>
                <p:cNvPr id="53" name="直接连接符 113"/>
                <p:cNvCxnSpPr/>
                <p:nvPr/>
              </p:nvCxnSpPr>
              <p:spPr>
                <a:xfrm>
                  <a:off x="2643174" y="3500438"/>
                  <a:ext cx="785818" cy="0"/>
                </a:xfrm>
                <a:prstGeom prst="line">
                  <a:avLst/>
                </a:prstGeom>
                <a:solidFill>
                  <a:schemeClr val="accent3">
                    <a:lumMod val="20000"/>
                    <a:lumOff val="80000"/>
                  </a:schemeClr>
                </a:solidFill>
              </p:spPr>
              <p:style>
                <a:lnRef idx="1">
                  <a:schemeClr val="dk1"/>
                </a:lnRef>
                <a:fillRef idx="2">
                  <a:schemeClr val="dk1"/>
                </a:fillRef>
                <a:effectRef idx="1">
                  <a:schemeClr val="dk1"/>
                </a:effectRef>
                <a:fontRef idx="minor">
                  <a:schemeClr val="dk1"/>
                </a:fontRef>
              </p:style>
            </p:cxnSp>
            <p:cxnSp>
              <p:nvCxnSpPr>
                <p:cNvPr id="54" name="直接连接符 114"/>
                <p:cNvCxnSpPr/>
                <p:nvPr/>
              </p:nvCxnSpPr>
              <p:spPr>
                <a:xfrm rot="5400000">
                  <a:off x="3286116" y="3643314"/>
                  <a:ext cx="285752" cy="0"/>
                </a:xfrm>
                <a:prstGeom prst="line">
                  <a:avLst/>
                </a:prstGeom>
                <a:solidFill>
                  <a:schemeClr val="accent3">
                    <a:lumMod val="20000"/>
                    <a:lumOff val="80000"/>
                  </a:schemeClr>
                </a:solidFill>
              </p:spPr>
              <p:style>
                <a:lnRef idx="1">
                  <a:schemeClr val="dk1"/>
                </a:lnRef>
                <a:fillRef idx="2">
                  <a:schemeClr val="dk1"/>
                </a:fillRef>
                <a:effectRef idx="1">
                  <a:schemeClr val="dk1"/>
                </a:effectRef>
                <a:fontRef idx="minor">
                  <a:schemeClr val="dk1"/>
                </a:fontRef>
              </p:style>
            </p:cxnSp>
            <p:cxnSp>
              <p:nvCxnSpPr>
                <p:cNvPr id="55" name="直接连接符 115"/>
                <p:cNvCxnSpPr/>
                <p:nvPr/>
              </p:nvCxnSpPr>
              <p:spPr>
                <a:xfrm rot="10800000">
                  <a:off x="2643174" y="3786190"/>
                  <a:ext cx="785818" cy="1"/>
                </a:xfrm>
                <a:prstGeom prst="line">
                  <a:avLst/>
                </a:prstGeom>
                <a:solidFill>
                  <a:schemeClr val="accent3">
                    <a:lumMod val="20000"/>
                    <a:lumOff val="80000"/>
                  </a:schemeClr>
                </a:solidFill>
              </p:spPr>
              <p:style>
                <a:lnRef idx="1">
                  <a:schemeClr val="dk1"/>
                </a:lnRef>
                <a:fillRef idx="2">
                  <a:schemeClr val="dk1"/>
                </a:fillRef>
                <a:effectRef idx="1">
                  <a:schemeClr val="dk1"/>
                </a:effectRef>
                <a:fontRef idx="minor">
                  <a:schemeClr val="dk1"/>
                </a:fontRef>
              </p:style>
            </p:cxnSp>
          </p:grpSp>
        </p:grpSp>
        <p:grpSp>
          <p:nvGrpSpPr>
            <p:cNvPr id="23" name="组合 42"/>
            <p:cNvGrpSpPr/>
            <p:nvPr/>
          </p:nvGrpSpPr>
          <p:grpSpPr>
            <a:xfrm>
              <a:off x="3569733" y="3624148"/>
              <a:ext cx="835477" cy="285753"/>
              <a:chOff x="2643174" y="3500438"/>
              <a:chExt cx="785818" cy="285753"/>
            </a:xfrm>
            <a:solidFill>
              <a:srgbClr val="92D050"/>
            </a:solidFill>
          </p:grpSpPr>
          <p:grpSp>
            <p:nvGrpSpPr>
              <p:cNvPr id="42" name="组合 41"/>
              <p:cNvGrpSpPr/>
              <p:nvPr/>
            </p:nvGrpSpPr>
            <p:grpSpPr>
              <a:xfrm>
                <a:off x="2786050" y="3565124"/>
                <a:ext cx="572628" cy="180000"/>
                <a:chOff x="2786050" y="3537562"/>
                <a:chExt cx="572628" cy="180000"/>
              </a:xfrm>
              <a:grpFill/>
            </p:grpSpPr>
            <p:sp>
              <p:nvSpPr>
                <p:cNvPr id="47" name="矩形 126"/>
                <p:cNvSpPr/>
                <p:nvPr/>
              </p:nvSpPr>
              <p:spPr>
                <a:xfrm>
                  <a:off x="2786050" y="3537562"/>
                  <a:ext cx="144000" cy="180000"/>
                </a:xfrm>
                <a:prstGeom prst="rect">
                  <a:avLst/>
                </a:prstGeom>
                <a:solidFill>
                  <a:schemeClr val="accent3">
                    <a:lumMod val="20000"/>
                    <a:lumOff val="80000"/>
                  </a:schemeClr>
                </a:solidFill>
              </p:spPr>
              <p:style>
                <a:lnRef idx="1">
                  <a:schemeClr val="dk1"/>
                </a:lnRef>
                <a:fillRef idx="2">
                  <a:schemeClr val="dk1"/>
                </a:fillRef>
                <a:effectRef idx="1">
                  <a:schemeClr val="dk1"/>
                </a:effectRef>
                <a:fontRef idx="minor">
                  <a:schemeClr val="dk1"/>
                </a:fontRef>
              </p:style>
              <p:txBody>
                <a:bodyPr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defRPr/>
                  </a:pPr>
                  <a:endParaRPr lang="zh-CN" altLang="en-US" sz="1200">
                    <a:latin typeface="微软雅黑" pitchFamily="34" charset="-122"/>
                    <a:ea typeface="微软雅黑" pitchFamily="34" charset="-122"/>
                  </a:endParaRPr>
                </a:p>
              </p:txBody>
            </p:sp>
            <p:sp>
              <p:nvSpPr>
                <p:cNvPr id="48" name="矩形 127"/>
                <p:cNvSpPr/>
                <p:nvPr/>
              </p:nvSpPr>
              <p:spPr>
                <a:xfrm>
                  <a:off x="2928926" y="3537562"/>
                  <a:ext cx="144000" cy="180000"/>
                </a:xfrm>
                <a:prstGeom prst="rect">
                  <a:avLst/>
                </a:prstGeom>
                <a:solidFill>
                  <a:schemeClr val="accent3">
                    <a:lumMod val="20000"/>
                    <a:lumOff val="80000"/>
                  </a:schemeClr>
                </a:solidFill>
              </p:spPr>
              <p:style>
                <a:lnRef idx="1">
                  <a:schemeClr val="dk1"/>
                </a:lnRef>
                <a:fillRef idx="2">
                  <a:schemeClr val="dk1"/>
                </a:fillRef>
                <a:effectRef idx="1">
                  <a:schemeClr val="dk1"/>
                </a:effectRef>
                <a:fontRef idx="minor">
                  <a:schemeClr val="dk1"/>
                </a:fontRef>
              </p:style>
              <p:txBody>
                <a:bodyPr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defRPr/>
                  </a:pPr>
                  <a:endParaRPr lang="zh-CN" altLang="en-US" sz="1200">
                    <a:latin typeface="微软雅黑" pitchFamily="34" charset="-122"/>
                    <a:ea typeface="微软雅黑" pitchFamily="34" charset="-122"/>
                  </a:endParaRPr>
                </a:p>
              </p:txBody>
            </p:sp>
            <p:sp>
              <p:nvSpPr>
                <p:cNvPr id="49" name="矩形 128"/>
                <p:cNvSpPr/>
                <p:nvPr/>
              </p:nvSpPr>
              <p:spPr>
                <a:xfrm>
                  <a:off x="3071802" y="3537562"/>
                  <a:ext cx="144000" cy="180000"/>
                </a:xfrm>
                <a:prstGeom prst="rect">
                  <a:avLst/>
                </a:prstGeom>
                <a:solidFill>
                  <a:schemeClr val="accent3">
                    <a:lumMod val="20000"/>
                    <a:lumOff val="80000"/>
                  </a:schemeClr>
                </a:solidFill>
              </p:spPr>
              <p:style>
                <a:lnRef idx="1">
                  <a:schemeClr val="dk1"/>
                </a:lnRef>
                <a:fillRef idx="2">
                  <a:schemeClr val="dk1"/>
                </a:fillRef>
                <a:effectRef idx="1">
                  <a:schemeClr val="dk1"/>
                </a:effectRef>
                <a:fontRef idx="minor">
                  <a:schemeClr val="dk1"/>
                </a:fontRef>
              </p:style>
              <p:txBody>
                <a:bodyPr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defRPr/>
                  </a:pPr>
                  <a:endParaRPr lang="zh-CN" altLang="en-US" sz="1200">
                    <a:latin typeface="微软雅黑" pitchFamily="34" charset="-122"/>
                    <a:ea typeface="微软雅黑" pitchFamily="34" charset="-122"/>
                  </a:endParaRPr>
                </a:p>
              </p:txBody>
            </p:sp>
            <p:sp>
              <p:nvSpPr>
                <p:cNvPr id="50" name="矩形 129"/>
                <p:cNvSpPr/>
                <p:nvPr/>
              </p:nvSpPr>
              <p:spPr>
                <a:xfrm>
                  <a:off x="3214678" y="3537562"/>
                  <a:ext cx="144000" cy="180000"/>
                </a:xfrm>
                <a:prstGeom prst="rect">
                  <a:avLst/>
                </a:prstGeom>
                <a:solidFill>
                  <a:schemeClr val="accent3">
                    <a:lumMod val="20000"/>
                    <a:lumOff val="80000"/>
                  </a:schemeClr>
                </a:solidFill>
              </p:spPr>
              <p:style>
                <a:lnRef idx="1">
                  <a:schemeClr val="dk1"/>
                </a:lnRef>
                <a:fillRef idx="2">
                  <a:schemeClr val="dk1"/>
                </a:fillRef>
                <a:effectRef idx="1">
                  <a:schemeClr val="dk1"/>
                </a:effectRef>
                <a:fontRef idx="minor">
                  <a:schemeClr val="dk1"/>
                </a:fontRef>
              </p:style>
              <p:txBody>
                <a:bodyPr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defRPr/>
                  </a:pPr>
                  <a:endParaRPr lang="zh-CN" altLang="en-US" sz="1200">
                    <a:latin typeface="微软雅黑" pitchFamily="34" charset="-122"/>
                    <a:ea typeface="微软雅黑" pitchFamily="34" charset="-122"/>
                  </a:endParaRPr>
                </a:p>
              </p:txBody>
            </p:sp>
          </p:grpSp>
          <p:grpSp>
            <p:nvGrpSpPr>
              <p:cNvPr id="43" name="组合 40"/>
              <p:cNvGrpSpPr/>
              <p:nvPr/>
            </p:nvGrpSpPr>
            <p:grpSpPr>
              <a:xfrm>
                <a:off x="2643174" y="3500438"/>
                <a:ext cx="785818" cy="285753"/>
                <a:chOff x="2643174" y="3500438"/>
                <a:chExt cx="785818" cy="285753"/>
              </a:xfrm>
              <a:grpFill/>
            </p:grpSpPr>
            <p:cxnSp>
              <p:nvCxnSpPr>
                <p:cNvPr id="44" name="直接连接符 123"/>
                <p:cNvCxnSpPr/>
                <p:nvPr/>
              </p:nvCxnSpPr>
              <p:spPr>
                <a:xfrm>
                  <a:off x="2643174" y="3500438"/>
                  <a:ext cx="785818" cy="0"/>
                </a:xfrm>
                <a:prstGeom prst="line">
                  <a:avLst/>
                </a:prstGeom>
                <a:solidFill>
                  <a:schemeClr val="accent3">
                    <a:lumMod val="20000"/>
                    <a:lumOff val="80000"/>
                  </a:schemeClr>
                </a:solidFill>
              </p:spPr>
              <p:style>
                <a:lnRef idx="1">
                  <a:schemeClr val="dk1"/>
                </a:lnRef>
                <a:fillRef idx="2">
                  <a:schemeClr val="dk1"/>
                </a:fillRef>
                <a:effectRef idx="1">
                  <a:schemeClr val="dk1"/>
                </a:effectRef>
                <a:fontRef idx="minor">
                  <a:schemeClr val="dk1"/>
                </a:fontRef>
              </p:style>
            </p:cxnSp>
            <p:cxnSp>
              <p:nvCxnSpPr>
                <p:cNvPr id="45" name="直接连接符 124"/>
                <p:cNvCxnSpPr/>
                <p:nvPr/>
              </p:nvCxnSpPr>
              <p:spPr>
                <a:xfrm rot="5400000">
                  <a:off x="3286116" y="3643314"/>
                  <a:ext cx="285752" cy="0"/>
                </a:xfrm>
                <a:prstGeom prst="line">
                  <a:avLst/>
                </a:prstGeom>
                <a:solidFill>
                  <a:schemeClr val="accent3">
                    <a:lumMod val="20000"/>
                    <a:lumOff val="80000"/>
                  </a:schemeClr>
                </a:solidFill>
              </p:spPr>
              <p:style>
                <a:lnRef idx="1">
                  <a:schemeClr val="dk1"/>
                </a:lnRef>
                <a:fillRef idx="2">
                  <a:schemeClr val="dk1"/>
                </a:fillRef>
                <a:effectRef idx="1">
                  <a:schemeClr val="dk1"/>
                </a:effectRef>
                <a:fontRef idx="minor">
                  <a:schemeClr val="dk1"/>
                </a:fontRef>
              </p:style>
            </p:cxnSp>
            <p:cxnSp>
              <p:nvCxnSpPr>
                <p:cNvPr id="46" name="直接连接符 125"/>
                <p:cNvCxnSpPr/>
                <p:nvPr/>
              </p:nvCxnSpPr>
              <p:spPr>
                <a:xfrm rot="10800000">
                  <a:off x="2643174" y="3786190"/>
                  <a:ext cx="785818" cy="1"/>
                </a:xfrm>
                <a:prstGeom prst="line">
                  <a:avLst/>
                </a:prstGeom>
                <a:solidFill>
                  <a:schemeClr val="accent3">
                    <a:lumMod val="20000"/>
                    <a:lumOff val="80000"/>
                  </a:schemeClr>
                </a:solidFill>
              </p:spPr>
              <p:style>
                <a:lnRef idx="1">
                  <a:schemeClr val="dk1"/>
                </a:lnRef>
                <a:fillRef idx="2">
                  <a:schemeClr val="dk1"/>
                </a:fillRef>
                <a:effectRef idx="1">
                  <a:schemeClr val="dk1"/>
                </a:effectRef>
                <a:fontRef idx="minor">
                  <a:schemeClr val="dk1"/>
                </a:fontRef>
              </p:style>
            </p:cxnSp>
          </p:grpSp>
        </p:grpSp>
        <p:sp>
          <p:nvSpPr>
            <p:cNvPr id="24" name="圆角矩形 130"/>
            <p:cNvSpPr/>
            <p:nvPr/>
          </p:nvSpPr>
          <p:spPr>
            <a:xfrm>
              <a:off x="4709022" y="3587751"/>
              <a:ext cx="956995" cy="358775"/>
            </a:xfrm>
            <a:prstGeom prst="roundRect">
              <a:avLst/>
            </a:prstGeom>
            <a:solidFill>
              <a:schemeClr val="accent3">
                <a:lumMod val="20000"/>
                <a:lumOff val="80000"/>
              </a:schemeClr>
            </a:solidFill>
          </p:spPr>
          <p:style>
            <a:lnRef idx="1">
              <a:schemeClr val="dk1"/>
            </a:lnRef>
            <a:fillRef idx="2">
              <a:schemeClr val="dk1"/>
            </a:fillRef>
            <a:effectRef idx="1">
              <a:schemeClr val="dk1"/>
            </a:effectRef>
            <a:fontRef idx="minor">
              <a:schemeClr val="dk1"/>
            </a:fontRef>
          </p:style>
          <p:txBody>
            <a:bodyPr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defRPr/>
              </a:pPr>
              <a:r>
                <a:rPr lang="en-US" altLang="zh-CN" sz="1200" dirty="0">
                  <a:latin typeface="微软雅黑" pitchFamily="34" charset="-122"/>
                  <a:ea typeface="微软雅黑" pitchFamily="34" charset="-122"/>
                </a:rPr>
                <a:t>Listener</a:t>
              </a:r>
              <a:endParaRPr lang="zh-CN" altLang="en-US" sz="1200" dirty="0">
                <a:latin typeface="微软雅黑" pitchFamily="34" charset="-122"/>
                <a:ea typeface="微软雅黑" pitchFamily="34" charset="-122"/>
              </a:endParaRPr>
            </a:p>
          </p:txBody>
        </p:sp>
        <p:sp>
          <p:nvSpPr>
            <p:cNvPr id="25" name="圆角矩形 131"/>
            <p:cNvSpPr/>
            <p:nvPr/>
          </p:nvSpPr>
          <p:spPr>
            <a:xfrm>
              <a:off x="2506415" y="2693988"/>
              <a:ext cx="956994" cy="431800"/>
            </a:xfrm>
            <a:prstGeom prst="roundRect">
              <a:avLst/>
            </a:prstGeom>
            <a:solidFill>
              <a:schemeClr val="accent3">
                <a:lumMod val="20000"/>
                <a:lumOff val="80000"/>
              </a:schemeClr>
            </a:solidFill>
          </p:spPr>
          <p:style>
            <a:lnRef idx="1">
              <a:schemeClr val="dk1"/>
            </a:lnRef>
            <a:fillRef idx="2">
              <a:schemeClr val="dk1"/>
            </a:fillRef>
            <a:effectRef idx="1">
              <a:schemeClr val="dk1"/>
            </a:effectRef>
            <a:fontRef idx="minor">
              <a:schemeClr val="dk1"/>
            </a:fontRef>
          </p:style>
          <p:txBody>
            <a:bodyPr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defRPr/>
              </a:pPr>
              <a:r>
                <a:rPr lang="en-US" altLang="zh-CN" sz="1200" dirty="0">
                  <a:latin typeface="微软雅黑" pitchFamily="34" charset="-122"/>
                  <a:ea typeface="微软雅黑" pitchFamily="34" charset="-122"/>
                </a:rPr>
                <a:t>Router</a:t>
              </a:r>
              <a:endParaRPr lang="zh-CN" altLang="en-US" sz="1200" dirty="0">
                <a:latin typeface="微软雅黑" pitchFamily="34" charset="-122"/>
                <a:ea typeface="微软雅黑" pitchFamily="34" charset="-122"/>
              </a:endParaRPr>
            </a:p>
          </p:txBody>
        </p:sp>
        <p:sp>
          <p:nvSpPr>
            <p:cNvPr id="26" name="矩形 132"/>
            <p:cNvSpPr>
              <a:spLocks noChangeArrowheads="1"/>
            </p:cNvSpPr>
            <p:nvPr/>
          </p:nvSpPr>
          <p:spPr bwMode="auto">
            <a:xfrm>
              <a:off x="759519" y="1768475"/>
              <a:ext cx="107514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r>
                <a:rPr lang="zh-CN" altLang="en-US" sz="1600" b="1">
                  <a:latin typeface="微软雅黑" pitchFamily="34" charset="-122"/>
                  <a:ea typeface="微软雅黑" pitchFamily="34" charset="-122"/>
                </a:rPr>
                <a:t>日志</a:t>
              </a:r>
              <a:endParaRPr lang="en-US" altLang="zh-CN" sz="1600" b="1">
                <a:latin typeface="微软雅黑" pitchFamily="34" charset="-122"/>
                <a:ea typeface="微软雅黑" pitchFamily="34" charset="-122"/>
              </a:endParaRPr>
            </a:p>
            <a:p>
              <a:pPr algn="ctr"/>
              <a:r>
                <a:rPr lang="zh-CN" altLang="en-US" sz="1600" b="1">
                  <a:latin typeface="微软雅黑" pitchFamily="34" charset="-122"/>
                  <a:ea typeface="微软雅黑" pitchFamily="34" charset="-122"/>
                </a:rPr>
                <a:t>监控代理</a:t>
              </a:r>
            </a:p>
          </p:txBody>
        </p:sp>
        <p:sp>
          <p:nvSpPr>
            <p:cNvPr id="27" name="圆角矩形 145"/>
            <p:cNvSpPr/>
            <p:nvPr/>
          </p:nvSpPr>
          <p:spPr>
            <a:xfrm>
              <a:off x="7974956" y="2673350"/>
              <a:ext cx="956994" cy="431800"/>
            </a:xfrm>
            <a:prstGeom prst="roundRect">
              <a:avLst/>
            </a:prstGeom>
            <a:solidFill>
              <a:schemeClr val="accent3">
                <a:lumMod val="20000"/>
                <a:lumOff val="80000"/>
              </a:schemeClr>
            </a:solidFill>
          </p:spPr>
          <p:style>
            <a:lnRef idx="1">
              <a:schemeClr val="dk1"/>
            </a:lnRef>
            <a:fillRef idx="2">
              <a:schemeClr val="dk1"/>
            </a:fillRef>
            <a:effectRef idx="1">
              <a:schemeClr val="dk1"/>
            </a:effectRef>
            <a:fontRef idx="minor">
              <a:schemeClr val="dk1"/>
            </a:fontRef>
          </p:style>
          <p:txBody>
            <a:bodyPr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defRPr/>
              </a:pPr>
              <a:r>
                <a:rPr lang="zh-CN" altLang="en-US" sz="1200" dirty="0">
                  <a:latin typeface="微软雅黑" pitchFamily="34" charset="-122"/>
                  <a:ea typeface="微软雅黑" pitchFamily="34" charset="-122"/>
                </a:rPr>
                <a:t>定时器</a:t>
              </a:r>
            </a:p>
          </p:txBody>
        </p:sp>
        <p:cxnSp>
          <p:nvCxnSpPr>
            <p:cNvPr id="28" name="直接箭头连接符 151"/>
            <p:cNvCxnSpPr>
              <a:stCxn id="25" idx="3"/>
            </p:cNvCxnSpPr>
            <p:nvPr/>
          </p:nvCxnSpPr>
          <p:spPr>
            <a:xfrm>
              <a:off x="3463409" y="2909888"/>
              <a:ext cx="258237" cy="11112"/>
            </a:xfrm>
            <a:prstGeom prst="straightConnector1">
              <a:avLst/>
            </a:prstGeom>
            <a:ln w="38100">
              <a:solidFill>
                <a:schemeClr val="tx1">
                  <a:lumMod val="50000"/>
                  <a:lumOff val="50000"/>
                </a:schemeClr>
              </a:solidFill>
              <a:headEnd type="none" w="med" len="med"/>
              <a:tailEnd type="triangle" w="med" len="med"/>
            </a:ln>
          </p:spPr>
          <p:style>
            <a:lnRef idx="1">
              <a:schemeClr val="dk1"/>
            </a:lnRef>
            <a:fillRef idx="2">
              <a:schemeClr val="dk1"/>
            </a:fillRef>
            <a:effectRef idx="1">
              <a:schemeClr val="dk1"/>
            </a:effectRef>
            <a:fontRef idx="minor">
              <a:schemeClr val="dk1"/>
            </a:fontRef>
          </p:style>
        </p:cxnSp>
        <p:cxnSp>
          <p:nvCxnSpPr>
            <p:cNvPr id="29" name="直接箭头连接符 154"/>
            <p:cNvCxnSpPr>
              <a:stCxn id="25" idx="3"/>
            </p:cNvCxnSpPr>
            <p:nvPr/>
          </p:nvCxnSpPr>
          <p:spPr>
            <a:xfrm>
              <a:off x="3463409" y="2909888"/>
              <a:ext cx="258237" cy="868362"/>
            </a:xfrm>
            <a:prstGeom prst="straightConnector1">
              <a:avLst/>
            </a:prstGeom>
            <a:ln w="38100">
              <a:solidFill>
                <a:schemeClr val="tx1">
                  <a:lumMod val="50000"/>
                  <a:lumOff val="50000"/>
                </a:schemeClr>
              </a:solidFill>
              <a:headEnd type="none" w="med" len="med"/>
              <a:tailEnd type="triangle" w="med" len="med"/>
            </a:ln>
          </p:spPr>
          <p:style>
            <a:lnRef idx="1">
              <a:schemeClr val="dk1"/>
            </a:lnRef>
            <a:fillRef idx="2">
              <a:schemeClr val="dk1"/>
            </a:fillRef>
            <a:effectRef idx="1">
              <a:schemeClr val="dk1"/>
            </a:effectRef>
            <a:fontRef idx="minor">
              <a:schemeClr val="dk1"/>
            </a:fontRef>
          </p:style>
        </p:cxnSp>
        <p:cxnSp>
          <p:nvCxnSpPr>
            <p:cNvPr id="30" name="直接箭头连接符 157"/>
            <p:cNvCxnSpPr>
              <a:endCxn id="21" idx="1"/>
            </p:cNvCxnSpPr>
            <p:nvPr/>
          </p:nvCxnSpPr>
          <p:spPr>
            <a:xfrm flipV="1">
              <a:off x="4330949" y="2909888"/>
              <a:ext cx="378072" cy="11112"/>
            </a:xfrm>
            <a:prstGeom prst="straightConnector1">
              <a:avLst/>
            </a:prstGeom>
            <a:ln w="38100">
              <a:solidFill>
                <a:schemeClr val="tx1">
                  <a:lumMod val="50000"/>
                  <a:lumOff val="50000"/>
                </a:schemeClr>
              </a:solidFill>
              <a:headEnd type="none" w="med" len="med"/>
              <a:tailEnd type="triangle" w="med" len="med"/>
            </a:ln>
          </p:spPr>
          <p:style>
            <a:lnRef idx="1">
              <a:schemeClr val="dk1"/>
            </a:lnRef>
            <a:fillRef idx="2">
              <a:schemeClr val="dk1"/>
            </a:fillRef>
            <a:effectRef idx="1">
              <a:schemeClr val="dk1"/>
            </a:effectRef>
            <a:fontRef idx="minor">
              <a:schemeClr val="dk1"/>
            </a:fontRef>
          </p:style>
        </p:cxnSp>
        <p:cxnSp>
          <p:nvCxnSpPr>
            <p:cNvPr id="31" name="直接箭头连接符 160"/>
            <p:cNvCxnSpPr/>
            <p:nvPr/>
          </p:nvCxnSpPr>
          <p:spPr>
            <a:xfrm flipV="1">
              <a:off x="4330949" y="3760788"/>
              <a:ext cx="378072" cy="12700"/>
            </a:xfrm>
            <a:prstGeom prst="straightConnector1">
              <a:avLst/>
            </a:prstGeom>
            <a:ln w="38100">
              <a:solidFill>
                <a:schemeClr val="tx1">
                  <a:lumMod val="50000"/>
                  <a:lumOff val="50000"/>
                </a:schemeClr>
              </a:solidFill>
              <a:headEnd type="none" w="med" len="med"/>
              <a:tailEnd type="triangle" w="med" len="med"/>
            </a:ln>
          </p:spPr>
          <p:style>
            <a:lnRef idx="1">
              <a:schemeClr val="dk1"/>
            </a:lnRef>
            <a:fillRef idx="2">
              <a:schemeClr val="dk1"/>
            </a:fillRef>
            <a:effectRef idx="1">
              <a:schemeClr val="dk1"/>
            </a:effectRef>
            <a:fontRef idx="minor">
              <a:schemeClr val="dk1"/>
            </a:fontRef>
          </p:style>
        </p:cxnSp>
        <p:cxnSp>
          <p:nvCxnSpPr>
            <p:cNvPr id="32" name="直接箭头连接符 163"/>
            <p:cNvCxnSpPr>
              <a:stCxn id="21" idx="3"/>
              <a:endCxn id="13" idx="1"/>
            </p:cNvCxnSpPr>
            <p:nvPr/>
          </p:nvCxnSpPr>
          <p:spPr>
            <a:xfrm>
              <a:off x="5666017" y="2909889"/>
              <a:ext cx="258236" cy="1587"/>
            </a:xfrm>
            <a:prstGeom prst="straightConnector1">
              <a:avLst/>
            </a:prstGeom>
            <a:ln w="38100">
              <a:solidFill>
                <a:schemeClr val="tx1">
                  <a:lumMod val="50000"/>
                  <a:lumOff val="50000"/>
                </a:schemeClr>
              </a:solidFill>
              <a:headEnd type="none" w="med" len="med"/>
              <a:tailEnd type="triangle" w="med" len="med"/>
            </a:ln>
          </p:spPr>
          <p:style>
            <a:lnRef idx="1">
              <a:schemeClr val="dk1"/>
            </a:lnRef>
            <a:fillRef idx="2">
              <a:schemeClr val="dk1"/>
            </a:fillRef>
            <a:effectRef idx="1">
              <a:schemeClr val="dk1"/>
            </a:effectRef>
            <a:fontRef idx="minor">
              <a:schemeClr val="dk1"/>
            </a:fontRef>
          </p:style>
        </p:cxnSp>
        <p:cxnSp>
          <p:nvCxnSpPr>
            <p:cNvPr id="33" name="直接箭头连接符 166"/>
            <p:cNvCxnSpPr>
              <a:stCxn id="13" idx="2"/>
              <a:endCxn id="18" idx="0"/>
            </p:cNvCxnSpPr>
            <p:nvPr/>
          </p:nvCxnSpPr>
          <p:spPr>
            <a:xfrm rot="5400000">
              <a:off x="6190025" y="3337670"/>
              <a:ext cx="425450" cy="1687"/>
            </a:xfrm>
            <a:prstGeom prst="straightConnector1">
              <a:avLst/>
            </a:prstGeom>
            <a:ln w="38100">
              <a:solidFill>
                <a:schemeClr val="tx1">
                  <a:lumMod val="50000"/>
                  <a:lumOff val="50000"/>
                </a:schemeClr>
              </a:solidFill>
              <a:headEnd type="none" w="med" len="med"/>
              <a:tailEnd type="triangle" w="med" len="med"/>
            </a:ln>
          </p:spPr>
          <p:style>
            <a:lnRef idx="1">
              <a:schemeClr val="dk1"/>
            </a:lnRef>
            <a:fillRef idx="2">
              <a:schemeClr val="dk1"/>
            </a:fillRef>
            <a:effectRef idx="1">
              <a:schemeClr val="dk1"/>
            </a:effectRef>
            <a:fontRef idx="minor">
              <a:schemeClr val="dk1"/>
            </a:fontRef>
          </p:style>
        </p:cxnSp>
        <p:cxnSp>
          <p:nvCxnSpPr>
            <p:cNvPr id="34" name="直接箭头连接符 169"/>
            <p:cNvCxnSpPr>
              <a:stCxn id="27" idx="2"/>
            </p:cNvCxnSpPr>
            <p:nvPr/>
          </p:nvCxnSpPr>
          <p:spPr>
            <a:xfrm rot="5400000">
              <a:off x="8229564" y="3328194"/>
              <a:ext cx="446088" cy="0"/>
            </a:xfrm>
            <a:prstGeom prst="straightConnector1">
              <a:avLst/>
            </a:prstGeom>
            <a:ln w="38100">
              <a:solidFill>
                <a:schemeClr val="tx1">
                  <a:lumMod val="50000"/>
                  <a:lumOff val="50000"/>
                </a:schemeClr>
              </a:solidFill>
              <a:headEnd type="none" w="med" len="med"/>
              <a:tailEnd type="triangle" w="med" len="med"/>
            </a:ln>
          </p:spPr>
          <p:style>
            <a:lnRef idx="1">
              <a:schemeClr val="dk1"/>
            </a:lnRef>
            <a:fillRef idx="2">
              <a:schemeClr val="dk1"/>
            </a:fillRef>
            <a:effectRef idx="1">
              <a:schemeClr val="dk1"/>
            </a:effectRef>
            <a:fontRef idx="minor">
              <a:schemeClr val="dk1"/>
            </a:fontRef>
          </p:style>
        </p:cxnSp>
        <p:sp>
          <p:nvSpPr>
            <p:cNvPr id="35" name="矩形 180"/>
            <p:cNvSpPr>
              <a:spLocks noChangeArrowheads="1"/>
            </p:cNvSpPr>
            <p:nvPr/>
          </p:nvSpPr>
          <p:spPr bwMode="auto">
            <a:xfrm>
              <a:off x="7926009" y="2197100"/>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r>
                <a:rPr lang="zh-CN" altLang="en-US" sz="1600" b="1">
                  <a:latin typeface="微软雅黑" pitchFamily="34" charset="-122"/>
                  <a:ea typeface="微软雅黑" pitchFamily="34" charset="-122"/>
                </a:rPr>
                <a:t>事件发送</a:t>
              </a:r>
            </a:p>
          </p:txBody>
        </p:sp>
        <p:sp>
          <p:nvSpPr>
            <p:cNvPr id="36" name="圆角矩形 183"/>
            <p:cNvSpPr/>
            <p:nvPr/>
          </p:nvSpPr>
          <p:spPr>
            <a:xfrm>
              <a:off x="2506415" y="3554414"/>
              <a:ext cx="956994" cy="428625"/>
            </a:xfrm>
            <a:prstGeom prst="roundRect">
              <a:avLst/>
            </a:prstGeom>
            <a:solidFill>
              <a:schemeClr val="accent3">
                <a:lumMod val="20000"/>
                <a:lumOff val="80000"/>
              </a:schemeClr>
            </a:solidFill>
          </p:spPr>
          <p:style>
            <a:lnRef idx="1">
              <a:schemeClr val="dk1"/>
            </a:lnRef>
            <a:fillRef idx="2">
              <a:schemeClr val="dk1"/>
            </a:fillRef>
            <a:effectRef idx="1">
              <a:schemeClr val="dk1"/>
            </a:effectRef>
            <a:fontRef idx="minor">
              <a:schemeClr val="dk1"/>
            </a:fontRef>
          </p:style>
          <p:txBody>
            <a:bodyPr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defRPr/>
              </a:pPr>
              <a:r>
                <a:rPr lang="zh-CN" altLang="en-US" sz="1200" dirty="0">
                  <a:latin typeface="微软雅黑" pitchFamily="34" charset="-122"/>
                  <a:ea typeface="微软雅黑" pitchFamily="34" charset="-122"/>
                </a:rPr>
                <a:t>接收模块</a:t>
              </a:r>
            </a:p>
          </p:txBody>
        </p:sp>
        <p:cxnSp>
          <p:nvCxnSpPr>
            <p:cNvPr id="37" name="直接箭头连接符 4"/>
            <p:cNvCxnSpPr>
              <a:stCxn id="36" idx="0"/>
              <a:endCxn id="25" idx="2"/>
            </p:cNvCxnSpPr>
            <p:nvPr/>
          </p:nvCxnSpPr>
          <p:spPr>
            <a:xfrm rot="5400000" flipH="1" flipV="1">
              <a:off x="2770600" y="3339257"/>
              <a:ext cx="428625" cy="1688"/>
            </a:xfrm>
            <a:prstGeom prst="straightConnector1">
              <a:avLst/>
            </a:prstGeom>
            <a:ln w="38100">
              <a:solidFill>
                <a:schemeClr val="tx1">
                  <a:lumMod val="50000"/>
                  <a:lumOff val="50000"/>
                </a:schemeClr>
              </a:solidFill>
              <a:headEnd type="none" w="med" len="med"/>
              <a:tailEnd type="triangle" w="med" len="med"/>
            </a:ln>
          </p:spPr>
          <p:style>
            <a:lnRef idx="1">
              <a:schemeClr val="dk1"/>
            </a:lnRef>
            <a:fillRef idx="2">
              <a:schemeClr val="dk1"/>
            </a:fillRef>
            <a:effectRef idx="1">
              <a:schemeClr val="dk1"/>
            </a:effectRef>
            <a:fontRef idx="minor">
              <a:schemeClr val="dk1"/>
            </a:fontRef>
          </p:style>
        </p:cxnSp>
        <p:sp>
          <p:nvSpPr>
            <p:cNvPr id="38" name="圆角矩形 194"/>
            <p:cNvSpPr/>
            <p:nvPr/>
          </p:nvSpPr>
          <p:spPr>
            <a:xfrm>
              <a:off x="7974956" y="3554413"/>
              <a:ext cx="956994" cy="431800"/>
            </a:xfrm>
            <a:prstGeom prst="roundRect">
              <a:avLst/>
            </a:prstGeom>
            <a:solidFill>
              <a:schemeClr val="accent3">
                <a:lumMod val="20000"/>
                <a:lumOff val="80000"/>
              </a:schemeClr>
            </a:solidFill>
          </p:spPr>
          <p:style>
            <a:lnRef idx="1">
              <a:schemeClr val="dk1"/>
            </a:lnRef>
            <a:fillRef idx="2">
              <a:schemeClr val="dk1"/>
            </a:fillRef>
            <a:effectRef idx="1">
              <a:schemeClr val="dk1"/>
            </a:effectRef>
            <a:fontRef idx="minor">
              <a:schemeClr val="dk1"/>
            </a:fontRef>
          </p:style>
          <p:txBody>
            <a:bodyPr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defRPr/>
              </a:pPr>
              <a:r>
                <a:rPr lang="en-US" altLang="zh-CN" sz="1200" dirty="0">
                  <a:latin typeface="微软雅黑" pitchFamily="34" charset="-122"/>
                  <a:ea typeface="微软雅黑" pitchFamily="34" charset="-122"/>
                </a:rPr>
                <a:t>UDP</a:t>
              </a:r>
            </a:p>
            <a:p>
              <a:pPr algn="ctr">
                <a:defRPr/>
              </a:pPr>
              <a:r>
                <a:rPr lang="zh-CN" altLang="en-US" sz="1200" dirty="0">
                  <a:latin typeface="微软雅黑" pitchFamily="34" charset="-122"/>
                  <a:ea typeface="微软雅黑" pitchFamily="34" charset="-122"/>
                </a:rPr>
                <a:t>通讯模块</a:t>
              </a:r>
            </a:p>
          </p:txBody>
        </p:sp>
        <p:sp>
          <p:nvSpPr>
            <p:cNvPr id="39" name="矩形 75"/>
            <p:cNvSpPr>
              <a:spLocks noChangeArrowheads="1"/>
            </p:cNvSpPr>
            <p:nvPr/>
          </p:nvSpPr>
          <p:spPr bwMode="auto">
            <a:xfrm>
              <a:off x="4253310" y="1768475"/>
              <a:ext cx="14157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r>
                <a:rPr lang="zh-CN" altLang="en-US" sz="1600" b="1">
                  <a:latin typeface="微软雅黑" pitchFamily="34" charset="-122"/>
                  <a:ea typeface="微软雅黑" pitchFamily="34" charset="-122"/>
                </a:rPr>
                <a:t>应用监控代理</a:t>
              </a:r>
            </a:p>
          </p:txBody>
        </p:sp>
        <p:cxnSp>
          <p:nvCxnSpPr>
            <p:cNvPr id="40" name="直接箭头连接符 172"/>
            <p:cNvCxnSpPr/>
            <p:nvPr/>
          </p:nvCxnSpPr>
          <p:spPr>
            <a:xfrm>
              <a:off x="7640768" y="3765550"/>
              <a:ext cx="305495" cy="1588"/>
            </a:xfrm>
            <a:prstGeom prst="straightConnector1">
              <a:avLst/>
            </a:prstGeom>
            <a:ln w="38100">
              <a:solidFill>
                <a:schemeClr val="tx1">
                  <a:lumMod val="50000"/>
                  <a:lumOff val="50000"/>
                </a:schemeClr>
              </a:solidFill>
              <a:headEnd type="none" w="med" len="med"/>
              <a:tailEnd type="triangle" w="med" len="med"/>
            </a:ln>
          </p:spPr>
          <p:style>
            <a:lnRef idx="1">
              <a:schemeClr val="dk1"/>
            </a:lnRef>
            <a:fillRef idx="2">
              <a:schemeClr val="dk1"/>
            </a:fillRef>
            <a:effectRef idx="1">
              <a:schemeClr val="dk1"/>
            </a:effectRef>
            <a:fontRef idx="minor">
              <a:schemeClr val="dk1"/>
            </a:fontRef>
          </p:style>
        </p:cxnSp>
        <p:sp>
          <p:nvSpPr>
            <p:cNvPr id="41" name="圆角矩形 58"/>
            <p:cNvSpPr/>
            <p:nvPr/>
          </p:nvSpPr>
          <p:spPr>
            <a:xfrm>
              <a:off x="789901" y="3554414"/>
              <a:ext cx="956995" cy="428625"/>
            </a:xfrm>
            <a:prstGeom prst="roundRect">
              <a:avLst/>
            </a:prstGeom>
            <a:solidFill>
              <a:schemeClr val="accent3">
                <a:lumMod val="20000"/>
                <a:lumOff val="80000"/>
              </a:schemeClr>
            </a:solidFill>
          </p:spPr>
          <p:style>
            <a:lnRef idx="1">
              <a:schemeClr val="dk1"/>
            </a:lnRef>
            <a:fillRef idx="2">
              <a:schemeClr val="dk1"/>
            </a:fillRef>
            <a:effectRef idx="1">
              <a:schemeClr val="dk1"/>
            </a:effectRef>
            <a:fontRef idx="minor">
              <a:schemeClr val="dk1"/>
            </a:fontRef>
          </p:style>
          <p:txBody>
            <a:bodyPr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defRPr/>
              </a:pPr>
              <a:r>
                <a:rPr lang="zh-CN" altLang="en-US" sz="1200" dirty="0">
                  <a:latin typeface="微软雅黑" pitchFamily="34" charset="-122"/>
                  <a:ea typeface="微软雅黑" pitchFamily="34" charset="-122"/>
                </a:rPr>
                <a:t>发送模块</a:t>
              </a:r>
            </a:p>
          </p:txBody>
        </p:sp>
      </p:grpSp>
    </p:spTree>
    <p:extLst>
      <p:ext uri="{BB962C8B-B14F-4D97-AF65-F5344CB8AC3E}">
        <p14:creationId xmlns:p14="http://schemas.microsoft.com/office/powerpoint/2010/main" val="22259151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a:t>异</a:t>
            </a:r>
            <a:r>
              <a:rPr lang="zh-CN" altLang="en-US" sz="2400" dirty="0" smtClean="0"/>
              <a:t>步框架</a:t>
            </a:r>
            <a:endParaRPr lang="zh-CN" altLang="en-US" sz="2400" dirty="0"/>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26</a:t>
            </a:fld>
            <a:endParaRPr lang="en-US" altLang="zh-CN" dirty="0"/>
          </a:p>
        </p:txBody>
      </p:sp>
      <p:sp>
        <p:nvSpPr>
          <p:cNvPr id="2" name="Rectangle 1"/>
          <p:cNvSpPr/>
          <p:nvPr/>
        </p:nvSpPr>
        <p:spPr>
          <a:xfrm>
            <a:off x="454660" y="1065074"/>
            <a:ext cx="8749665" cy="1754326"/>
          </a:xfrm>
          <a:prstGeom prst="rect">
            <a:avLst/>
          </a:prstGeom>
        </p:spPr>
        <p:txBody>
          <a:bodyPr wrap="square">
            <a:spAutoFit/>
          </a:bodyPr>
          <a:lstStyle/>
          <a:p>
            <a:r>
              <a:rPr lang="zh-CN" altLang="en-US" dirty="0"/>
              <a:t>通过将系统分成接入、控制、业务、集成等层次，每层之间进行同步或者异步的处理。主要特性包括：</a:t>
            </a:r>
          </a:p>
          <a:p>
            <a:pPr marL="285750" indent="-285750">
              <a:buFont typeface="Arial" panose="020B0604020202020204" pitchFamily="34" charset="0"/>
              <a:buChar char="•"/>
            </a:pPr>
            <a:r>
              <a:rPr lang="zh-CN" altLang="en-US" dirty="0"/>
              <a:t>分布式部署时，支持根据服务器的状态自动路由 </a:t>
            </a:r>
          </a:p>
          <a:p>
            <a:pPr marL="285750" indent="-285750">
              <a:buFont typeface="Arial" panose="020B0604020202020204" pitchFamily="34" charset="0"/>
              <a:buChar char="•"/>
            </a:pPr>
            <a:r>
              <a:rPr lang="zh-CN" altLang="en-US" dirty="0"/>
              <a:t>支持对系统各层之间资源的单独管理 </a:t>
            </a:r>
          </a:p>
          <a:p>
            <a:pPr marL="285750" indent="-285750">
              <a:buFont typeface="Arial" panose="020B0604020202020204" pitchFamily="34" charset="0"/>
              <a:buChar char="•"/>
            </a:pPr>
            <a:r>
              <a:rPr lang="zh-CN" altLang="en-US" dirty="0"/>
              <a:t>支持业务调用的异步模拟同步处理机制 </a:t>
            </a:r>
          </a:p>
          <a:p>
            <a:pPr marL="285750" indent="-285750">
              <a:buFont typeface="Arial" panose="020B0604020202020204" pitchFamily="34" charset="0"/>
              <a:buChar char="•"/>
            </a:pPr>
            <a:r>
              <a:rPr lang="zh-CN" altLang="en-US" dirty="0"/>
              <a:t>支持异步Servlet实现HTTP异步请求</a:t>
            </a:r>
          </a:p>
        </p:txBody>
      </p:sp>
      <p:pic>
        <p:nvPicPr>
          <p:cNvPr id="16" name="Picture 15"/>
          <p:cNvPicPr>
            <a:picLocks noChangeAspect="1" noChangeArrowheads="1"/>
          </p:cNvPicPr>
          <p:nvPr/>
        </p:nvPicPr>
        <p:blipFill>
          <a:blip r:embed="rId3"/>
          <a:srcRect l="3638"/>
          <a:stretch>
            <a:fillRect/>
          </a:stretch>
        </p:blipFill>
        <p:spPr bwMode="auto">
          <a:xfrm>
            <a:off x="5175281" y="2286000"/>
            <a:ext cx="3784092" cy="2286016"/>
          </a:xfrm>
          <a:prstGeom prst="rect">
            <a:avLst/>
          </a:prstGeom>
          <a:noFill/>
          <a:ln w="9525">
            <a:noFill/>
            <a:miter lim="800000"/>
            <a:headEnd/>
            <a:tailEnd/>
          </a:ln>
        </p:spPr>
      </p:pic>
      <p:pic>
        <p:nvPicPr>
          <p:cNvPr id="17" name="table"/>
          <p:cNvPicPr>
            <a:picLocks noChangeAspect="1"/>
          </p:cNvPicPr>
          <p:nvPr/>
        </p:nvPicPr>
        <p:blipFill>
          <a:blip r:embed="rId4"/>
          <a:stretch>
            <a:fillRect/>
          </a:stretch>
        </p:blipFill>
        <p:spPr>
          <a:xfrm>
            <a:off x="746125" y="3800681"/>
            <a:ext cx="4858933" cy="2060627"/>
          </a:xfrm>
          <a:prstGeom prst="rect">
            <a:avLst/>
          </a:prstGeom>
        </p:spPr>
      </p:pic>
      <p:sp>
        <p:nvSpPr>
          <p:cNvPr id="18" name="椭圆 6"/>
          <p:cNvSpPr/>
          <p:nvPr/>
        </p:nvSpPr>
        <p:spPr>
          <a:xfrm>
            <a:off x="2674951" y="4429140"/>
            <a:ext cx="285752" cy="28575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l" rtl="0" fontAlgn="base">
              <a:spcBef>
                <a:spcPct val="0"/>
              </a:spcBef>
              <a:spcAft>
                <a:spcPct val="0"/>
              </a:spcAft>
              <a:defRPr sz="2000" kern="1200">
                <a:solidFill>
                  <a:schemeClr val="dk1"/>
                </a:solidFill>
                <a:latin typeface="+mn-lt"/>
                <a:ea typeface="+mn-ea"/>
                <a:cs typeface="+mn-cs"/>
              </a:defRPr>
            </a:lvl1pPr>
            <a:lvl2pPr marL="457200" algn="l" rtl="0" fontAlgn="base">
              <a:spcBef>
                <a:spcPct val="0"/>
              </a:spcBef>
              <a:spcAft>
                <a:spcPct val="0"/>
              </a:spcAft>
              <a:defRPr sz="2000" kern="1200">
                <a:solidFill>
                  <a:schemeClr val="dk1"/>
                </a:solidFill>
                <a:latin typeface="+mn-lt"/>
                <a:ea typeface="+mn-ea"/>
                <a:cs typeface="+mn-cs"/>
              </a:defRPr>
            </a:lvl2pPr>
            <a:lvl3pPr marL="914400" algn="l" rtl="0" fontAlgn="base">
              <a:spcBef>
                <a:spcPct val="0"/>
              </a:spcBef>
              <a:spcAft>
                <a:spcPct val="0"/>
              </a:spcAft>
              <a:defRPr sz="2000" kern="1200">
                <a:solidFill>
                  <a:schemeClr val="dk1"/>
                </a:solidFill>
                <a:latin typeface="+mn-lt"/>
                <a:ea typeface="+mn-ea"/>
                <a:cs typeface="+mn-cs"/>
              </a:defRPr>
            </a:lvl3pPr>
            <a:lvl4pPr marL="1371600" algn="l" rtl="0" fontAlgn="base">
              <a:spcBef>
                <a:spcPct val="0"/>
              </a:spcBef>
              <a:spcAft>
                <a:spcPct val="0"/>
              </a:spcAft>
              <a:defRPr sz="2000" kern="1200">
                <a:solidFill>
                  <a:schemeClr val="dk1"/>
                </a:solidFill>
                <a:latin typeface="+mn-lt"/>
                <a:ea typeface="+mn-ea"/>
                <a:cs typeface="+mn-cs"/>
              </a:defRPr>
            </a:lvl4pPr>
            <a:lvl5pPr marL="1828800" algn="l" rtl="0" fontAlgn="base">
              <a:spcBef>
                <a:spcPct val="0"/>
              </a:spcBef>
              <a:spcAft>
                <a:spcPct val="0"/>
              </a:spcAft>
              <a:defRPr sz="2000" kern="1200">
                <a:solidFill>
                  <a:schemeClr val="dk1"/>
                </a:solidFill>
                <a:latin typeface="+mn-lt"/>
                <a:ea typeface="+mn-ea"/>
                <a:cs typeface="+mn-cs"/>
              </a:defRPr>
            </a:lvl5pPr>
            <a:lvl6pPr marL="2286000" algn="l" defTabSz="914400" rtl="0" eaLnBrk="1" latinLnBrk="0" hangingPunct="1">
              <a:defRPr sz="2000" kern="1200">
                <a:solidFill>
                  <a:schemeClr val="dk1"/>
                </a:solidFill>
                <a:latin typeface="+mn-lt"/>
                <a:ea typeface="+mn-ea"/>
                <a:cs typeface="+mn-cs"/>
              </a:defRPr>
            </a:lvl6pPr>
            <a:lvl7pPr marL="2743200" algn="l" defTabSz="914400" rtl="0" eaLnBrk="1" latinLnBrk="0" hangingPunct="1">
              <a:defRPr sz="2000" kern="1200">
                <a:solidFill>
                  <a:schemeClr val="dk1"/>
                </a:solidFill>
                <a:latin typeface="+mn-lt"/>
                <a:ea typeface="+mn-ea"/>
                <a:cs typeface="+mn-cs"/>
              </a:defRPr>
            </a:lvl7pPr>
            <a:lvl8pPr marL="3200400" algn="l" defTabSz="914400" rtl="0" eaLnBrk="1" latinLnBrk="0" hangingPunct="1">
              <a:defRPr sz="2000" kern="1200">
                <a:solidFill>
                  <a:schemeClr val="dk1"/>
                </a:solidFill>
                <a:latin typeface="+mn-lt"/>
                <a:ea typeface="+mn-ea"/>
                <a:cs typeface="+mn-cs"/>
              </a:defRPr>
            </a:lvl8pPr>
            <a:lvl9pPr marL="3657600" algn="l" defTabSz="914400" rtl="0" eaLnBrk="1" latinLnBrk="0" hangingPunct="1">
              <a:defRPr sz="2000" kern="1200">
                <a:solidFill>
                  <a:schemeClr val="dk1"/>
                </a:solidFill>
                <a:latin typeface="+mn-lt"/>
                <a:ea typeface="+mn-ea"/>
                <a:cs typeface="+mn-cs"/>
              </a:defRPr>
            </a:lvl9pPr>
          </a:lstStyle>
          <a:p>
            <a:pPr algn="ctr"/>
            <a:endParaRPr lang="zh-CN" altLang="en-US" dirty="0" smtClean="0"/>
          </a:p>
        </p:txBody>
      </p:sp>
      <p:sp>
        <p:nvSpPr>
          <p:cNvPr id="19" name="椭圆 7"/>
          <p:cNvSpPr/>
          <p:nvPr/>
        </p:nvSpPr>
        <p:spPr>
          <a:xfrm>
            <a:off x="4389463" y="3857636"/>
            <a:ext cx="285752" cy="28575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l" rtl="0" fontAlgn="base">
              <a:spcBef>
                <a:spcPct val="0"/>
              </a:spcBef>
              <a:spcAft>
                <a:spcPct val="0"/>
              </a:spcAft>
              <a:defRPr sz="2000" kern="1200">
                <a:solidFill>
                  <a:schemeClr val="dk1"/>
                </a:solidFill>
                <a:latin typeface="+mn-lt"/>
                <a:ea typeface="+mn-ea"/>
                <a:cs typeface="+mn-cs"/>
              </a:defRPr>
            </a:lvl1pPr>
            <a:lvl2pPr marL="457200" algn="l" rtl="0" fontAlgn="base">
              <a:spcBef>
                <a:spcPct val="0"/>
              </a:spcBef>
              <a:spcAft>
                <a:spcPct val="0"/>
              </a:spcAft>
              <a:defRPr sz="2000" kern="1200">
                <a:solidFill>
                  <a:schemeClr val="dk1"/>
                </a:solidFill>
                <a:latin typeface="+mn-lt"/>
                <a:ea typeface="+mn-ea"/>
                <a:cs typeface="+mn-cs"/>
              </a:defRPr>
            </a:lvl2pPr>
            <a:lvl3pPr marL="914400" algn="l" rtl="0" fontAlgn="base">
              <a:spcBef>
                <a:spcPct val="0"/>
              </a:spcBef>
              <a:spcAft>
                <a:spcPct val="0"/>
              </a:spcAft>
              <a:defRPr sz="2000" kern="1200">
                <a:solidFill>
                  <a:schemeClr val="dk1"/>
                </a:solidFill>
                <a:latin typeface="+mn-lt"/>
                <a:ea typeface="+mn-ea"/>
                <a:cs typeface="+mn-cs"/>
              </a:defRPr>
            </a:lvl3pPr>
            <a:lvl4pPr marL="1371600" algn="l" rtl="0" fontAlgn="base">
              <a:spcBef>
                <a:spcPct val="0"/>
              </a:spcBef>
              <a:spcAft>
                <a:spcPct val="0"/>
              </a:spcAft>
              <a:defRPr sz="2000" kern="1200">
                <a:solidFill>
                  <a:schemeClr val="dk1"/>
                </a:solidFill>
                <a:latin typeface="+mn-lt"/>
                <a:ea typeface="+mn-ea"/>
                <a:cs typeface="+mn-cs"/>
              </a:defRPr>
            </a:lvl4pPr>
            <a:lvl5pPr marL="1828800" algn="l" rtl="0" fontAlgn="base">
              <a:spcBef>
                <a:spcPct val="0"/>
              </a:spcBef>
              <a:spcAft>
                <a:spcPct val="0"/>
              </a:spcAft>
              <a:defRPr sz="2000" kern="1200">
                <a:solidFill>
                  <a:schemeClr val="dk1"/>
                </a:solidFill>
                <a:latin typeface="+mn-lt"/>
                <a:ea typeface="+mn-ea"/>
                <a:cs typeface="+mn-cs"/>
              </a:defRPr>
            </a:lvl5pPr>
            <a:lvl6pPr marL="2286000" algn="l" defTabSz="914400" rtl="0" eaLnBrk="1" latinLnBrk="0" hangingPunct="1">
              <a:defRPr sz="2000" kern="1200">
                <a:solidFill>
                  <a:schemeClr val="dk1"/>
                </a:solidFill>
                <a:latin typeface="+mn-lt"/>
                <a:ea typeface="+mn-ea"/>
                <a:cs typeface="+mn-cs"/>
              </a:defRPr>
            </a:lvl6pPr>
            <a:lvl7pPr marL="2743200" algn="l" defTabSz="914400" rtl="0" eaLnBrk="1" latinLnBrk="0" hangingPunct="1">
              <a:defRPr sz="2000" kern="1200">
                <a:solidFill>
                  <a:schemeClr val="dk1"/>
                </a:solidFill>
                <a:latin typeface="+mn-lt"/>
                <a:ea typeface="+mn-ea"/>
                <a:cs typeface="+mn-cs"/>
              </a:defRPr>
            </a:lvl7pPr>
            <a:lvl8pPr marL="3200400" algn="l" defTabSz="914400" rtl="0" eaLnBrk="1" latinLnBrk="0" hangingPunct="1">
              <a:defRPr sz="2000" kern="1200">
                <a:solidFill>
                  <a:schemeClr val="dk1"/>
                </a:solidFill>
                <a:latin typeface="+mn-lt"/>
                <a:ea typeface="+mn-ea"/>
                <a:cs typeface="+mn-cs"/>
              </a:defRPr>
            </a:lvl8pPr>
            <a:lvl9pPr marL="3657600" algn="l" defTabSz="914400" rtl="0" eaLnBrk="1" latinLnBrk="0" hangingPunct="1">
              <a:defRPr sz="2000" kern="1200">
                <a:solidFill>
                  <a:schemeClr val="dk1"/>
                </a:solidFill>
                <a:latin typeface="+mn-lt"/>
                <a:ea typeface="+mn-ea"/>
                <a:cs typeface="+mn-cs"/>
              </a:defRPr>
            </a:lvl9pPr>
          </a:lstStyle>
          <a:p>
            <a:pPr algn="ctr"/>
            <a:endParaRPr lang="zh-CN" altLang="en-US" dirty="0" smtClean="0"/>
          </a:p>
        </p:txBody>
      </p:sp>
      <p:sp>
        <p:nvSpPr>
          <p:cNvPr id="20" name="椭圆 8"/>
          <p:cNvSpPr/>
          <p:nvPr/>
        </p:nvSpPr>
        <p:spPr>
          <a:xfrm>
            <a:off x="5032405" y="4956502"/>
            <a:ext cx="285752" cy="28575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algn="l" rtl="0" fontAlgn="base">
              <a:spcBef>
                <a:spcPct val="0"/>
              </a:spcBef>
              <a:spcAft>
                <a:spcPct val="0"/>
              </a:spcAft>
              <a:defRPr sz="2000" kern="1200">
                <a:solidFill>
                  <a:schemeClr val="dk1"/>
                </a:solidFill>
                <a:latin typeface="+mn-lt"/>
                <a:ea typeface="+mn-ea"/>
                <a:cs typeface="+mn-cs"/>
              </a:defRPr>
            </a:lvl1pPr>
            <a:lvl2pPr marL="457200" algn="l" rtl="0" fontAlgn="base">
              <a:spcBef>
                <a:spcPct val="0"/>
              </a:spcBef>
              <a:spcAft>
                <a:spcPct val="0"/>
              </a:spcAft>
              <a:defRPr sz="2000" kern="1200">
                <a:solidFill>
                  <a:schemeClr val="dk1"/>
                </a:solidFill>
                <a:latin typeface="+mn-lt"/>
                <a:ea typeface="+mn-ea"/>
                <a:cs typeface="+mn-cs"/>
              </a:defRPr>
            </a:lvl2pPr>
            <a:lvl3pPr marL="914400" algn="l" rtl="0" fontAlgn="base">
              <a:spcBef>
                <a:spcPct val="0"/>
              </a:spcBef>
              <a:spcAft>
                <a:spcPct val="0"/>
              </a:spcAft>
              <a:defRPr sz="2000" kern="1200">
                <a:solidFill>
                  <a:schemeClr val="dk1"/>
                </a:solidFill>
                <a:latin typeface="+mn-lt"/>
                <a:ea typeface="+mn-ea"/>
                <a:cs typeface="+mn-cs"/>
              </a:defRPr>
            </a:lvl3pPr>
            <a:lvl4pPr marL="1371600" algn="l" rtl="0" fontAlgn="base">
              <a:spcBef>
                <a:spcPct val="0"/>
              </a:spcBef>
              <a:spcAft>
                <a:spcPct val="0"/>
              </a:spcAft>
              <a:defRPr sz="2000" kern="1200">
                <a:solidFill>
                  <a:schemeClr val="dk1"/>
                </a:solidFill>
                <a:latin typeface="+mn-lt"/>
                <a:ea typeface="+mn-ea"/>
                <a:cs typeface="+mn-cs"/>
              </a:defRPr>
            </a:lvl4pPr>
            <a:lvl5pPr marL="1828800" algn="l" rtl="0" fontAlgn="base">
              <a:spcBef>
                <a:spcPct val="0"/>
              </a:spcBef>
              <a:spcAft>
                <a:spcPct val="0"/>
              </a:spcAft>
              <a:defRPr sz="2000" kern="1200">
                <a:solidFill>
                  <a:schemeClr val="dk1"/>
                </a:solidFill>
                <a:latin typeface="+mn-lt"/>
                <a:ea typeface="+mn-ea"/>
                <a:cs typeface="+mn-cs"/>
              </a:defRPr>
            </a:lvl5pPr>
            <a:lvl6pPr marL="2286000" algn="l" defTabSz="914400" rtl="0" eaLnBrk="1" latinLnBrk="0" hangingPunct="1">
              <a:defRPr sz="2000" kern="1200">
                <a:solidFill>
                  <a:schemeClr val="dk1"/>
                </a:solidFill>
                <a:latin typeface="+mn-lt"/>
                <a:ea typeface="+mn-ea"/>
                <a:cs typeface="+mn-cs"/>
              </a:defRPr>
            </a:lvl6pPr>
            <a:lvl7pPr marL="2743200" algn="l" defTabSz="914400" rtl="0" eaLnBrk="1" latinLnBrk="0" hangingPunct="1">
              <a:defRPr sz="2000" kern="1200">
                <a:solidFill>
                  <a:schemeClr val="dk1"/>
                </a:solidFill>
                <a:latin typeface="+mn-lt"/>
                <a:ea typeface="+mn-ea"/>
                <a:cs typeface="+mn-cs"/>
              </a:defRPr>
            </a:lvl7pPr>
            <a:lvl8pPr marL="3200400" algn="l" defTabSz="914400" rtl="0" eaLnBrk="1" latinLnBrk="0" hangingPunct="1">
              <a:defRPr sz="2000" kern="1200">
                <a:solidFill>
                  <a:schemeClr val="dk1"/>
                </a:solidFill>
                <a:latin typeface="+mn-lt"/>
                <a:ea typeface="+mn-ea"/>
                <a:cs typeface="+mn-cs"/>
              </a:defRPr>
            </a:lvl8pPr>
            <a:lvl9pPr marL="3657600" algn="l" defTabSz="914400" rtl="0" eaLnBrk="1" latinLnBrk="0" hangingPunct="1">
              <a:defRPr sz="2000" kern="1200">
                <a:solidFill>
                  <a:schemeClr val="dk1"/>
                </a:solidFill>
                <a:latin typeface="+mn-lt"/>
                <a:ea typeface="+mn-ea"/>
                <a:cs typeface="+mn-cs"/>
              </a:defRPr>
            </a:lvl9pPr>
          </a:lstStyle>
          <a:p>
            <a:pPr algn="ctr"/>
            <a:endParaRPr lang="zh-CN" altLang="en-US" dirty="0" smtClean="0"/>
          </a:p>
        </p:txBody>
      </p:sp>
      <p:cxnSp>
        <p:nvCxnSpPr>
          <p:cNvPr id="21" name="肘形连接符 10"/>
          <p:cNvCxnSpPr/>
          <p:nvPr/>
        </p:nvCxnSpPr>
        <p:spPr>
          <a:xfrm>
            <a:off x="4767496" y="4000512"/>
            <a:ext cx="2027808" cy="357825"/>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形状 13"/>
          <p:cNvCxnSpPr>
            <a:stCxn id="20" idx="6"/>
          </p:cNvCxnSpPr>
          <p:nvPr/>
        </p:nvCxnSpPr>
        <p:spPr>
          <a:xfrm flipV="1">
            <a:off x="5318157" y="2786066"/>
            <a:ext cx="2286016" cy="2313312"/>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形状 15"/>
          <p:cNvCxnSpPr>
            <a:stCxn id="18" idx="0"/>
          </p:cNvCxnSpPr>
          <p:nvPr/>
        </p:nvCxnSpPr>
        <p:spPr>
          <a:xfrm rot="5400000" flipH="1" flipV="1">
            <a:off x="3711376" y="2535459"/>
            <a:ext cx="1000132" cy="2787231"/>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02503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a:t>异步框架</a:t>
            </a:r>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27</a:t>
            </a:fld>
            <a:endParaRPr lang="en-US" altLang="zh-CN" dirty="0"/>
          </a:p>
        </p:txBody>
      </p:sp>
      <p:sp>
        <p:nvSpPr>
          <p:cNvPr id="4" name="内容占位符 2"/>
          <p:cNvSpPr>
            <a:spLocks noGrp="1"/>
          </p:cNvSpPr>
          <p:nvPr/>
        </p:nvSpPr>
        <p:spPr bwMode="auto">
          <a:xfrm>
            <a:off x="746125" y="735680"/>
            <a:ext cx="8229600" cy="52228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ea"/>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fontAlgn="base">
              <a:spcBef>
                <a:spcPct val="20000"/>
              </a:spcBef>
              <a:spcAft>
                <a:spcPct val="0"/>
              </a:spcAft>
              <a:buChar char="»"/>
              <a:defRPr sz="2000">
                <a:solidFill>
                  <a:schemeClr val="tx1"/>
                </a:solidFill>
                <a:latin typeface="+mn-lt"/>
                <a:ea typeface="宋体" pitchFamily="2" charset="-122"/>
              </a:defRPr>
            </a:lvl6pPr>
            <a:lvl7pPr marL="2971800" indent="-228600" algn="l" rtl="0" fontAlgn="base">
              <a:spcBef>
                <a:spcPct val="20000"/>
              </a:spcBef>
              <a:spcAft>
                <a:spcPct val="0"/>
              </a:spcAft>
              <a:buChar char="»"/>
              <a:defRPr sz="2000">
                <a:solidFill>
                  <a:schemeClr val="tx1"/>
                </a:solidFill>
                <a:latin typeface="+mn-lt"/>
                <a:ea typeface="宋体" pitchFamily="2" charset="-122"/>
              </a:defRPr>
            </a:lvl7pPr>
            <a:lvl8pPr marL="3429000" indent="-228600" algn="l" rtl="0" fontAlgn="base">
              <a:spcBef>
                <a:spcPct val="20000"/>
              </a:spcBef>
              <a:spcAft>
                <a:spcPct val="0"/>
              </a:spcAft>
              <a:buChar char="»"/>
              <a:defRPr sz="2000">
                <a:solidFill>
                  <a:schemeClr val="tx1"/>
                </a:solidFill>
                <a:latin typeface="+mn-lt"/>
                <a:ea typeface="宋体" pitchFamily="2" charset="-122"/>
              </a:defRPr>
            </a:lvl8pPr>
            <a:lvl9pPr marL="3886200" indent="-228600" algn="l" rtl="0" fontAlgn="base">
              <a:spcBef>
                <a:spcPct val="20000"/>
              </a:spcBef>
              <a:spcAft>
                <a:spcPct val="0"/>
              </a:spcAft>
              <a:buChar char="»"/>
              <a:defRPr sz="2000">
                <a:solidFill>
                  <a:schemeClr val="tx1"/>
                </a:solidFill>
                <a:latin typeface="+mn-lt"/>
                <a:ea typeface="宋体" pitchFamily="2" charset="-122"/>
              </a:defRPr>
            </a:lvl9pPr>
          </a:lstStyle>
          <a:p>
            <a:endParaRPr lang="zh-CN" altLang="en-US" dirty="0"/>
          </a:p>
        </p:txBody>
      </p:sp>
      <p:sp>
        <p:nvSpPr>
          <p:cNvPr id="5" name="内容占位符 5"/>
          <p:cNvSpPr>
            <a:spLocks noGrp="1"/>
          </p:cNvSpPr>
          <p:nvPr/>
        </p:nvSpPr>
        <p:spPr bwMode="auto">
          <a:xfrm>
            <a:off x="314951" y="984250"/>
            <a:ext cx="8911696" cy="5029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000">
                <a:solidFill>
                  <a:schemeClr val="tx1"/>
                </a:solidFill>
                <a:latin typeface="+mn-lt"/>
                <a:ea typeface="+mn-ea"/>
                <a:cs typeface="+mn-cs"/>
              </a:defRPr>
            </a:lvl3pPr>
            <a:lvl4pPr marL="1600200" indent="-228600" algn="l" rtl="0" eaLnBrk="1" fontAlgn="base" hangingPunct="1">
              <a:spcBef>
                <a:spcPct val="20000"/>
              </a:spcBef>
              <a:spcAft>
                <a:spcPct val="0"/>
              </a:spcAft>
              <a:buChar char="–"/>
              <a:defRPr>
                <a:solidFill>
                  <a:schemeClr val="tx1"/>
                </a:solidFill>
                <a:latin typeface="+mn-lt"/>
                <a:ea typeface="+mn-ea"/>
                <a:cs typeface="+mn-cs"/>
              </a:defRPr>
            </a:lvl4pPr>
            <a:lvl5pPr marL="2057400" indent="-228600" algn="l" rtl="0" eaLnBrk="1" fontAlgn="base" hangingPunct="1">
              <a:spcBef>
                <a:spcPct val="20000"/>
              </a:spcBef>
              <a:spcAft>
                <a:spcPct val="0"/>
              </a:spcAft>
              <a:buChar char="»"/>
              <a:defRPr sz="1600">
                <a:solidFill>
                  <a:schemeClr val="tx1"/>
                </a:solidFill>
                <a:latin typeface="+mn-lt"/>
                <a:ea typeface="+mn-ea"/>
                <a:cs typeface="+mn-cs"/>
              </a:defRPr>
            </a:lvl5pPr>
            <a:lvl6pPr marL="2514600" indent="-228600" algn="l" rtl="0" eaLnBrk="1" fontAlgn="base" hangingPunct="1">
              <a:spcBef>
                <a:spcPct val="20000"/>
              </a:spcBef>
              <a:spcAft>
                <a:spcPct val="0"/>
              </a:spcAft>
              <a:buChar char="»"/>
              <a:defRPr sz="1600">
                <a:solidFill>
                  <a:schemeClr val="tx1"/>
                </a:solidFill>
                <a:latin typeface="+mn-lt"/>
                <a:ea typeface="+mn-ea"/>
                <a:cs typeface="+mn-cs"/>
              </a:defRPr>
            </a:lvl6pPr>
            <a:lvl7pPr marL="2971800" indent="-228600" algn="l" rtl="0" eaLnBrk="1" fontAlgn="base" hangingPunct="1">
              <a:spcBef>
                <a:spcPct val="20000"/>
              </a:spcBef>
              <a:spcAft>
                <a:spcPct val="0"/>
              </a:spcAft>
              <a:buChar char="»"/>
              <a:defRPr sz="1600">
                <a:solidFill>
                  <a:schemeClr val="tx1"/>
                </a:solidFill>
                <a:latin typeface="+mn-lt"/>
                <a:ea typeface="+mn-ea"/>
                <a:cs typeface="+mn-cs"/>
              </a:defRPr>
            </a:lvl7pPr>
            <a:lvl8pPr marL="3429000" indent="-228600" algn="l" rtl="0" eaLnBrk="1" fontAlgn="base" hangingPunct="1">
              <a:spcBef>
                <a:spcPct val="20000"/>
              </a:spcBef>
              <a:spcAft>
                <a:spcPct val="0"/>
              </a:spcAft>
              <a:buChar char="»"/>
              <a:defRPr sz="1600">
                <a:solidFill>
                  <a:schemeClr val="tx1"/>
                </a:solidFill>
                <a:latin typeface="+mn-lt"/>
                <a:ea typeface="+mn-ea"/>
                <a:cs typeface="+mn-cs"/>
              </a:defRPr>
            </a:lvl8pPr>
            <a:lvl9pPr marL="3886200" indent="-228600" algn="l" rtl="0" eaLnBrk="1" fontAlgn="base" hangingPunct="1">
              <a:spcBef>
                <a:spcPct val="20000"/>
              </a:spcBef>
              <a:spcAft>
                <a:spcPct val="0"/>
              </a:spcAft>
              <a:buChar char="»"/>
              <a:defRPr sz="1600">
                <a:solidFill>
                  <a:schemeClr val="tx1"/>
                </a:solidFill>
                <a:latin typeface="+mn-lt"/>
                <a:ea typeface="+mn-ea"/>
                <a:cs typeface="+mn-cs"/>
              </a:defRPr>
            </a:lvl9pPr>
          </a:lstStyle>
          <a:p>
            <a:r>
              <a:rPr lang="zh-CN" altLang="en-US" sz="2400" dirty="0" smtClean="0"/>
              <a:t>参考</a:t>
            </a:r>
            <a:r>
              <a:rPr lang="en-US" altLang="zh-CN" sz="2400" dirty="0" smtClean="0"/>
              <a:t>EIP</a:t>
            </a:r>
            <a:r>
              <a:rPr lang="zh-CN" altLang="en-US" sz="2400" dirty="0" smtClean="0"/>
              <a:t>模式</a:t>
            </a:r>
            <a:endParaRPr lang="en-US" altLang="zh-CN" sz="2400" dirty="0" smtClean="0"/>
          </a:p>
          <a:p>
            <a:pPr lvl="1"/>
            <a:r>
              <a:rPr lang="zh-CN" altLang="en-US" sz="1800" dirty="0" smtClean="0"/>
              <a:t>路由</a:t>
            </a:r>
            <a:endParaRPr lang="en-US" altLang="zh-CN" sz="1800" dirty="0" smtClean="0"/>
          </a:p>
          <a:p>
            <a:pPr lvl="1"/>
            <a:r>
              <a:rPr lang="zh-CN" altLang="en-US" sz="1800" dirty="0" smtClean="0"/>
              <a:t>过滤</a:t>
            </a:r>
            <a:endParaRPr lang="en-US" altLang="zh-CN" sz="1800" dirty="0" smtClean="0"/>
          </a:p>
          <a:p>
            <a:pPr lvl="1"/>
            <a:r>
              <a:rPr lang="zh-CN" altLang="en-US" sz="1800" dirty="0" smtClean="0"/>
              <a:t>转换</a:t>
            </a:r>
            <a:endParaRPr lang="en-US" altLang="zh-CN" sz="1800" dirty="0" smtClean="0"/>
          </a:p>
          <a:p>
            <a:pPr lvl="1"/>
            <a:r>
              <a:rPr lang="en-US" altLang="zh-CN" sz="1800" dirty="0" smtClean="0"/>
              <a:t>…</a:t>
            </a:r>
          </a:p>
          <a:p>
            <a:r>
              <a:rPr lang="en-US" altLang="zh-CN" sz="2400" dirty="0" smtClean="0"/>
              <a:t>Channel</a:t>
            </a:r>
            <a:r>
              <a:rPr lang="zh-CN" altLang="en-US" sz="2400" dirty="0" smtClean="0"/>
              <a:t>使用</a:t>
            </a:r>
            <a:r>
              <a:rPr lang="en-US" altLang="zh-CN" sz="2400" dirty="0" smtClean="0"/>
              <a:t>Java</a:t>
            </a:r>
            <a:r>
              <a:rPr lang="zh-CN" altLang="en-US" sz="2400" dirty="0" smtClean="0"/>
              <a:t>内存队列</a:t>
            </a:r>
            <a:endParaRPr lang="en-US" altLang="zh-CN" sz="2400" dirty="0" smtClean="0"/>
          </a:p>
          <a:p>
            <a:r>
              <a:rPr lang="zh-CN" altLang="en-US" sz="2400" dirty="0" smtClean="0"/>
              <a:t>或者 外部持久化队列</a:t>
            </a:r>
            <a:endParaRPr lang="en-US" altLang="zh-CN" sz="2400" dirty="0" smtClean="0"/>
          </a:p>
          <a:p>
            <a:r>
              <a:rPr lang="zh-CN" altLang="en-US" sz="2400" dirty="0" smtClean="0"/>
              <a:t>多种类型的</a:t>
            </a:r>
            <a:r>
              <a:rPr lang="en-US" altLang="zh-CN" sz="2400" dirty="0" smtClean="0"/>
              <a:t>Channel</a:t>
            </a:r>
          </a:p>
          <a:p>
            <a:pPr lvl="1"/>
            <a:r>
              <a:rPr lang="en-US" altLang="zh-CN" sz="1800" dirty="0" err="1" smtClean="0"/>
              <a:t>DirectChannel</a:t>
            </a:r>
            <a:endParaRPr lang="en-US" altLang="zh-CN" sz="1800" dirty="0" smtClean="0"/>
          </a:p>
          <a:p>
            <a:pPr lvl="1"/>
            <a:r>
              <a:rPr lang="en-US" altLang="zh-CN" sz="1800" dirty="0" err="1" smtClean="0"/>
              <a:t>PollableChannel</a:t>
            </a:r>
            <a:endParaRPr lang="en-US" altLang="zh-CN" sz="1800" dirty="0" smtClean="0"/>
          </a:p>
          <a:p>
            <a:pPr lvl="1"/>
            <a:r>
              <a:rPr lang="en-US" altLang="zh-CN" sz="1800" dirty="0" err="1" smtClean="0"/>
              <a:t>SubscribableChannel</a:t>
            </a:r>
            <a:endParaRPr lang="en-US" altLang="zh-CN" sz="1800" dirty="0" smtClean="0"/>
          </a:p>
          <a:p>
            <a:pPr lvl="1"/>
            <a:r>
              <a:rPr lang="en-US" altLang="zh-CN" sz="1800" dirty="0" err="1" smtClean="0"/>
              <a:t>PriorityChannel</a:t>
            </a:r>
            <a:endParaRPr lang="en-US" altLang="zh-CN" sz="1800" dirty="0" smtClean="0"/>
          </a:p>
          <a:p>
            <a:pPr lvl="1"/>
            <a:r>
              <a:rPr lang="en-US" altLang="zh-CN" sz="1800" dirty="0" err="1" smtClean="0"/>
              <a:t>ExecutorChannel</a:t>
            </a:r>
            <a:r>
              <a:rPr lang="en-US" altLang="zh-CN" sz="1800" dirty="0" smtClean="0"/>
              <a:t> </a:t>
            </a:r>
          </a:p>
          <a:p>
            <a:pPr lvl="1"/>
            <a:endParaRPr lang="zh-CN" altLang="en-US" sz="1800" dirty="0"/>
          </a:p>
        </p:txBody>
      </p:sp>
      <p:pic>
        <p:nvPicPr>
          <p:cNvPr id="7" name="Object 2"/>
          <p:cNvPicPr>
            <a:picLocks noChangeAspect="1" noChangeArrowheads="1"/>
          </p:cNvPicPr>
          <p:nvPr/>
        </p:nvPicPr>
        <p:blipFill>
          <a:blip r:embed="rId3"/>
          <a:srcRect/>
          <a:stretch>
            <a:fillRect/>
          </a:stretch>
        </p:blipFill>
        <p:spPr bwMode="auto">
          <a:xfrm>
            <a:off x="5540789" y="3935412"/>
            <a:ext cx="3519488" cy="2160588"/>
          </a:xfrm>
          <a:prstGeom prst="rect">
            <a:avLst/>
          </a:prstGeom>
          <a:noFill/>
        </p:spPr>
      </p:pic>
      <p:pic>
        <p:nvPicPr>
          <p:cNvPr id="9" name="Picture 8" descr="C:\Users\ScottWang\Desktop\channel.png"/>
          <p:cNvPicPr>
            <a:picLocks noChangeAspect="1" noChangeArrowheads="1"/>
          </p:cNvPicPr>
          <p:nvPr/>
        </p:nvPicPr>
        <p:blipFill>
          <a:blip r:embed="rId4" cstate="print"/>
          <a:srcRect/>
          <a:stretch>
            <a:fillRect/>
          </a:stretch>
        </p:blipFill>
        <p:spPr bwMode="auto">
          <a:xfrm>
            <a:off x="3933112" y="1055464"/>
            <a:ext cx="5287497" cy="795524"/>
          </a:xfrm>
          <a:prstGeom prst="rect">
            <a:avLst/>
          </a:prstGeom>
          <a:noFill/>
        </p:spPr>
      </p:pic>
      <p:pic>
        <p:nvPicPr>
          <p:cNvPr id="10" name="Picture 9"/>
          <p:cNvPicPr>
            <a:picLocks noChangeAspect="1" noChangeArrowheads="1"/>
          </p:cNvPicPr>
          <p:nvPr/>
        </p:nvPicPr>
        <p:blipFill>
          <a:blip r:embed="rId5" cstate="print"/>
          <a:srcRect/>
          <a:stretch>
            <a:fillRect/>
          </a:stretch>
        </p:blipFill>
        <p:spPr bwMode="auto">
          <a:xfrm>
            <a:off x="4622139" y="1919561"/>
            <a:ext cx="4658386" cy="1419225"/>
          </a:xfrm>
          <a:prstGeom prst="rect">
            <a:avLst/>
          </a:prstGeom>
          <a:noFill/>
          <a:ln w="9525">
            <a:noFill/>
            <a:miter lim="800000"/>
            <a:headEnd/>
            <a:tailEnd/>
          </a:ln>
        </p:spPr>
      </p:pic>
    </p:spTree>
    <p:extLst>
      <p:ext uri="{BB962C8B-B14F-4D97-AF65-F5344CB8AC3E}">
        <p14:creationId xmlns:p14="http://schemas.microsoft.com/office/powerpoint/2010/main" val="11036198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a:t>异步框</a:t>
            </a:r>
            <a:r>
              <a:rPr lang="zh-CN" altLang="en-US" sz="2400" dirty="0" smtClean="0"/>
              <a:t>架</a:t>
            </a:r>
            <a:endParaRPr lang="zh-CN" altLang="en-US" sz="2400" dirty="0"/>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28</a:t>
            </a:fld>
            <a:endParaRPr lang="en-US" altLang="zh-CN" dirty="0"/>
          </a:p>
        </p:txBody>
      </p:sp>
      <p:grpSp>
        <p:nvGrpSpPr>
          <p:cNvPr id="4" name="组合 42"/>
          <p:cNvGrpSpPr/>
          <p:nvPr/>
        </p:nvGrpSpPr>
        <p:grpSpPr>
          <a:xfrm>
            <a:off x="1279525" y="2438400"/>
            <a:ext cx="7063737" cy="3553235"/>
            <a:chOff x="2036142" y="2348880"/>
            <a:chExt cx="7072362" cy="3777476"/>
          </a:xfrm>
        </p:grpSpPr>
        <p:sp>
          <p:nvSpPr>
            <p:cNvPr id="5" name="圆角矩形 19"/>
            <p:cNvSpPr/>
            <p:nvPr/>
          </p:nvSpPr>
          <p:spPr>
            <a:xfrm>
              <a:off x="3393464" y="3777452"/>
              <a:ext cx="1928826" cy="496646"/>
            </a:xfrm>
            <a:prstGeom prst="roundRect">
              <a:avLst/>
            </a:prstGeom>
            <a:solidFill>
              <a:srgbClr val="00B0F0"/>
            </a:solidFill>
            <a:ln w="25400" cap="flat" cmpd="sng" algn="ctr">
              <a:solidFill>
                <a:srgbClr val="72A376">
                  <a:shade val="50000"/>
                </a:srgbClr>
              </a:solid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ysClr val="window" lastClr="FFFFFF"/>
                  </a:solidFill>
                  <a:effectLst/>
                  <a:uLnTx/>
                  <a:uFillTx/>
                  <a:latin typeface="Arial"/>
                  <a:ea typeface="华文细黑"/>
                  <a:cs typeface="+mn-cs"/>
                </a:rPr>
                <a:t>路由</a:t>
              </a:r>
            </a:p>
          </p:txBody>
        </p:sp>
        <p:sp>
          <p:nvSpPr>
            <p:cNvPr id="7" name="圆角矩形 20"/>
            <p:cNvSpPr/>
            <p:nvPr/>
          </p:nvSpPr>
          <p:spPr>
            <a:xfrm>
              <a:off x="4750786" y="5629710"/>
              <a:ext cx="1928826" cy="496646"/>
            </a:xfrm>
            <a:prstGeom prst="roundRect">
              <a:avLst/>
            </a:prstGeom>
            <a:solidFill>
              <a:srgbClr val="72A376"/>
            </a:solidFill>
            <a:ln w="25400" cap="flat" cmpd="sng" algn="ctr">
              <a:solidFill>
                <a:srgbClr val="72A376">
                  <a:shade val="50000"/>
                </a:srgbClr>
              </a:solid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ysClr val="window" lastClr="FFFFFF"/>
                  </a:solidFill>
                  <a:effectLst/>
                  <a:uLnTx/>
                  <a:uFillTx/>
                  <a:latin typeface="Arial"/>
                  <a:ea typeface="华文细黑"/>
                  <a:cs typeface="+mn-cs"/>
                </a:rPr>
                <a:t>分布式框架</a:t>
              </a:r>
            </a:p>
          </p:txBody>
        </p:sp>
        <p:cxnSp>
          <p:nvCxnSpPr>
            <p:cNvPr id="9" name="肘形连接符 21"/>
            <p:cNvCxnSpPr>
              <a:stCxn id="5" idx="2"/>
              <a:endCxn id="7" idx="0"/>
            </p:cNvCxnSpPr>
            <p:nvPr/>
          </p:nvCxnSpPr>
          <p:spPr>
            <a:xfrm rot="16200000" flipH="1">
              <a:off x="4358732" y="4273243"/>
              <a:ext cx="1355612" cy="1357322"/>
            </a:xfrm>
            <a:prstGeom prst="bentConnector3">
              <a:avLst>
                <a:gd name="adj1" fmla="val 50000"/>
              </a:avLst>
            </a:prstGeom>
            <a:noFill/>
            <a:ln w="25400" cap="flat" cmpd="sng" algn="ctr">
              <a:solidFill>
                <a:srgbClr val="72A376">
                  <a:shade val="95000"/>
                  <a:satMod val="105000"/>
                </a:srgbClr>
              </a:solidFill>
              <a:prstDash val="solid"/>
              <a:tailEnd type="arrow"/>
            </a:ln>
            <a:effectLst/>
          </p:spPr>
        </p:cxnSp>
        <p:sp>
          <p:nvSpPr>
            <p:cNvPr id="10" name="圆角矩形 22"/>
            <p:cNvSpPr/>
            <p:nvPr/>
          </p:nvSpPr>
          <p:spPr>
            <a:xfrm>
              <a:off x="7179678" y="2924944"/>
              <a:ext cx="1928826" cy="537116"/>
            </a:xfrm>
            <a:prstGeom prst="roundRect">
              <a:avLst/>
            </a:prstGeom>
            <a:solidFill>
              <a:srgbClr val="00B0F0"/>
            </a:solidFill>
            <a:ln w="25400" cap="flat" cmpd="sng" algn="ctr">
              <a:solidFill>
                <a:srgbClr val="72A376">
                  <a:shade val="50000"/>
                </a:srgbClr>
              </a:solid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ysClr val="window" lastClr="FFFFFF"/>
                  </a:solidFill>
                  <a:effectLst/>
                  <a:uLnTx/>
                  <a:uFillTx/>
                  <a:latin typeface="Arial"/>
                  <a:ea typeface="华文细黑"/>
                  <a:cs typeface="+mn-cs"/>
                </a:rPr>
                <a:t>路由规则</a:t>
              </a:r>
            </a:p>
          </p:txBody>
        </p:sp>
        <p:cxnSp>
          <p:nvCxnSpPr>
            <p:cNvPr id="11" name="肘形连接符 23"/>
            <p:cNvCxnSpPr>
              <a:stCxn id="5" idx="3"/>
              <a:endCxn id="10" idx="1"/>
            </p:cNvCxnSpPr>
            <p:nvPr/>
          </p:nvCxnSpPr>
          <p:spPr>
            <a:xfrm flipV="1">
              <a:off x="5322290" y="3193502"/>
              <a:ext cx="1857388" cy="832273"/>
            </a:xfrm>
            <a:prstGeom prst="bentConnector3">
              <a:avLst>
                <a:gd name="adj1" fmla="val 50000"/>
              </a:avLst>
            </a:prstGeom>
            <a:noFill/>
            <a:ln w="25400" cap="flat" cmpd="sng" algn="ctr">
              <a:solidFill>
                <a:srgbClr val="72A376">
                  <a:shade val="95000"/>
                  <a:satMod val="105000"/>
                </a:srgbClr>
              </a:solidFill>
              <a:prstDash val="solid"/>
              <a:tailEnd type="arrow"/>
            </a:ln>
            <a:effectLst/>
          </p:spPr>
        </p:cxnSp>
        <p:sp>
          <p:nvSpPr>
            <p:cNvPr id="12" name="圆角矩形 24"/>
            <p:cNvSpPr/>
            <p:nvPr/>
          </p:nvSpPr>
          <p:spPr>
            <a:xfrm>
              <a:off x="3250588" y="2669972"/>
              <a:ext cx="2214578" cy="496646"/>
            </a:xfrm>
            <a:prstGeom prst="roundRect">
              <a:avLst/>
            </a:prstGeom>
            <a:solidFill>
              <a:srgbClr val="72A376"/>
            </a:solidFill>
            <a:ln w="25400" cap="flat" cmpd="sng" algn="ctr">
              <a:solidFill>
                <a:srgbClr val="72A376">
                  <a:shade val="50000"/>
                </a:srgbClr>
              </a:solid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ysClr val="window" lastClr="FFFFFF"/>
                  </a:solidFill>
                  <a:effectLst/>
                  <a:uLnTx/>
                  <a:uFillTx/>
                  <a:latin typeface="Arial"/>
                  <a:ea typeface="华文细黑"/>
                  <a:cs typeface="+mn-cs"/>
                </a:rPr>
                <a:t>请求</a:t>
              </a:r>
              <a:r>
                <a:rPr kumimoji="0" lang="en-US" altLang="zh-CN" sz="1400" b="0" i="0" u="none" strike="noStrike" kern="0" cap="none" spc="0" normalizeH="0" baseline="0" noProof="0" dirty="0" smtClean="0">
                  <a:ln>
                    <a:noFill/>
                  </a:ln>
                  <a:solidFill>
                    <a:sysClr val="window" lastClr="FFFFFF"/>
                  </a:solidFill>
                  <a:effectLst/>
                  <a:uLnTx/>
                  <a:uFillTx/>
                  <a:latin typeface="Arial"/>
                  <a:ea typeface="华文细黑"/>
                  <a:cs typeface="+mn-cs"/>
                </a:rPr>
                <a:t>Channel</a:t>
              </a:r>
              <a:endParaRPr kumimoji="0" lang="zh-CN" altLang="en-US" sz="1400" b="0" i="0" u="none" strike="noStrike" kern="0" cap="none" spc="0" normalizeH="0" baseline="0" noProof="0" dirty="0" smtClean="0">
                <a:ln>
                  <a:noFill/>
                </a:ln>
                <a:solidFill>
                  <a:sysClr val="window" lastClr="FFFFFF"/>
                </a:solidFill>
                <a:effectLst/>
                <a:uLnTx/>
                <a:uFillTx/>
                <a:latin typeface="Arial"/>
                <a:ea typeface="华文细黑"/>
                <a:cs typeface="+mn-cs"/>
              </a:endParaRPr>
            </a:p>
          </p:txBody>
        </p:sp>
        <p:cxnSp>
          <p:nvCxnSpPr>
            <p:cNvPr id="13" name="肘形连接符 25"/>
            <p:cNvCxnSpPr>
              <a:stCxn id="5" idx="0"/>
              <a:endCxn id="12" idx="2"/>
            </p:cNvCxnSpPr>
            <p:nvPr/>
          </p:nvCxnSpPr>
          <p:spPr>
            <a:xfrm rot="5400000" flipH="1" flipV="1">
              <a:off x="4052460" y="3472035"/>
              <a:ext cx="610834" cy="1588"/>
            </a:xfrm>
            <a:prstGeom prst="bentConnector3">
              <a:avLst>
                <a:gd name="adj1" fmla="val 50000"/>
              </a:avLst>
            </a:prstGeom>
            <a:noFill/>
            <a:ln w="25400" cap="flat" cmpd="sng" algn="ctr">
              <a:solidFill>
                <a:srgbClr val="72A376">
                  <a:shade val="95000"/>
                  <a:satMod val="105000"/>
                </a:srgbClr>
              </a:solidFill>
              <a:prstDash val="solid"/>
              <a:tailEnd type="arrow"/>
            </a:ln>
            <a:effectLst/>
          </p:spPr>
        </p:cxnSp>
        <p:sp>
          <p:nvSpPr>
            <p:cNvPr id="14" name="圆角矩形 26"/>
            <p:cNvSpPr/>
            <p:nvPr/>
          </p:nvSpPr>
          <p:spPr>
            <a:xfrm>
              <a:off x="7179678" y="4373084"/>
              <a:ext cx="1928826" cy="537116"/>
            </a:xfrm>
            <a:prstGeom prst="roundRect">
              <a:avLst/>
            </a:prstGeom>
            <a:solidFill>
              <a:srgbClr val="72A376"/>
            </a:solidFill>
            <a:ln w="25400" cap="flat" cmpd="sng" algn="ctr">
              <a:solidFill>
                <a:srgbClr val="72A376">
                  <a:shade val="50000"/>
                </a:srgbClr>
              </a:solid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ysClr val="window" lastClr="FFFFFF"/>
                  </a:solidFill>
                  <a:effectLst/>
                  <a:uLnTx/>
                  <a:uFillTx/>
                  <a:latin typeface="Arial"/>
                  <a:ea typeface="华文细黑"/>
                  <a:cs typeface="+mn-cs"/>
                </a:rPr>
                <a:t>服务元数据</a:t>
              </a:r>
            </a:p>
          </p:txBody>
        </p:sp>
        <p:cxnSp>
          <p:nvCxnSpPr>
            <p:cNvPr id="15" name="肘形连接符 27"/>
            <p:cNvCxnSpPr>
              <a:stCxn id="5" idx="3"/>
              <a:endCxn id="14" idx="1"/>
            </p:cNvCxnSpPr>
            <p:nvPr/>
          </p:nvCxnSpPr>
          <p:spPr>
            <a:xfrm>
              <a:off x="5322290" y="4025775"/>
              <a:ext cx="1857388" cy="615867"/>
            </a:xfrm>
            <a:prstGeom prst="bentConnector3">
              <a:avLst>
                <a:gd name="adj1" fmla="val 50000"/>
              </a:avLst>
            </a:prstGeom>
            <a:noFill/>
            <a:ln w="25400" cap="flat" cmpd="sng" algn="ctr">
              <a:solidFill>
                <a:srgbClr val="72A376">
                  <a:shade val="95000"/>
                  <a:satMod val="105000"/>
                </a:srgbClr>
              </a:solidFill>
              <a:prstDash val="solid"/>
              <a:tailEnd type="arrow"/>
            </a:ln>
            <a:effectLst/>
          </p:spPr>
        </p:cxnSp>
        <p:sp>
          <p:nvSpPr>
            <p:cNvPr id="16" name="标题 1"/>
            <p:cNvSpPr txBox="1">
              <a:spLocks/>
            </p:cNvSpPr>
            <p:nvPr/>
          </p:nvSpPr>
          <p:spPr bwMode="auto">
            <a:xfrm>
              <a:off x="3643876" y="3464910"/>
              <a:ext cx="1000132" cy="35719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400" b="0" i="0" u="none" strike="noStrike" kern="0" cap="none" spc="0" normalizeH="0" baseline="0" noProof="0" dirty="0" smtClean="0">
                  <a:ln>
                    <a:noFill/>
                  </a:ln>
                  <a:solidFill>
                    <a:sysClr val="windowText" lastClr="000000"/>
                  </a:solidFill>
                  <a:effectLst/>
                  <a:uLnTx/>
                  <a:uFillTx/>
                  <a:latin typeface="Arial"/>
                  <a:ea typeface="华文细黑"/>
                  <a:cs typeface="+mj-cs"/>
                </a:rPr>
                <a:t>监听</a:t>
              </a:r>
              <a:endParaRPr kumimoji="0" lang="en-US" altLang="zh-CN" sz="1400" b="0" i="0" u="none" strike="noStrike" kern="0" cap="none" spc="0" normalizeH="0" baseline="0" noProof="0" dirty="0" smtClean="0">
                <a:ln>
                  <a:noFill/>
                </a:ln>
                <a:solidFill>
                  <a:sysClr val="windowText" lastClr="000000"/>
                </a:solidFill>
                <a:effectLst/>
                <a:uLnTx/>
                <a:uFillTx/>
                <a:latin typeface="Arial"/>
                <a:ea typeface="华文细黑"/>
                <a:cs typeface="+mj-cs"/>
              </a:endParaRPr>
            </a:p>
          </p:txBody>
        </p:sp>
        <p:sp>
          <p:nvSpPr>
            <p:cNvPr id="17" name="标题 1"/>
            <p:cNvSpPr txBox="1">
              <a:spLocks/>
            </p:cNvSpPr>
            <p:nvPr/>
          </p:nvSpPr>
          <p:spPr bwMode="auto">
            <a:xfrm>
              <a:off x="7236296" y="4007914"/>
              <a:ext cx="1643074" cy="35719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400" b="0" i="0" u="none" strike="noStrike" kern="0" cap="none" spc="0" normalizeH="0" baseline="0" noProof="0" dirty="0" smtClean="0">
                  <a:ln>
                    <a:noFill/>
                  </a:ln>
                  <a:solidFill>
                    <a:sysClr val="windowText" lastClr="000000"/>
                  </a:solidFill>
                  <a:effectLst/>
                  <a:uLnTx/>
                  <a:uFillTx/>
                  <a:latin typeface="Arial"/>
                  <a:ea typeface="华文细黑"/>
                  <a:cs typeface="+mj-cs"/>
                </a:rPr>
                <a:t>根据服务码得到服务定义</a:t>
              </a:r>
              <a:endParaRPr kumimoji="0" lang="en-US" altLang="zh-CN" sz="1400" b="0" i="0" u="none" strike="noStrike" kern="0" cap="none" spc="0" normalizeH="0" baseline="0" noProof="0" dirty="0" smtClean="0">
                <a:ln>
                  <a:noFill/>
                </a:ln>
                <a:solidFill>
                  <a:sysClr val="windowText" lastClr="000000"/>
                </a:solidFill>
                <a:effectLst/>
                <a:uLnTx/>
                <a:uFillTx/>
                <a:latin typeface="Arial"/>
                <a:ea typeface="华文细黑"/>
                <a:cs typeface="+mj-cs"/>
              </a:endParaRPr>
            </a:p>
          </p:txBody>
        </p:sp>
        <p:sp>
          <p:nvSpPr>
            <p:cNvPr id="18" name="标题 1"/>
            <p:cNvSpPr txBox="1">
              <a:spLocks/>
            </p:cNvSpPr>
            <p:nvPr/>
          </p:nvSpPr>
          <p:spPr bwMode="auto">
            <a:xfrm>
              <a:off x="7180000" y="2348880"/>
              <a:ext cx="1854192" cy="523932"/>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400" b="0" i="0" u="none" strike="noStrike" kern="0" cap="none" spc="0" normalizeH="0" baseline="0" noProof="0" dirty="0" smtClean="0">
                  <a:ln>
                    <a:noFill/>
                  </a:ln>
                  <a:solidFill>
                    <a:sysClr val="windowText" lastClr="000000"/>
                  </a:solidFill>
                  <a:effectLst/>
                  <a:uLnTx/>
                  <a:uFillTx/>
                  <a:latin typeface="Arial"/>
                  <a:ea typeface="华文细黑"/>
                  <a:cs typeface="+mj-cs"/>
                </a:rPr>
                <a:t>根据服务定义和路由规则得到目标地址</a:t>
              </a:r>
              <a:endParaRPr kumimoji="0" lang="en-US" altLang="zh-CN" sz="1400" b="0" i="0" u="none" strike="noStrike" kern="0" cap="none" spc="0" normalizeH="0" baseline="0" noProof="0" dirty="0" smtClean="0">
                <a:ln>
                  <a:noFill/>
                </a:ln>
                <a:solidFill>
                  <a:sysClr val="windowText" lastClr="000000"/>
                </a:solidFill>
                <a:effectLst/>
                <a:uLnTx/>
                <a:uFillTx/>
                <a:latin typeface="Arial"/>
                <a:ea typeface="华文细黑"/>
                <a:cs typeface="+mj-cs"/>
              </a:endParaRPr>
            </a:p>
          </p:txBody>
        </p:sp>
        <p:sp>
          <p:nvSpPr>
            <p:cNvPr id="19" name="圆角矩形 31"/>
            <p:cNvSpPr/>
            <p:nvPr/>
          </p:nvSpPr>
          <p:spPr>
            <a:xfrm>
              <a:off x="2036142" y="5629710"/>
              <a:ext cx="1928826" cy="496646"/>
            </a:xfrm>
            <a:prstGeom prst="roundRect">
              <a:avLst/>
            </a:prstGeom>
            <a:solidFill>
              <a:srgbClr val="72A376"/>
            </a:solidFill>
            <a:ln w="25400" cap="flat" cmpd="sng" algn="ctr">
              <a:solidFill>
                <a:srgbClr val="72A376">
                  <a:shade val="50000"/>
                </a:srgbClr>
              </a:solid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400" kern="0" dirty="0" smtClean="0">
                  <a:solidFill>
                    <a:sysClr val="window" lastClr="FFFFFF"/>
                  </a:solidFill>
                  <a:latin typeface="Arial"/>
                  <a:ea typeface="华文细黑"/>
                </a:rPr>
                <a:t>服务容器</a:t>
              </a:r>
              <a:endParaRPr kumimoji="0" lang="zh-CN" altLang="en-US" sz="1400" b="0" i="0" u="none" strike="noStrike" kern="0" cap="none" spc="0" normalizeH="0" baseline="0" noProof="0" dirty="0" smtClean="0">
                <a:ln>
                  <a:noFill/>
                </a:ln>
                <a:solidFill>
                  <a:sysClr val="window" lastClr="FFFFFF"/>
                </a:solidFill>
                <a:effectLst/>
                <a:uLnTx/>
                <a:uFillTx/>
                <a:latin typeface="Arial"/>
                <a:ea typeface="华文细黑"/>
                <a:cs typeface="+mn-cs"/>
              </a:endParaRPr>
            </a:p>
          </p:txBody>
        </p:sp>
        <p:cxnSp>
          <p:nvCxnSpPr>
            <p:cNvPr id="20" name="肘形连接符 32"/>
            <p:cNvCxnSpPr>
              <a:stCxn id="5" idx="2"/>
              <a:endCxn id="19" idx="0"/>
            </p:cNvCxnSpPr>
            <p:nvPr/>
          </p:nvCxnSpPr>
          <p:spPr>
            <a:xfrm rot="5400000">
              <a:off x="3001410" y="4273243"/>
              <a:ext cx="1355612" cy="1357322"/>
            </a:xfrm>
            <a:prstGeom prst="bentConnector3">
              <a:avLst>
                <a:gd name="adj1" fmla="val 50000"/>
              </a:avLst>
            </a:prstGeom>
            <a:noFill/>
            <a:ln w="25400" cap="flat" cmpd="sng" algn="ctr">
              <a:solidFill>
                <a:srgbClr val="72A376">
                  <a:shade val="95000"/>
                  <a:satMod val="105000"/>
                </a:srgbClr>
              </a:solidFill>
              <a:prstDash val="solid"/>
              <a:tailEnd type="arrow"/>
            </a:ln>
            <a:effectLst/>
          </p:spPr>
        </p:cxnSp>
        <p:sp>
          <p:nvSpPr>
            <p:cNvPr id="21" name="标题 1"/>
            <p:cNvSpPr txBox="1">
              <a:spLocks/>
            </p:cNvSpPr>
            <p:nvPr/>
          </p:nvSpPr>
          <p:spPr bwMode="auto">
            <a:xfrm>
              <a:off x="4860032" y="5262260"/>
              <a:ext cx="1000132" cy="35719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400" b="0" i="0" u="none" strike="noStrike" kern="0" cap="none" spc="0" normalizeH="0" baseline="0" noProof="0" dirty="0" smtClean="0">
                  <a:ln>
                    <a:noFill/>
                  </a:ln>
                  <a:solidFill>
                    <a:sysClr val="windowText" lastClr="000000"/>
                  </a:solidFill>
                  <a:effectLst/>
                  <a:uLnTx/>
                  <a:uFillTx/>
                  <a:latin typeface="Arial"/>
                  <a:ea typeface="华文细黑"/>
                  <a:cs typeface="+mj-cs"/>
                </a:rPr>
                <a:t>远程调用</a:t>
              </a:r>
              <a:endParaRPr kumimoji="0" lang="en-US" altLang="zh-CN" sz="1400" b="0" i="0" u="none" strike="noStrike" kern="0" cap="none" spc="0" normalizeH="0" baseline="0" noProof="0" dirty="0" smtClean="0">
                <a:ln>
                  <a:noFill/>
                </a:ln>
                <a:solidFill>
                  <a:sysClr val="windowText" lastClr="000000"/>
                </a:solidFill>
                <a:effectLst/>
                <a:uLnTx/>
                <a:uFillTx/>
                <a:latin typeface="Arial"/>
                <a:ea typeface="华文细黑"/>
                <a:cs typeface="+mj-cs"/>
              </a:endParaRPr>
            </a:p>
          </p:txBody>
        </p:sp>
        <p:sp>
          <p:nvSpPr>
            <p:cNvPr id="22" name="标题 1"/>
            <p:cNvSpPr txBox="1">
              <a:spLocks/>
            </p:cNvSpPr>
            <p:nvPr/>
          </p:nvSpPr>
          <p:spPr bwMode="auto">
            <a:xfrm>
              <a:off x="2123728" y="5262260"/>
              <a:ext cx="1000132" cy="35719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400" b="0" i="0" u="none" strike="noStrike" kern="0" cap="none" spc="0" normalizeH="0" baseline="0" noProof="0" dirty="0" smtClean="0">
                  <a:ln>
                    <a:noFill/>
                  </a:ln>
                  <a:solidFill>
                    <a:sysClr val="windowText" lastClr="000000"/>
                  </a:solidFill>
                  <a:effectLst/>
                  <a:uLnTx/>
                  <a:uFillTx/>
                  <a:latin typeface="Arial"/>
                  <a:ea typeface="华文细黑"/>
                  <a:cs typeface="+mj-cs"/>
                </a:rPr>
                <a:t>本地调用</a:t>
              </a:r>
              <a:endParaRPr kumimoji="0" lang="en-US" altLang="zh-CN" sz="1400" b="0" i="0" u="none" strike="noStrike" kern="0" cap="none" spc="0" normalizeH="0" baseline="0" noProof="0" dirty="0" smtClean="0">
                <a:ln>
                  <a:noFill/>
                </a:ln>
                <a:solidFill>
                  <a:sysClr val="windowText" lastClr="000000"/>
                </a:solidFill>
                <a:effectLst/>
                <a:uLnTx/>
                <a:uFillTx/>
                <a:latin typeface="Arial"/>
                <a:ea typeface="华文细黑"/>
                <a:cs typeface="+mj-cs"/>
              </a:endParaRPr>
            </a:p>
          </p:txBody>
        </p:sp>
      </p:grpSp>
      <p:sp>
        <p:nvSpPr>
          <p:cNvPr id="3" name="Rectangle 2"/>
          <p:cNvSpPr/>
          <p:nvPr/>
        </p:nvSpPr>
        <p:spPr>
          <a:xfrm>
            <a:off x="490132" y="1066800"/>
            <a:ext cx="8180793" cy="1200329"/>
          </a:xfrm>
          <a:prstGeom prst="rect">
            <a:avLst/>
          </a:prstGeom>
        </p:spPr>
        <p:txBody>
          <a:bodyPr wrap="square">
            <a:spAutoFit/>
          </a:bodyPr>
          <a:lstStyle/>
          <a:p>
            <a:pPr marL="285750" indent="-285750">
              <a:buFont typeface="Arial" panose="020B0604020202020204" pitchFamily="34" charset="0"/>
              <a:buChar char="•"/>
            </a:pPr>
            <a:r>
              <a:rPr lang="zh-CN" altLang="en-US" dirty="0"/>
              <a:t>支持远程路由与本地路由两种情况 </a:t>
            </a:r>
          </a:p>
          <a:p>
            <a:pPr marL="285750" indent="-285750">
              <a:buFont typeface="Arial" panose="020B0604020202020204" pitchFamily="34" charset="0"/>
              <a:buChar char="•"/>
            </a:pPr>
            <a:r>
              <a:rPr lang="zh-CN" altLang="en-US" dirty="0"/>
              <a:t>默认支持根据服务码范围、服务类型两种路由规则 </a:t>
            </a:r>
          </a:p>
          <a:p>
            <a:pPr marL="285750" indent="-285750">
              <a:buFont typeface="Arial" panose="020B0604020202020204" pitchFamily="34" charset="0"/>
              <a:buChar char="•"/>
            </a:pPr>
            <a:r>
              <a:rPr lang="zh-CN" altLang="en-US" dirty="0"/>
              <a:t>一个服务容器实例可以配置多个规则 </a:t>
            </a:r>
          </a:p>
          <a:p>
            <a:pPr marL="285750" indent="-285750">
              <a:buFont typeface="Arial" panose="020B0604020202020204" pitchFamily="34" charset="0"/>
              <a:buChar char="•"/>
            </a:pPr>
            <a:r>
              <a:rPr lang="zh-CN" altLang="en-US" dirty="0"/>
              <a:t>对于不支持的规则，可以通过扩展方式支持</a:t>
            </a:r>
          </a:p>
        </p:txBody>
      </p:sp>
    </p:spTree>
    <p:extLst>
      <p:ext uri="{BB962C8B-B14F-4D97-AF65-F5344CB8AC3E}">
        <p14:creationId xmlns:p14="http://schemas.microsoft.com/office/powerpoint/2010/main" val="9802477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a:t>异步框</a:t>
            </a:r>
            <a:r>
              <a:rPr lang="zh-CN" altLang="en-US" sz="2400" dirty="0" smtClean="0"/>
              <a:t>架</a:t>
            </a:r>
            <a:endParaRPr lang="zh-CN" altLang="en-US" sz="2400" dirty="0"/>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29</a:t>
            </a:fld>
            <a:endParaRPr lang="en-US" altLang="zh-CN" dirty="0"/>
          </a:p>
        </p:txBody>
      </p:sp>
      <p:grpSp>
        <p:nvGrpSpPr>
          <p:cNvPr id="4" name="组合 39"/>
          <p:cNvGrpSpPr/>
          <p:nvPr/>
        </p:nvGrpSpPr>
        <p:grpSpPr>
          <a:xfrm>
            <a:off x="822325" y="990600"/>
            <a:ext cx="7982276" cy="3669196"/>
            <a:chOff x="357158" y="1142984"/>
            <a:chExt cx="8572560" cy="4272301"/>
          </a:xfrm>
        </p:grpSpPr>
        <p:sp>
          <p:nvSpPr>
            <p:cNvPr id="5" name="矩形 40"/>
            <p:cNvSpPr/>
            <p:nvPr/>
          </p:nvSpPr>
          <p:spPr>
            <a:xfrm>
              <a:off x="5796136" y="2214554"/>
              <a:ext cx="3133582" cy="2643206"/>
            </a:xfrm>
            <a:prstGeom prst="rect">
              <a:avLst/>
            </a:prstGeom>
          </p:spPr>
          <p:style>
            <a:lnRef idx="1">
              <a:schemeClr val="accent1"/>
            </a:lnRef>
            <a:fillRef idx="2">
              <a:schemeClr val="accent1"/>
            </a:fillRef>
            <a:effectRef idx="1">
              <a:schemeClr val="accent1"/>
            </a:effectRef>
            <a:fontRef idx="minor">
              <a:schemeClr val="dk1"/>
            </a:fontRef>
          </p:style>
          <p:txBody>
            <a:bodyP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r">
                <a:defRPr/>
              </a:pPr>
              <a:endParaRPr lang="zh-CN" altLang="en-US" sz="1200" dirty="0" smtClean="0">
                <a:solidFill>
                  <a:schemeClr val="dk1"/>
                </a:solidFill>
                <a:latin typeface="+mn-ea"/>
                <a:ea typeface="+mn-ea"/>
              </a:endParaRPr>
            </a:p>
          </p:txBody>
        </p:sp>
        <p:sp>
          <p:nvSpPr>
            <p:cNvPr id="7" name="流程图: 汇总连接 41"/>
            <p:cNvSpPr/>
            <p:nvPr/>
          </p:nvSpPr>
          <p:spPr>
            <a:xfrm>
              <a:off x="6929454" y="4071942"/>
              <a:ext cx="357190" cy="357190"/>
            </a:xfrm>
            <a:prstGeom prst="flowChartSummingJunction">
              <a:avLst/>
            </a:prstGeom>
            <a:solidFill>
              <a:srgbClr val="72A376"/>
            </a:solidFill>
            <a:ln w="25400" cap="flat" cmpd="sng" algn="ctr">
              <a:solidFill>
                <a:srgbClr val="72A376">
                  <a:shade val="50000"/>
                </a:srgbClr>
              </a:solid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ysClr val="window" lastClr="FFFFFF"/>
                </a:solidFill>
                <a:effectLst/>
                <a:uLnTx/>
                <a:uFillTx/>
                <a:latin typeface="Arial"/>
                <a:ea typeface="华文细黑"/>
                <a:cs typeface="+mn-cs"/>
              </a:endParaRPr>
            </a:p>
          </p:txBody>
        </p:sp>
        <p:sp>
          <p:nvSpPr>
            <p:cNvPr id="9" name="矩形 42"/>
            <p:cNvSpPr/>
            <p:nvPr/>
          </p:nvSpPr>
          <p:spPr>
            <a:xfrm>
              <a:off x="357158" y="2428868"/>
              <a:ext cx="2774682" cy="2143140"/>
            </a:xfrm>
            <a:prstGeom prst="rect">
              <a:avLst/>
            </a:prstGeom>
          </p:spPr>
          <p:style>
            <a:lnRef idx="1">
              <a:schemeClr val="accent1"/>
            </a:lnRef>
            <a:fillRef idx="2">
              <a:schemeClr val="accent1"/>
            </a:fillRef>
            <a:effectRef idx="1">
              <a:schemeClr val="accent1"/>
            </a:effectRef>
            <a:fontRef idx="minor">
              <a:schemeClr val="dk1"/>
            </a:fontRef>
          </p:style>
          <p:txBody>
            <a:bodyP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lvl="0" indent="0" algn="r" defTabSz="914400" eaLnBrk="1" latinLnBrk="0" hangingPunct="1">
                <a:lnSpc>
                  <a:spcPct val="100000"/>
                </a:lnSpc>
                <a:buClrTx/>
                <a:buSzTx/>
                <a:buFontTx/>
                <a:buNone/>
                <a:tabLst/>
                <a:defRPr/>
              </a:pPr>
              <a:endParaRPr lang="zh-CN" altLang="en-US" sz="1200" dirty="0" smtClean="0">
                <a:latin typeface="+mn-ea"/>
                <a:ea typeface="+mn-ea"/>
              </a:endParaRPr>
            </a:p>
          </p:txBody>
        </p:sp>
        <p:grpSp>
          <p:nvGrpSpPr>
            <p:cNvPr id="10" name="组合 58"/>
            <p:cNvGrpSpPr/>
            <p:nvPr/>
          </p:nvGrpSpPr>
          <p:grpSpPr>
            <a:xfrm>
              <a:off x="571472" y="3429000"/>
              <a:ext cx="1000132" cy="500066"/>
              <a:chOff x="6429388" y="1357298"/>
              <a:chExt cx="1071570" cy="714380"/>
            </a:xfrm>
          </p:grpSpPr>
          <p:sp>
            <p:nvSpPr>
              <p:cNvPr id="41" name="圆角矩形 44"/>
              <p:cNvSpPr/>
              <p:nvPr/>
            </p:nvSpPr>
            <p:spPr>
              <a:xfrm>
                <a:off x="6429388" y="1357298"/>
                <a:ext cx="857224" cy="714380"/>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wrap="none"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eaLnBrk="1" latinLnBrk="0" hangingPunct="1">
                  <a:lnSpc>
                    <a:spcPct val="100000"/>
                  </a:lnSpc>
                  <a:buClrTx/>
                  <a:buSzTx/>
                  <a:buFontTx/>
                  <a:buNone/>
                  <a:tabLst/>
                  <a:defRPr/>
                </a:pPr>
                <a:r>
                  <a:rPr lang="zh-CN" altLang="en-US" sz="1400" dirty="0" smtClean="0">
                    <a:solidFill>
                      <a:schemeClr val="tx1"/>
                    </a:solidFill>
                    <a:latin typeface="+mn-ea"/>
                    <a:ea typeface="+mn-ea"/>
                  </a:rPr>
                  <a:t>渠道</a:t>
                </a:r>
                <a:endParaRPr lang="en-US" altLang="zh-CN" sz="1400" dirty="0" smtClean="0">
                  <a:solidFill>
                    <a:schemeClr val="tx1"/>
                  </a:solidFill>
                  <a:latin typeface="+mn-ea"/>
                  <a:ea typeface="+mn-ea"/>
                </a:endParaRPr>
              </a:p>
            </p:txBody>
          </p:sp>
          <p:sp>
            <p:nvSpPr>
              <p:cNvPr id="42" name="流程图: 直接访问存储器 45"/>
              <p:cNvSpPr/>
              <p:nvPr/>
            </p:nvSpPr>
            <p:spPr>
              <a:xfrm>
                <a:off x="7215206" y="1500174"/>
                <a:ext cx="285752" cy="142876"/>
              </a:xfrm>
              <a:prstGeom prst="flowChartMagneticDrum">
                <a:avLst/>
              </a:prstGeom>
              <a:ln>
                <a:headEnd/>
                <a:tailEnd/>
              </a:ln>
            </p:spPr>
            <p:style>
              <a:lnRef idx="1">
                <a:schemeClr val="accent1"/>
              </a:lnRef>
              <a:fillRef idx="3">
                <a:schemeClr val="accent1"/>
              </a:fillRef>
              <a:effectRef idx="2">
                <a:schemeClr val="accent1"/>
              </a:effectRef>
              <a:fontRef idx="minor">
                <a:schemeClr val="lt1"/>
              </a:fontRef>
            </p:style>
            <p:txBody>
              <a:bodyPr wrap="none"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eaLnBrk="1" latinLnBrk="0" hangingPunct="1">
                  <a:lnSpc>
                    <a:spcPct val="100000"/>
                  </a:lnSpc>
                  <a:buClrTx/>
                  <a:buSzTx/>
                  <a:buFontTx/>
                  <a:buNone/>
                  <a:tabLst/>
                  <a:defRPr/>
                </a:pPr>
                <a:endParaRPr lang="zh-CN" altLang="en-US" sz="1100" dirty="0" smtClean="0">
                  <a:latin typeface="+mn-ea"/>
                  <a:ea typeface="+mn-ea"/>
                </a:endParaRPr>
              </a:p>
            </p:txBody>
          </p:sp>
          <p:sp>
            <p:nvSpPr>
              <p:cNvPr id="43" name="流程图: 直接访问存储器 46"/>
              <p:cNvSpPr/>
              <p:nvPr/>
            </p:nvSpPr>
            <p:spPr>
              <a:xfrm>
                <a:off x="7215206" y="1785926"/>
                <a:ext cx="285752" cy="142876"/>
              </a:xfrm>
              <a:prstGeom prst="flowChartMagneticDrum">
                <a:avLst/>
              </a:prstGeom>
              <a:ln>
                <a:headEnd/>
                <a:tailEnd/>
              </a:ln>
            </p:spPr>
            <p:style>
              <a:lnRef idx="1">
                <a:schemeClr val="accent1"/>
              </a:lnRef>
              <a:fillRef idx="3">
                <a:schemeClr val="accent1"/>
              </a:fillRef>
              <a:effectRef idx="2">
                <a:schemeClr val="accent1"/>
              </a:effectRef>
              <a:fontRef idx="minor">
                <a:schemeClr val="lt1"/>
              </a:fontRef>
            </p:style>
            <p:txBody>
              <a:bodyPr wrap="none"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eaLnBrk="1" latinLnBrk="0" hangingPunct="1">
                  <a:lnSpc>
                    <a:spcPct val="100000"/>
                  </a:lnSpc>
                  <a:buClrTx/>
                  <a:buSzTx/>
                  <a:buFontTx/>
                  <a:buNone/>
                  <a:tabLst/>
                  <a:defRPr/>
                </a:pPr>
                <a:endParaRPr lang="zh-CN" altLang="en-US" sz="1100" dirty="0" smtClean="0">
                  <a:latin typeface="+mn-ea"/>
                  <a:ea typeface="+mn-ea"/>
                </a:endParaRPr>
              </a:p>
            </p:txBody>
          </p:sp>
        </p:grpSp>
        <p:sp>
          <p:nvSpPr>
            <p:cNvPr id="11" name="流程图: 汇总连接 47"/>
            <p:cNvSpPr/>
            <p:nvPr/>
          </p:nvSpPr>
          <p:spPr>
            <a:xfrm>
              <a:off x="1857356" y="2928934"/>
              <a:ext cx="285752" cy="285752"/>
            </a:xfrm>
            <a:prstGeom prst="flowChartSummingJunction">
              <a:avLst/>
            </a:prstGeom>
            <a:solidFill>
              <a:srgbClr val="72A376"/>
            </a:solidFill>
            <a:ln w="25400" cap="flat" cmpd="sng" algn="ctr">
              <a:solidFill>
                <a:srgbClr val="72A376">
                  <a:shade val="50000"/>
                </a:srgbClr>
              </a:solid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ysClr val="window" lastClr="FFFFFF"/>
                </a:solidFill>
                <a:effectLst/>
                <a:uLnTx/>
                <a:uFillTx/>
                <a:latin typeface="Arial"/>
                <a:ea typeface="华文细黑"/>
                <a:cs typeface="+mn-cs"/>
              </a:endParaRPr>
            </a:p>
          </p:txBody>
        </p:sp>
        <p:cxnSp>
          <p:nvCxnSpPr>
            <p:cNvPr id="12" name="肘形连接符 48"/>
            <p:cNvCxnSpPr>
              <a:stCxn id="42" idx="3"/>
              <a:endCxn id="11" idx="2"/>
            </p:cNvCxnSpPr>
            <p:nvPr/>
          </p:nvCxnSpPr>
          <p:spPr>
            <a:xfrm flipV="1">
              <a:off x="1482703" y="3071810"/>
              <a:ext cx="374653" cy="507210"/>
            </a:xfrm>
            <a:prstGeom prst="bentConnector3">
              <a:avLst>
                <a:gd name="adj1" fmla="val 50000"/>
              </a:avLst>
            </a:prstGeom>
            <a:noFill/>
            <a:ln w="25400" cap="flat" cmpd="sng" algn="ctr">
              <a:solidFill>
                <a:srgbClr val="72A376">
                  <a:lumMod val="75000"/>
                </a:srgbClr>
              </a:solidFill>
              <a:prstDash val="solid"/>
              <a:tailEnd type="arrow"/>
            </a:ln>
            <a:effectLst/>
          </p:spPr>
        </p:cxnSp>
        <p:sp>
          <p:nvSpPr>
            <p:cNvPr id="13" name="矩形 49"/>
            <p:cNvSpPr/>
            <p:nvPr/>
          </p:nvSpPr>
          <p:spPr>
            <a:xfrm>
              <a:off x="642910" y="1142984"/>
              <a:ext cx="857256" cy="500066"/>
            </a:xfrm>
            <a:prstGeom prst="rect">
              <a:avLst/>
            </a:prstGeom>
            <a:solidFill>
              <a:srgbClr val="72A376"/>
            </a:solidFill>
            <a:ln w="25400" cap="flat" cmpd="sng" algn="ctr">
              <a:solidFill>
                <a:srgbClr val="72A376">
                  <a:shade val="50000"/>
                </a:srgbClr>
              </a:solid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ysClr val="window" lastClr="FFFFFF"/>
                  </a:solidFill>
                  <a:effectLst/>
                  <a:uLnTx/>
                  <a:uFillTx/>
                  <a:latin typeface="Arial"/>
                  <a:ea typeface="华文细黑"/>
                  <a:cs typeface="+mn-cs"/>
                </a:rPr>
                <a:t>路由表</a:t>
              </a:r>
            </a:p>
          </p:txBody>
        </p:sp>
        <p:sp>
          <p:nvSpPr>
            <p:cNvPr id="14" name="矩形 50"/>
            <p:cNvSpPr/>
            <p:nvPr/>
          </p:nvSpPr>
          <p:spPr>
            <a:xfrm>
              <a:off x="2428860" y="2786058"/>
              <a:ext cx="571504" cy="1357322"/>
            </a:xfrm>
            <a:prstGeom prst="rect">
              <a:avLst/>
            </a:prstGeom>
            <a:solidFill>
              <a:srgbClr val="00B0F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t" anchorCtr="0"/>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ysClr val="window" lastClr="FFFFFF"/>
                  </a:solidFill>
                  <a:effectLst/>
                  <a:uLnTx/>
                  <a:uFillTx/>
                  <a:latin typeface="Arial"/>
                  <a:ea typeface="华文细黑"/>
                  <a:cs typeface="+mn-cs"/>
                </a:rPr>
                <a:t>调用端</a:t>
              </a:r>
            </a:p>
          </p:txBody>
        </p:sp>
        <p:grpSp>
          <p:nvGrpSpPr>
            <p:cNvPr id="15" name="组合 51"/>
            <p:cNvGrpSpPr/>
            <p:nvPr/>
          </p:nvGrpSpPr>
          <p:grpSpPr>
            <a:xfrm>
              <a:off x="3857620" y="3214686"/>
              <a:ext cx="1062046" cy="500066"/>
              <a:chOff x="4357686" y="1714488"/>
              <a:chExt cx="1428760" cy="500066"/>
            </a:xfrm>
            <a:solidFill>
              <a:srgbClr val="00B050"/>
            </a:solidFill>
          </p:grpSpPr>
          <p:sp>
            <p:nvSpPr>
              <p:cNvPr id="39" name="矩形 52"/>
              <p:cNvSpPr/>
              <p:nvPr/>
            </p:nvSpPr>
            <p:spPr>
              <a:xfrm>
                <a:off x="4357686" y="1714488"/>
                <a:ext cx="1428760" cy="500066"/>
              </a:xfrm>
              <a:prstGeom prst="rect">
                <a:avLst/>
              </a:prstGeom>
              <a:gr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smtClean="0">
                  <a:ln>
                    <a:noFill/>
                  </a:ln>
                  <a:solidFill>
                    <a:sysClr val="window" lastClr="FFFFFF"/>
                  </a:solidFill>
                  <a:effectLst/>
                  <a:uLnTx/>
                  <a:uFillTx/>
                  <a:latin typeface="微软雅黑" pitchFamily="34" charset="-122"/>
                  <a:ea typeface="微软雅黑" pitchFamily="34" charset="-122"/>
                  <a:cs typeface="+mn-cs"/>
                </a:endParaRPr>
              </a:p>
            </p:txBody>
          </p:sp>
          <p:sp>
            <p:nvSpPr>
              <p:cNvPr id="40" name="标题 1"/>
              <p:cNvSpPr txBox="1">
                <a:spLocks/>
              </p:cNvSpPr>
              <p:nvPr/>
            </p:nvSpPr>
            <p:spPr bwMode="auto">
              <a:xfrm>
                <a:off x="4572000" y="1782753"/>
                <a:ext cx="1025501" cy="360363"/>
              </a:xfrm>
              <a:prstGeom prst="rect">
                <a:avLst/>
              </a:prstGeom>
              <a:grpFill/>
              <a:ln w="9525">
                <a:noFill/>
                <a:miter lim="800000"/>
                <a:headEnd/>
                <a:tailEnd/>
              </a:ln>
            </p:spPr>
            <p:txBody>
              <a:bodyPr vert="horz" wrap="square" lIns="91440" tIns="0" rIns="91440" bIns="0" numCol="1" anchor="ctr"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mj-cs"/>
                  </a:rPr>
                  <a:t>负载</a:t>
                </a:r>
                <a:endParaRPr kumimoji="0" lang="en-US" altLang="zh-CN" sz="12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mj-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2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mj-cs"/>
                  </a:rPr>
                  <a:t>均衡器</a:t>
                </a:r>
                <a:endParaRPr kumimoji="0" lang="zh-CN" altLang="en-US" sz="12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mj-cs"/>
                </a:endParaRPr>
              </a:p>
            </p:txBody>
          </p:sp>
        </p:grpSp>
        <p:sp>
          <p:nvSpPr>
            <p:cNvPr id="16" name="矩形 54"/>
            <p:cNvSpPr/>
            <p:nvPr/>
          </p:nvSpPr>
          <p:spPr>
            <a:xfrm>
              <a:off x="5929322" y="2714620"/>
              <a:ext cx="571504" cy="1500198"/>
            </a:xfrm>
            <a:prstGeom prst="rect">
              <a:avLst/>
            </a:prstGeom>
            <a:solidFill>
              <a:srgbClr val="00B0F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t" anchorCtr="0"/>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ysClr val="window" lastClr="FFFFFF"/>
                  </a:solidFill>
                  <a:effectLst/>
                  <a:uLnTx/>
                  <a:uFillTx/>
                  <a:latin typeface="Arial"/>
                  <a:ea typeface="华文细黑"/>
                  <a:cs typeface="+mn-cs"/>
                </a:rPr>
                <a:t>接受端</a:t>
              </a:r>
            </a:p>
          </p:txBody>
        </p:sp>
        <p:grpSp>
          <p:nvGrpSpPr>
            <p:cNvPr id="17" name="组合 8"/>
            <p:cNvGrpSpPr/>
            <p:nvPr/>
          </p:nvGrpSpPr>
          <p:grpSpPr>
            <a:xfrm>
              <a:off x="7643834" y="2928934"/>
              <a:ext cx="1285884" cy="928694"/>
              <a:chOff x="6215074" y="1357298"/>
              <a:chExt cx="1285884" cy="714380"/>
            </a:xfrm>
          </p:grpSpPr>
          <p:sp>
            <p:nvSpPr>
              <p:cNvPr id="34" name="圆角矩形 56"/>
              <p:cNvSpPr/>
              <p:nvPr/>
            </p:nvSpPr>
            <p:spPr>
              <a:xfrm>
                <a:off x="6429388" y="1357298"/>
                <a:ext cx="857224" cy="714380"/>
              </a:xfrm>
              <a:prstGeom prst="roundRect">
                <a:avLst/>
              </a:prstGeom>
              <a:ln>
                <a:headEnd/>
                <a:tailEnd/>
              </a:ln>
            </p:spPr>
            <p:style>
              <a:lnRef idx="1">
                <a:schemeClr val="accent1"/>
              </a:lnRef>
              <a:fillRef idx="3">
                <a:schemeClr val="accent1"/>
              </a:fillRef>
              <a:effectRef idx="2">
                <a:schemeClr val="accent1"/>
              </a:effectRef>
              <a:fontRef idx="minor">
                <a:schemeClr val="lt1"/>
              </a:fontRef>
            </p:style>
            <p:txBody>
              <a:bodyPr wrap="none"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zh-CN" altLang="en-US" sz="1400" dirty="0" smtClean="0">
                    <a:latin typeface="+mn-ea"/>
                    <a:ea typeface="+mn-ea"/>
                  </a:rPr>
                  <a:t>交易</a:t>
                </a:r>
                <a:endParaRPr lang="en-US" altLang="zh-CN" sz="1400" dirty="0" smtClean="0">
                  <a:latin typeface="+mn-ea"/>
                  <a:ea typeface="+mn-ea"/>
                </a:endParaRPr>
              </a:p>
              <a:p>
                <a:pPr algn="ctr"/>
                <a:r>
                  <a:rPr lang="en-US" altLang="zh-CN" sz="1400" dirty="0" smtClean="0">
                    <a:latin typeface="+mn-ea"/>
                    <a:ea typeface="+mn-ea"/>
                  </a:rPr>
                  <a:t>Server1</a:t>
                </a:r>
              </a:p>
            </p:txBody>
          </p:sp>
          <p:sp>
            <p:nvSpPr>
              <p:cNvPr id="35" name="流程图: 直接访问存储器 57"/>
              <p:cNvSpPr/>
              <p:nvPr/>
            </p:nvSpPr>
            <p:spPr>
              <a:xfrm>
                <a:off x="6215074" y="1500174"/>
                <a:ext cx="285752" cy="142876"/>
              </a:xfrm>
              <a:prstGeom prst="flowChartMagneticDrum">
                <a:avLst/>
              </a:prstGeom>
              <a:ln>
                <a:headEnd/>
                <a:tailEnd/>
              </a:ln>
            </p:spPr>
            <p:style>
              <a:lnRef idx="1">
                <a:schemeClr val="accent1"/>
              </a:lnRef>
              <a:fillRef idx="3">
                <a:schemeClr val="accent1"/>
              </a:fillRef>
              <a:effectRef idx="2">
                <a:schemeClr val="accent1"/>
              </a:effectRef>
              <a:fontRef idx="minor">
                <a:schemeClr val="lt1"/>
              </a:fontRef>
            </p:style>
            <p:txBody>
              <a:bodyPr wrap="none"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sz="1400" dirty="0" smtClean="0">
                  <a:latin typeface="+mn-ea"/>
                  <a:ea typeface="+mn-ea"/>
                </a:endParaRPr>
              </a:p>
            </p:txBody>
          </p:sp>
          <p:sp>
            <p:nvSpPr>
              <p:cNvPr id="36" name="流程图: 直接访问存储器 58"/>
              <p:cNvSpPr/>
              <p:nvPr/>
            </p:nvSpPr>
            <p:spPr>
              <a:xfrm>
                <a:off x="6215074" y="1785926"/>
                <a:ext cx="285752" cy="142876"/>
              </a:xfrm>
              <a:prstGeom prst="flowChartMagneticDrum">
                <a:avLst/>
              </a:prstGeom>
              <a:ln>
                <a:headEnd/>
                <a:tailEnd/>
              </a:ln>
            </p:spPr>
            <p:style>
              <a:lnRef idx="1">
                <a:schemeClr val="accent1"/>
              </a:lnRef>
              <a:fillRef idx="3">
                <a:schemeClr val="accent1"/>
              </a:fillRef>
              <a:effectRef idx="2">
                <a:schemeClr val="accent1"/>
              </a:effectRef>
              <a:fontRef idx="minor">
                <a:schemeClr val="lt1"/>
              </a:fontRef>
            </p:style>
            <p:txBody>
              <a:bodyPr wrap="none"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sz="1400" dirty="0" smtClean="0">
                  <a:latin typeface="+mn-ea"/>
                  <a:ea typeface="+mn-ea"/>
                </a:endParaRPr>
              </a:p>
            </p:txBody>
          </p:sp>
          <p:sp>
            <p:nvSpPr>
              <p:cNvPr id="37" name="流程图: 直接访问存储器 59"/>
              <p:cNvSpPr/>
              <p:nvPr/>
            </p:nvSpPr>
            <p:spPr>
              <a:xfrm>
                <a:off x="7215206" y="1500174"/>
                <a:ext cx="285752" cy="142876"/>
              </a:xfrm>
              <a:prstGeom prst="flowChartMagneticDrum">
                <a:avLst/>
              </a:prstGeom>
              <a:ln>
                <a:headEnd/>
                <a:tailEnd/>
              </a:ln>
            </p:spPr>
            <p:style>
              <a:lnRef idx="1">
                <a:schemeClr val="accent1"/>
              </a:lnRef>
              <a:fillRef idx="3">
                <a:schemeClr val="accent1"/>
              </a:fillRef>
              <a:effectRef idx="2">
                <a:schemeClr val="accent1"/>
              </a:effectRef>
              <a:fontRef idx="minor">
                <a:schemeClr val="lt1"/>
              </a:fontRef>
            </p:style>
            <p:txBody>
              <a:bodyPr wrap="none"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sz="1400" dirty="0" smtClean="0">
                  <a:latin typeface="+mn-ea"/>
                  <a:ea typeface="+mn-ea"/>
                </a:endParaRPr>
              </a:p>
            </p:txBody>
          </p:sp>
          <p:sp>
            <p:nvSpPr>
              <p:cNvPr id="38" name="流程图: 直接访问存储器 60"/>
              <p:cNvSpPr/>
              <p:nvPr/>
            </p:nvSpPr>
            <p:spPr>
              <a:xfrm>
                <a:off x="7215206" y="1785926"/>
                <a:ext cx="285752" cy="142876"/>
              </a:xfrm>
              <a:prstGeom prst="flowChartMagneticDrum">
                <a:avLst/>
              </a:prstGeom>
              <a:ln>
                <a:headEnd/>
                <a:tailEnd/>
              </a:ln>
            </p:spPr>
            <p:style>
              <a:lnRef idx="1">
                <a:schemeClr val="accent1"/>
              </a:lnRef>
              <a:fillRef idx="3">
                <a:schemeClr val="accent1"/>
              </a:fillRef>
              <a:effectRef idx="2">
                <a:schemeClr val="accent1"/>
              </a:effectRef>
              <a:fontRef idx="minor">
                <a:schemeClr val="lt1"/>
              </a:fontRef>
            </p:style>
            <p:txBody>
              <a:bodyPr wrap="none"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sz="1400" dirty="0" smtClean="0">
                  <a:latin typeface="+mn-ea"/>
                  <a:ea typeface="+mn-ea"/>
                </a:endParaRPr>
              </a:p>
            </p:txBody>
          </p:sp>
        </p:grpSp>
        <p:cxnSp>
          <p:nvCxnSpPr>
            <p:cNvPr id="18" name="肘形连接符 61"/>
            <p:cNvCxnSpPr>
              <a:stCxn id="14" idx="3"/>
              <a:endCxn id="39" idx="1"/>
            </p:cNvCxnSpPr>
            <p:nvPr/>
          </p:nvCxnSpPr>
          <p:spPr>
            <a:xfrm>
              <a:off x="3000364" y="3464719"/>
              <a:ext cx="857256" cy="1588"/>
            </a:xfrm>
            <a:prstGeom prst="bentConnector3">
              <a:avLst>
                <a:gd name="adj1" fmla="val 50000"/>
              </a:avLst>
            </a:prstGeom>
            <a:noFill/>
            <a:ln w="25400" cap="flat" cmpd="sng" algn="ctr">
              <a:solidFill>
                <a:sysClr val="windowText" lastClr="000000"/>
              </a:solidFill>
              <a:prstDash val="solid"/>
              <a:tailEnd type="arrow"/>
            </a:ln>
            <a:effectLst/>
          </p:spPr>
        </p:cxnSp>
        <p:cxnSp>
          <p:nvCxnSpPr>
            <p:cNvPr id="19" name="肘形连接符 62"/>
            <p:cNvCxnSpPr>
              <a:stCxn id="39" idx="3"/>
              <a:endCxn id="16" idx="1"/>
            </p:cNvCxnSpPr>
            <p:nvPr/>
          </p:nvCxnSpPr>
          <p:spPr>
            <a:xfrm>
              <a:off x="4919666" y="3464719"/>
              <a:ext cx="1009656" cy="1588"/>
            </a:xfrm>
            <a:prstGeom prst="bentConnector3">
              <a:avLst>
                <a:gd name="adj1" fmla="val 50000"/>
              </a:avLst>
            </a:prstGeom>
            <a:noFill/>
            <a:ln w="25400" cap="flat" cmpd="sng" algn="ctr">
              <a:solidFill>
                <a:sysClr val="windowText" lastClr="000000"/>
              </a:solidFill>
              <a:prstDash val="solid"/>
              <a:tailEnd type="arrow"/>
            </a:ln>
            <a:effectLst/>
          </p:spPr>
        </p:cxnSp>
        <p:cxnSp>
          <p:nvCxnSpPr>
            <p:cNvPr id="20" name="肘形连接符 63"/>
            <p:cNvCxnSpPr>
              <a:stCxn id="36" idx="1"/>
              <a:endCxn id="7" idx="6"/>
            </p:cNvCxnSpPr>
            <p:nvPr/>
          </p:nvCxnSpPr>
          <p:spPr>
            <a:xfrm rot="10800000" flipV="1">
              <a:off x="7286644" y="3579019"/>
              <a:ext cx="357190" cy="671517"/>
            </a:xfrm>
            <a:prstGeom prst="bentConnector3">
              <a:avLst>
                <a:gd name="adj1" fmla="val 50000"/>
              </a:avLst>
            </a:prstGeom>
            <a:noFill/>
            <a:ln w="25400" cap="flat" cmpd="sng" algn="ctr">
              <a:solidFill>
                <a:srgbClr val="72A376">
                  <a:lumMod val="75000"/>
                </a:srgbClr>
              </a:solidFill>
              <a:prstDash val="solid"/>
              <a:tailEnd type="arrow"/>
            </a:ln>
            <a:effectLst/>
          </p:spPr>
        </p:cxnSp>
        <p:cxnSp>
          <p:nvCxnSpPr>
            <p:cNvPr id="21" name="肘形连接符 64"/>
            <p:cNvCxnSpPr>
              <a:stCxn id="7" idx="2"/>
              <a:endCxn id="16" idx="3"/>
            </p:cNvCxnSpPr>
            <p:nvPr/>
          </p:nvCxnSpPr>
          <p:spPr>
            <a:xfrm rot="10800000">
              <a:off x="6500826" y="3464719"/>
              <a:ext cx="428628" cy="785818"/>
            </a:xfrm>
            <a:prstGeom prst="bentConnector3">
              <a:avLst>
                <a:gd name="adj1" fmla="val 50000"/>
              </a:avLst>
            </a:prstGeom>
            <a:noFill/>
            <a:ln w="25400" cap="flat" cmpd="sng" algn="ctr">
              <a:solidFill>
                <a:srgbClr val="72A376">
                  <a:lumMod val="75000"/>
                </a:srgbClr>
              </a:solidFill>
              <a:prstDash val="solid"/>
              <a:tailEnd type="arrow"/>
            </a:ln>
            <a:effectLst/>
          </p:spPr>
        </p:cxnSp>
        <p:cxnSp>
          <p:nvCxnSpPr>
            <p:cNvPr id="22" name="肘形连接符 65"/>
            <p:cNvCxnSpPr>
              <a:stCxn id="16" idx="2"/>
              <a:endCxn id="14" idx="2"/>
            </p:cNvCxnSpPr>
            <p:nvPr/>
          </p:nvCxnSpPr>
          <p:spPr>
            <a:xfrm rot="5400000" flipH="1">
              <a:off x="4429124" y="2428868"/>
              <a:ext cx="71438" cy="3500462"/>
            </a:xfrm>
            <a:prstGeom prst="bentConnector3">
              <a:avLst>
                <a:gd name="adj1" fmla="val -319998"/>
              </a:avLst>
            </a:prstGeom>
            <a:noFill/>
            <a:ln w="25400" cap="flat" cmpd="sng" algn="ctr">
              <a:solidFill>
                <a:sysClr val="windowText" lastClr="000000"/>
              </a:solidFill>
              <a:prstDash val="solid"/>
              <a:tailEnd type="arrow"/>
            </a:ln>
            <a:effectLst/>
          </p:spPr>
        </p:cxnSp>
        <p:cxnSp>
          <p:nvCxnSpPr>
            <p:cNvPr id="23" name="肘形连接符 142"/>
            <p:cNvCxnSpPr>
              <a:stCxn id="11" idx="6"/>
              <a:endCxn id="14" idx="0"/>
            </p:cNvCxnSpPr>
            <p:nvPr/>
          </p:nvCxnSpPr>
          <p:spPr>
            <a:xfrm flipV="1">
              <a:off x="2143108" y="2786058"/>
              <a:ext cx="571504" cy="285752"/>
            </a:xfrm>
            <a:prstGeom prst="bentConnector4">
              <a:avLst>
                <a:gd name="adj1" fmla="val 25000"/>
                <a:gd name="adj2" fmla="val 179999"/>
              </a:avLst>
            </a:prstGeom>
            <a:noFill/>
            <a:ln w="25400" cap="flat" cmpd="sng" algn="ctr">
              <a:solidFill>
                <a:srgbClr val="72A376">
                  <a:lumMod val="75000"/>
                </a:srgbClr>
              </a:solidFill>
              <a:prstDash val="solid"/>
              <a:tailEnd type="arrow"/>
            </a:ln>
            <a:effectLst/>
          </p:spPr>
        </p:cxnSp>
        <p:cxnSp>
          <p:nvCxnSpPr>
            <p:cNvPr id="24" name="肘形连接符 67"/>
            <p:cNvCxnSpPr>
              <a:stCxn id="14" idx="1"/>
              <a:endCxn id="43" idx="4"/>
            </p:cNvCxnSpPr>
            <p:nvPr/>
          </p:nvCxnSpPr>
          <p:spPr>
            <a:xfrm rot="10800000" flipV="1">
              <a:off x="1571604" y="3464719"/>
              <a:ext cx="857256" cy="314328"/>
            </a:xfrm>
            <a:prstGeom prst="bentConnector3">
              <a:avLst>
                <a:gd name="adj1" fmla="val 50000"/>
              </a:avLst>
            </a:prstGeom>
            <a:noFill/>
            <a:ln w="25400" cap="flat" cmpd="sng" algn="ctr">
              <a:solidFill>
                <a:srgbClr val="72A376">
                  <a:lumMod val="75000"/>
                </a:srgbClr>
              </a:solidFill>
              <a:prstDash val="solid"/>
              <a:tailEnd type="arrow"/>
            </a:ln>
            <a:effectLst/>
          </p:spPr>
        </p:cxnSp>
        <p:sp>
          <p:nvSpPr>
            <p:cNvPr id="25" name="标题 1"/>
            <p:cNvSpPr txBox="1">
              <a:spLocks/>
            </p:cNvSpPr>
            <p:nvPr/>
          </p:nvSpPr>
          <p:spPr bwMode="auto">
            <a:xfrm>
              <a:off x="5072066" y="3071810"/>
              <a:ext cx="739749" cy="360363"/>
            </a:xfrm>
            <a:prstGeom prst="rect">
              <a:avLst/>
            </a:prstGeom>
            <a:noFill/>
            <a:ln w="9525">
              <a:noFill/>
              <a:miter lim="800000"/>
              <a:headEnd/>
              <a:tailEnd/>
            </a:ln>
          </p:spPr>
          <p:txBody>
            <a:bodyPr vert="horz" wrap="square" lIns="91440" tIns="0" rIns="91440" bIns="0" numCol="1" anchor="ctr"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ysClr val="windowText" lastClr="000000"/>
                  </a:solidFill>
                  <a:effectLst/>
                  <a:uLnTx/>
                  <a:uFillTx/>
                  <a:latin typeface="Arial"/>
                  <a:ea typeface="华文细黑"/>
                  <a:cs typeface="+mj-cs"/>
                </a:rPr>
                <a:t>http/TCP</a:t>
              </a:r>
              <a:endParaRPr kumimoji="0" lang="zh-CN" altLang="en-US" sz="1800" b="0" i="0" u="none" strike="noStrike" kern="0" cap="none" spc="0" normalizeH="0" baseline="0" noProof="0" dirty="0">
                <a:ln>
                  <a:noFill/>
                </a:ln>
                <a:solidFill>
                  <a:sysClr val="windowText" lastClr="000000"/>
                </a:solidFill>
                <a:effectLst/>
                <a:uLnTx/>
                <a:uFillTx/>
                <a:latin typeface="Arial"/>
                <a:ea typeface="华文细黑"/>
                <a:cs typeface="+mj-cs"/>
              </a:endParaRPr>
            </a:p>
          </p:txBody>
        </p:sp>
        <p:sp>
          <p:nvSpPr>
            <p:cNvPr id="26" name="标题 1"/>
            <p:cNvSpPr txBox="1">
              <a:spLocks/>
            </p:cNvSpPr>
            <p:nvPr/>
          </p:nvSpPr>
          <p:spPr bwMode="auto">
            <a:xfrm>
              <a:off x="3000364" y="3071810"/>
              <a:ext cx="739749" cy="360363"/>
            </a:xfrm>
            <a:prstGeom prst="rect">
              <a:avLst/>
            </a:prstGeom>
            <a:noFill/>
            <a:ln w="9525">
              <a:noFill/>
              <a:miter lim="800000"/>
              <a:headEnd/>
              <a:tailEnd/>
            </a:ln>
          </p:spPr>
          <p:txBody>
            <a:bodyPr vert="horz" wrap="square" lIns="91440" tIns="0" rIns="91440" bIns="0" numCol="1" anchor="ctr"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ysClr val="windowText" lastClr="000000"/>
                  </a:solidFill>
                  <a:effectLst/>
                  <a:uLnTx/>
                  <a:uFillTx/>
                  <a:latin typeface="Arial"/>
                  <a:ea typeface="华文细黑"/>
                  <a:cs typeface="+mj-cs"/>
                </a:rPr>
                <a:t>http/TCP</a:t>
              </a:r>
              <a:endParaRPr kumimoji="0" lang="zh-CN" altLang="en-US" sz="1800" b="0" i="0" u="none" strike="noStrike" kern="0" cap="none" spc="0" normalizeH="0" baseline="0" noProof="0" dirty="0">
                <a:ln>
                  <a:noFill/>
                </a:ln>
                <a:solidFill>
                  <a:sysClr val="windowText" lastClr="000000"/>
                </a:solidFill>
                <a:effectLst/>
                <a:uLnTx/>
                <a:uFillTx/>
                <a:latin typeface="Arial"/>
                <a:ea typeface="华文细黑"/>
                <a:cs typeface="+mj-cs"/>
              </a:endParaRPr>
            </a:p>
          </p:txBody>
        </p:sp>
        <p:sp>
          <p:nvSpPr>
            <p:cNvPr id="27" name="标题 1"/>
            <p:cNvSpPr txBox="1">
              <a:spLocks/>
            </p:cNvSpPr>
            <p:nvPr/>
          </p:nvSpPr>
          <p:spPr bwMode="auto">
            <a:xfrm>
              <a:off x="4000496" y="4071942"/>
              <a:ext cx="739749" cy="360363"/>
            </a:xfrm>
            <a:prstGeom prst="rect">
              <a:avLst/>
            </a:prstGeom>
            <a:noFill/>
            <a:ln w="9525">
              <a:noFill/>
              <a:miter lim="800000"/>
              <a:headEnd/>
              <a:tailEnd/>
            </a:ln>
          </p:spPr>
          <p:txBody>
            <a:bodyPr vert="horz" wrap="square" lIns="91440" tIns="0" rIns="91440" bIns="0" numCol="1" anchor="ctr"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ysClr val="windowText" lastClr="000000"/>
                  </a:solidFill>
                  <a:effectLst/>
                  <a:uLnTx/>
                  <a:uFillTx/>
                  <a:latin typeface="Arial"/>
                  <a:ea typeface="华文细黑"/>
                  <a:cs typeface="+mj-cs"/>
                </a:rPr>
                <a:t>http/TCP</a:t>
              </a:r>
              <a:endParaRPr kumimoji="0" lang="zh-CN" altLang="en-US" sz="1800" b="0" i="0" u="none" strike="noStrike" kern="0" cap="none" spc="0" normalizeH="0" baseline="0" noProof="0" dirty="0">
                <a:ln>
                  <a:noFill/>
                </a:ln>
                <a:solidFill>
                  <a:sysClr val="windowText" lastClr="000000"/>
                </a:solidFill>
                <a:effectLst/>
                <a:uLnTx/>
                <a:uFillTx/>
                <a:latin typeface="Arial"/>
                <a:ea typeface="华文细黑"/>
                <a:cs typeface="+mj-cs"/>
              </a:endParaRPr>
            </a:p>
          </p:txBody>
        </p:sp>
        <p:cxnSp>
          <p:nvCxnSpPr>
            <p:cNvPr id="28" name="肘形连接符 157"/>
            <p:cNvCxnSpPr>
              <a:stCxn id="16" idx="0"/>
              <a:endCxn id="35" idx="1"/>
            </p:cNvCxnSpPr>
            <p:nvPr/>
          </p:nvCxnSpPr>
          <p:spPr>
            <a:xfrm rot="16200000" flipH="1">
              <a:off x="6682992" y="2246701"/>
              <a:ext cx="492923" cy="1428760"/>
            </a:xfrm>
            <a:prstGeom prst="bentConnector4">
              <a:avLst>
                <a:gd name="adj1" fmla="val -46376"/>
                <a:gd name="adj2" fmla="val 60000"/>
              </a:avLst>
            </a:prstGeom>
            <a:noFill/>
            <a:ln w="25400" cap="flat" cmpd="sng" algn="ctr">
              <a:solidFill>
                <a:srgbClr val="72A376">
                  <a:lumMod val="75000"/>
                </a:srgbClr>
              </a:solidFill>
              <a:prstDash val="solid"/>
              <a:tailEnd type="arrow"/>
            </a:ln>
            <a:effectLst/>
          </p:spPr>
        </p:cxnSp>
        <p:cxnSp>
          <p:nvCxnSpPr>
            <p:cNvPr id="29" name="肘形连接符 142"/>
            <p:cNvCxnSpPr>
              <a:stCxn id="11" idx="0"/>
              <a:endCxn id="13" idx="2"/>
            </p:cNvCxnSpPr>
            <p:nvPr/>
          </p:nvCxnSpPr>
          <p:spPr>
            <a:xfrm rot="16200000" flipV="1">
              <a:off x="892943" y="1821645"/>
              <a:ext cx="1285884" cy="928694"/>
            </a:xfrm>
            <a:prstGeom prst="bentConnector3">
              <a:avLst>
                <a:gd name="adj1" fmla="val 50000"/>
              </a:avLst>
            </a:prstGeom>
            <a:noFill/>
            <a:ln w="25400" cap="flat" cmpd="sng" algn="ctr">
              <a:solidFill>
                <a:srgbClr val="72A376">
                  <a:lumMod val="75000"/>
                </a:srgbClr>
              </a:solidFill>
              <a:prstDash val="solid"/>
              <a:tailEnd type="arrow"/>
            </a:ln>
            <a:effectLst/>
          </p:spPr>
        </p:cxnSp>
        <p:sp>
          <p:nvSpPr>
            <p:cNvPr id="30" name="矩形 73"/>
            <p:cNvSpPr/>
            <p:nvPr/>
          </p:nvSpPr>
          <p:spPr>
            <a:xfrm>
              <a:off x="2357422" y="1571612"/>
              <a:ext cx="4214842" cy="3843673"/>
            </a:xfrm>
            <a:prstGeom prst="rect">
              <a:avLst/>
            </a:prstGeom>
            <a:noFill/>
            <a:ln w="25400" cap="flat" cmpd="sng" algn="ctr">
              <a:solidFill>
                <a:srgbClr val="72A376">
                  <a:shade val="50000"/>
                </a:srgbClr>
              </a:solidFill>
              <a:prstDash val="dash"/>
            </a:ln>
            <a:effectLst/>
          </p:spPr>
          <p:txBody>
            <a:bodyPr rtlCol="0" anchor="ct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smtClean="0">
                <a:ln>
                  <a:noFill/>
                </a:ln>
                <a:solidFill>
                  <a:sysClr val="window" lastClr="FFFFFF"/>
                </a:solidFill>
                <a:effectLst/>
                <a:uLnTx/>
                <a:uFillTx/>
                <a:latin typeface="Arial"/>
                <a:ea typeface="华文细黑"/>
                <a:cs typeface="+mn-cs"/>
              </a:endParaRPr>
            </a:p>
          </p:txBody>
        </p:sp>
        <p:sp>
          <p:nvSpPr>
            <p:cNvPr id="31" name="标题 1"/>
            <p:cNvSpPr txBox="1">
              <a:spLocks/>
            </p:cNvSpPr>
            <p:nvPr/>
          </p:nvSpPr>
          <p:spPr bwMode="auto">
            <a:xfrm>
              <a:off x="3571869" y="1714488"/>
              <a:ext cx="1500198" cy="360363"/>
            </a:xfrm>
            <a:prstGeom prst="rect">
              <a:avLst/>
            </a:prstGeom>
            <a:noFill/>
            <a:ln w="9525">
              <a:noFill/>
              <a:miter lim="800000"/>
              <a:headEnd/>
              <a:tailEnd/>
            </a:ln>
          </p:spPr>
          <p:txBody>
            <a:bodyPr vert="horz" wrap="square" lIns="91440" tIns="0" rIns="91440" bIns="0" numCol="1" anchor="ctr"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600" b="0" i="0" u="none" strike="noStrike" kern="0" cap="none" spc="0" normalizeH="0" baseline="0" noProof="0" dirty="0" smtClean="0">
                  <a:ln>
                    <a:noFill/>
                  </a:ln>
                  <a:solidFill>
                    <a:sysClr val="windowText" lastClr="000000"/>
                  </a:solidFill>
                  <a:effectLst/>
                  <a:uLnTx/>
                  <a:uFillTx/>
                  <a:latin typeface="Arial"/>
                  <a:ea typeface="华文细黑"/>
                  <a:cs typeface="+mj-cs"/>
                </a:rPr>
                <a:t>分布式框架</a:t>
              </a:r>
              <a:endParaRPr kumimoji="0" lang="zh-CN" altLang="en-US" sz="1600" b="0" i="0" u="none" strike="noStrike" kern="0" cap="none" spc="0" normalizeH="0" baseline="0" noProof="0" dirty="0">
                <a:ln>
                  <a:noFill/>
                </a:ln>
                <a:solidFill>
                  <a:sysClr val="windowText" lastClr="000000"/>
                </a:solidFill>
                <a:effectLst/>
                <a:uLnTx/>
                <a:uFillTx/>
                <a:latin typeface="Arial"/>
                <a:ea typeface="华文细黑"/>
                <a:cs typeface="+mj-cs"/>
              </a:endParaRPr>
            </a:p>
          </p:txBody>
        </p:sp>
        <p:sp>
          <p:nvSpPr>
            <p:cNvPr id="32" name="圆角矩形 75"/>
            <p:cNvSpPr/>
            <p:nvPr/>
          </p:nvSpPr>
          <p:spPr>
            <a:xfrm>
              <a:off x="6000760" y="3714752"/>
              <a:ext cx="428628" cy="357190"/>
            </a:xfrm>
            <a:prstGeom prst="roundRect">
              <a:avLst/>
            </a:prstGeom>
            <a:solidFill>
              <a:srgbClr val="72A376"/>
            </a:solidFill>
            <a:ln w="12700" cap="flat" cmpd="sng" algn="ctr">
              <a:solidFill>
                <a:srgbClr val="72A376">
                  <a:shade val="50000"/>
                </a:srgbClr>
              </a:solidFill>
              <a:prstDash val="solid"/>
            </a:ln>
            <a:effectLst/>
          </p:spPr>
          <p:txBody>
            <a:bodyPr lIns="0" rIns="0" rtlCol="0" anchor="ct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ysClr val="window" lastClr="FFFFFF"/>
                  </a:solidFill>
                  <a:effectLst/>
                  <a:uLnTx/>
                  <a:uFillTx/>
                  <a:latin typeface="Arial"/>
                  <a:ea typeface="华文细黑"/>
                  <a:cs typeface="+mn-cs"/>
                </a:rPr>
                <a:t>Jetty</a:t>
              </a:r>
              <a:endParaRPr kumimoji="0" lang="zh-CN" altLang="en-US" sz="1200" b="0" i="0" u="none" strike="noStrike" kern="0" cap="none" spc="0" normalizeH="0" baseline="0" noProof="0" dirty="0" smtClean="0">
                <a:ln>
                  <a:noFill/>
                </a:ln>
                <a:solidFill>
                  <a:sysClr val="window" lastClr="FFFFFF"/>
                </a:solidFill>
                <a:effectLst/>
                <a:uLnTx/>
                <a:uFillTx/>
                <a:latin typeface="Arial"/>
                <a:ea typeface="华文细黑"/>
                <a:cs typeface="+mn-cs"/>
              </a:endParaRPr>
            </a:p>
          </p:txBody>
        </p:sp>
        <p:sp>
          <p:nvSpPr>
            <p:cNvPr id="33" name="圆角矩形 76"/>
            <p:cNvSpPr/>
            <p:nvPr/>
          </p:nvSpPr>
          <p:spPr>
            <a:xfrm>
              <a:off x="2500298" y="3643314"/>
              <a:ext cx="428628" cy="357190"/>
            </a:xfrm>
            <a:prstGeom prst="roundRect">
              <a:avLst/>
            </a:prstGeom>
            <a:solidFill>
              <a:srgbClr val="72A376"/>
            </a:solidFill>
            <a:ln w="12700" cap="flat" cmpd="sng" algn="ctr">
              <a:solidFill>
                <a:srgbClr val="72A376">
                  <a:shade val="50000"/>
                </a:srgbClr>
              </a:solidFill>
              <a:prstDash val="solid"/>
            </a:ln>
            <a:effectLst/>
          </p:spPr>
          <p:txBody>
            <a:bodyPr lIns="0" rIns="0" rtlCol="0" anchor="ct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ysClr val="window" lastClr="FFFFFF"/>
                  </a:solidFill>
                  <a:effectLst/>
                  <a:uLnTx/>
                  <a:uFillTx/>
                  <a:latin typeface="Arial"/>
                  <a:ea typeface="华文细黑"/>
                  <a:cs typeface="+mn-cs"/>
                </a:rPr>
                <a:t>Jetty</a:t>
              </a:r>
              <a:endParaRPr kumimoji="0" lang="zh-CN" altLang="en-US" sz="1200" b="0" i="0" u="none" strike="noStrike" kern="0" cap="none" spc="0" normalizeH="0" baseline="0" noProof="0" dirty="0" smtClean="0">
                <a:ln>
                  <a:noFill/>
                </a:ln>
                <a:solidFill>
                  <a:sysClr val="window" lastClr="FFFFFF"/>
                </a:solidFill>
                <a:effectLst/>
                <a:uLnTx/>
                <a:uFillTx/>
                <a:latin typeface="Arial"/>
                <a:ea typeface="华文细黑"/>
                <a:cs typeface="+mn-cs"/>
              </a:endParaRPr>
            </a:p>
          </p:txBody>
        </p:sp>
      </p:grpSp>
      <p:sp>
        <p:nvSpPr>
          <p:cNvPr id="2" name="Rectangle 1"/>
          <p:cNvSpPr/>
          <p:nvPr/>
        </p:nvSpPr>
        <p:spPr>
          <a:xfrm>
            <a:off x="822325" y="4984315"/>
            <a:ext cx="7982276" cy="923330"/>
          </a:xfrm>
          <a:prstGeom prst="rect">
            <a:avLst/>
          </a:prstGeom>
        </p:spPr>
        <p:txBody>
          <a:bodyPr wrap="square">
            <a:spAutoFit/>
          </a:bodyPr>
          <a:lstStyle/>
          <a:p>
            <a:pPr marL="285750" indent="-285750">
              <a:buFont typeface="Arial" panose="020B0604020202020204" pitchFamily="34" charset="0"/>
              <a:buChar char="•"/>
            </a:pPr>
            <a:r>
              <a:rPr lang="zh-CN" altLang="en-US" dirty="0"/>
              <a:t>具体实现协议可替换，默认采用 HTTP/TCP 方式 </a:t>
            </a:r>
          </a:p>
          <a:p>
            <a:pPr marL="285750" indent="-285750">
              <a:buFont typeface="Arial" panose="020B0604020202020204" pitchFamily="34" charset="0"/>
              <a:buChar char="•"/>
            </a:pPr>
            <a:r>
              <a:rPr lang="zh-CN" altLang="en-US" dirty="0"/>
              <a:t>提供同步、异步两种调用模式 </a:t>
            </a:r>
          </a:p>
          <a:p>
            <a:pPr marL="285750" indent="-285750">
              <a:buFont typeface="Arial" panose="020B0604020202020204" pitchFamily="34" charset="0"/>
              <a:buChar char="•"/>
            </a:pPr>
            <a:r>
              <a:rPr lang="zh-CN" altLang="en-US" dirty="0"/>
              <a:t>发送和接受的是Message，Message Header保存远程调用的路由信息</a:t>
            </a:r>
          </a:p>
        </p:txBody>
      </p:sp>
    </p:spTree>
    <p:extLst>
      <p:ext uri="{BB962C8B-B14F-4D97-AF65-F5344CB8AC3E}">
        <p14:creationId xmlns:p14="http://schemas.microsoft.com/office/powerpoint/2010/main" val="3791311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39753" y="1364848"/>
            <a:ext cx="8569325" cy="2144177"/>
          </a:xfrm>
          <a:prstGeom prst="rect">
            <a:avLst/>
          </a:prstGeom>
        </p:spPr>
        <p:txBody>
          <a:bodyPr>
            <a:spAutoFit/>
          </a:bodyPr>
          <a:lstStyle/>
          <a:p>
            <a:pPr>
              <a:lnSpc>
                <a:spcPts val="3200"/>
              </a:lnSpc>
              <a:buClr>
                <a:schemeClr val="tx2"/>
              </a:buClr>
              <a:buSzPct val="80000"/>
              <a:buFont typeface="Wingdings" pitchFamily="2" charset="2"/>
              <a:buChar char="l"/>
              <a:defRPr/>
            </a:pPr>
            <a:r>
              <a:rPr lang="zh-CN" altLang="en-US" b="0" dirty="0" smtClean="0">
                <a:latin typeface="+mn-ea"/>
                <a:ea typeface="+mn-ea"/>
              </a:rPr>
              <a:t>电子商务</a:t>
            </a:r>
            <a:r>
              <a:rPr lang="zh-CN" altLang="en-US" b="0" dirty="0">
                <a:latin typeface="+mn-ea"/>
                <a:ea typeface="+mn-ea"/>
              </a:rPr>
              <a:t>标准制订国际组织</a:t>
            </a:r>
            <a:r>
              <a:rPr lang="en-US" altLang="zh-CN" b="0" dirty="0">
                <a:latin typeface="+mn-ea"/>
                <a:ea typeface="+mn-ea"/>
              </a:rPr>
              <a:t>OASIS</a:t>
            </a:r>
            <a:r>
              <a:rPr lang="zh-CN" altLang="en-US" b="0" dirty="0">
                <a:latin typeface="+mn-ea"/>
                <a:ea typeface="+mn-ea"/>
              </a:rPr>
              <a:t>的全球</a:t>
            </a:r>
            <a:r>
              <a:rPr lang="en-US" altLang="zh-CN" b="0" dirty="0">
                <a:latin typeface="+mn-ea"/>
                <a:ea typeface="+mn-ea"/>
              </a:rPr>
              <a:t>4</a:t>
            </a:r>
            <a:r>
              <a:rPr lang="zh-CN" altLang="en-US" b="0" dirty="0">
                <a:latin typeface="+mn-ea"/>
                <a:ea typeface="+mn-ea"/>
              </a:rPr>
              <a:t>家核心奠基会员之一</a:t>
            </a:r>
            <a:endParaRPr lang="en-US" altLang="zh-CN" b="0" dirty="0">
              <a:latin typeface="+mn-ea"/>
              <a:ea typeface="+mn-ea"/>
            </a:endParaRPr>
          </a:p>
          <a:p>
            <a:pPr>
              <a:lnSpc>
                <a:spcPts val="3200"/>
              </a:lnSpc>
              <a:buClr>
                <a:schemeClr val="tx2"/>
              </a:buClr>
              <a:buSzPct val="80000"/>
              <a:defRPr/>
            </a:pPr>
            <a:r>
              <a:rPr lang="en-US" altLang="zh-CN" dirty="0" smtClean="0">
                <a:latin typeface="+mn-ea"/>
                <a:ea typeface="+mn-ea"/>
              </a:rPr>
              <a:t>      </a:t>
            </a:r>
            <a:r>
              <a:rPr lang="zh-CN" altLang="en-US" b="0" dirty="0" smtClean="0">
                <a:latin typeface="+mn-ea"/>
                <a:ea typeface="+mn-ea"/>
              </a:rPr>
              <a:t>已有 </a:t>
            </a:r>
            <a:r>
              <a:rPr lang="en-US" altLang="zh-CN" b="0" dirty="0" smtClean="0">
                <a:latin typeface="+mn-ea"/>
                <a:ea typeface="+mn-ea"/>
              </a:rPr>
              <a:t>12 </a:t>
            </a:r>
            <a:r>
              <a:rPr lang="zh-CN" altLang="en-US" b="0" dirty="0" smtClean="0">
                <a:latin typeface="+mn-ea"/>
                <a:ea typeface="+mn-ea"/>
              </a:rPr>
              <a:t>名</a:t>
            </a:r>
            <a:r>
              <a:rPr lang="zh-CN" altLang="en-US" b="0" dirty="0">
                <a:latin typeface="+mn-ea"/>
                <a:ea typeface="+mn-ea"/>
              </a:rPr>
              <a:t>核心技术人员加入</a:t>
            </a:r>
            <a:r>
              <a:rPr lang="en-US" altLang="zh-CN" b="0" dirty="0">
                <a:latin typeface="+mn-ea"/>
                <a:ea typeface="+mn-ea"/>
              </a:rPr>
              <a:t>OASIS</a:t>
            </a:r>
            <a:r>
              <a:rPr lang="zh-CN" altLang="en-US" b="0" dirty="0">
                <a:latin typeface="+mn-ea"/>
                <a:ea typeface="+mn-ea"/>
              </a:rPr>
              <a:t>下设</a:t>
            </a:r>
            <a:r>
              <a:rPr lang="en-US" altLang="zh-CN" b="0" dirty="0">
                <a:latin typeface="+mn-ea"/>
                <a:ea typeface="+mn-ea"/>
              </a:rPr>
              <a:t>7</a:t>
            </a:r>
            <a:r>
              <a:rPr lang="zh-CN" altLang="en-US" b="0" dirty="0">
                <a:latin typeface="+mn-ea"/>
                <a:ea typeface="+mn-ea"/>
              </a:rPr>
              <a:t>个技术</a:t>
            </a:r>
            <a:r>
              <a:rPr lang="zh-CN" altLang="en-US" b="0" dirty="0" smtClean="0">
                <a:latin typeface="+mn-ea"/>
                <a:ea typeface="+mn-ea"/>
              </a:rPr>
              <a:t>委员会</a:t>
            </a:r>
            <a:r>
              <a:rPr lang="en-US" altLang="zh-CN" b="0" dirty="0" smtClean="0">
                <a:solidFill>
                  <a:srgbClr val="FF0000"/>
                </a:solidFill>
                <a:latin typeface="+mn-ea"/>
                <a:ea typeface="+mn-ea"/>
              </a:rPr>
              <a:t>(</a:t>
            </a:r>
            <a:r>
              <a:rPr lang="zh-CN" altLang="en-US" b="0" dirty="0" smtClean="0">
                <a:solidFill>
                  <a:srgbClr val="FF0000"/>
                </a:solidFill>
                <a:latin typeface="+mn-ea"/>
                <a:ea typeface="+mn-ea"/>
              </a:rPr>
              <a:t>包括 </a:t>
            </a:r>
            <a:r>
              <a:rPr lang="en-US" altLang="zh-CN" b="0" dirty="0" smtClean="0">
                <a:solidFill>
                  <a:srgbClr val="FF0000"/>
                </a:solidFill>
                <a:latin typeface="+mn-ea"/>
                <a:ea typeface="+mn-ea"/>
              </a:rPr>
              <a:t>TOSCA </a:t>
            </a:r>
            <a:r>
              <a:rPr lang="zh-CN" altLang="en-US" b="0" dirty="0" smtClean="0">
                <a:solidFill>
                  <a:srgbClr val="FF0000"/>
                </a:solidFill>
                <a:latin typeface="+mn-ea"/>
                <a:ea typeface="+mn-ea"/>
              </a:rPr>
              <a:t>等云计算标准</a:t>
            </a:r>
            <a:r>
              <a:rPr lang="en-US" altLang="zh-CN" b="0" dirty="0" smtClean="0">
                <a:solidFill>
                  <a:srgbClr val="FF0000"/>
                </a:solidFill>
                <a:latin typeface="+mn-ea"/>
                <a:ea typeface="+mn-ea"/>
              </a:rPr>
              <a:t>)</a:t>
            </a:r>
            <a:endParaRPr lang="en-US" altLang="zh-CN" b="0" dirty="0">
              <a:solidFill>
                <a:srgbClr val="FF0000"/>
              </a:solidFill>
              <a:latin typeface="+mn-ea"/>
              <a:ea typeface="+mn-ea"/>
            </a:endParaRPr>
          </a:p>
          <a:p>
            <a:pPr>
              <a:lnSpc>
                <a:spcPts val="3200"/>
              </a:lnSpc>
              <a:buClr>
                <a:schemeClr val="tx2"/>
              </a:buClr>
              <a:buSzPct val="80000"/>
              <a:buFont typeface="Wingdings" pitchFamily="2" charset="2"/>
              <a:buChar char="l"/>
              <a:defRPr/>
            </a:pPr>
            <a:r>
              <a:rPr lang="zh-CN" altLang="zh-CN" b="0" dirty="0">
                <a:latin typeface="+mn-ea"/>
                <a:ea typeface="+mn-ea"/>
              </a:rPr>
              <a:t>全国信息技术标准化技术委员会</a:t>
            </a:r>
            <a:r>
              <a:rPr lang="en-US" altLang="zh-CN" b="0" dirty="0">
                <a:latin typeface="+mn-ea"/>
                <a:ea typeface="+mn-ea"/>
              </a:rPr>
              <a:t>SOA</a:t>
            </a:r>
            <a:r>
              <a:rPr lang="zh-CN" altLang="zh-CN" b="0" dirty="0">
                <a:latin typeface="+mn-ea"/>
                <a:ea typeface="+mn-ea"/>
              </a:rPr>
              <a:t>标准工作组副组长</a:t>
            </a:r>
            <a:r>
              <a:rPr lang="zh-CN" altLang="zh-CN" b="0" dirty="0" smtClean="0">
                <a:latin typeface="+mn-ea"/>
                <a:ea typeface="+mn-ea"/>
              </a:rPr>
              <a:t>单位</a:t>
            </a:r>
            <a:r>
              <a:rPr lang="zh-CN" altLang="en-US" b="0" dirty="0" smtClean="0">
                <a:latin typeface="+mn-ea"/>
                <a:ea typeface="+mn-ea"/>
              </a:rPr>
              <a:t>，</a:t>
            </a:r>
            <a:r>
              <a:rPr lang="zh-CN" altLang="en-US" b="0" dirty="0" smtClean="0">
                <a:solidFill>
                  <a:srgbClr val="FF0000"/>
                </a:solidFill>
                <a:latin typeface="+mn-ea"/>
                <a:ea typeface="+mn-ea"/>
              </a:rPr>
              <a:t>参加云计算标准组</a:t>
            </a:r>
            <a:endParaRPr lang="en-US" altLang="zh-CN" b="0" dirty="0" smtClean="0">
              <a:solidFill>
                <a:srgbClr val="FF0000"/>
              </a:solidFill>
              <a:latin typeface="+mn-ea"/>
              <a:ea typeface="+mn-ea"/>
            </a:endParaRPr>
          </a:p>
          <a:p>
            <a:pPr>
              <a:lnSpc>
                <a:spcPts val="3200"/>
              </a:lnSpc>
              <a:buClr>
                <a:schemeClr val="tx2"/>
              </a:buClr>
              <a:buSzPct val="80000"/>
              <a:buFont typeface="Wingdings" pitchFamily="2" charset="2"/>
              <a:buChar char="l"/>
              <a:defRPr/>
            </a:pPr>
            <a:r>
              <a:rPr lang="en-US" altLang="zh-CN" dirty="0" smtClean="0">
                <a:latin typeface="+mn-ea"/>
                <a:ea typeface="+mn-ea"/>
              </a:rPr>
              <a:t>OSOA (Open SOA)</a:t>
            </a:r>
            <a:r>
              <a:rPr lang="zh-CN" altLang="en-US" dirty="0" smtClean="0">
                <a:latin typeface="+mn-ea"/>
                <a:ea typeface="+mn-ea"/>
              </a:rPr>
              <a:t>企业联盟全球</a:t>
            </a:r>
            <a:r>
              <a:rPr lang="en-US" altLang="zh-CN" dirty="0" smtClean="0">
                <a:latin typeface="+mn-ea"/>
                <a:ea typeface="+mn-ea"/>
              </a:rPr>
              <a:t>18</a:t>
            </a:r>
            <a:r>
              <a:rPr lang="zh-CN" altLang="en-US" dirty="0" smtClean="0">
                <a:latin typeface="+mn-ea"/>
                <a:ea typeface="+mn-ea"/>
              </a:rPr>
              <a:t>家核心会员之一</a:t>
            </a:r>
            <a:endParaRPr lang="en-US" altLang="zh-CN" dirty="0">
              <a:latin typeface="+mn-ea"/>
              <a:ea typeface="+mn-ea"/>
            </a:endParaRPr>
          </a:p>
        </p:txBody>
      </p:sp>
      <p:grpSp>
        <p:nvGrpSpPr>
          <p:cNvPr id="2" name="组合 25"/>
          <p:cNvGrpSpPr>
            <a:grpSpLocks/>
          </p:cNvGrpSpPr>
          <p:nvPr/>
        </p:nvGrpSpPr>
        <p:grpSpPr bwMode="auto">
          <a:xfrm>
            <a:off x="468313" y="3357563"/>
            <a:ext cx="8788400" cy="2951162"/>
            <a:chOff x="323850" y="3356992"/>
            <a:chExt cx="8788608" cy="2952328"/>
          </a:xfrm>
        </p:grpSpPr>
        <p:grpSp>
          <p:nvGrpSpPr>
            <p:cNvPr id="3" name="Group 3"/>
            <p:cNvGrpSpPr>
              <a:grpSpLocks/>
            </p:cNvGrpSpPr>
            <p:nvPr/>
          </p:nvGrpSpPr>
          <p:grpSpPr bwMode="auto">
            <a:xfrm>
              <a:off x="323850" y="3450516"/>
              <a:ext cx="4214838" cy="2786796"/>
              <a:chOff x="1175" y="691"/>
              <a:chExt cx="3277" cy="2206"/>
            </a:xfrm>
          </p:grpSpPr>
          <p:pic>
            <p:nvPicPr>
              <p:cNvPr id="95238" name="Picture 4" descr="BEA Logo">
                <a:hlinkClick r:id="rId3"/>
              </p:cNvPr>
              <p:cNvPicPr>
                <a:picLocks noChangeAspect="1" noChangeArrowheads="1"/>
              </p:cNvPicPr>
              <p:nvPr/>
            </p:nvPicPr>
            <p:blipFill>
              <a:blip r:embed="rId4" cstate="print"/>
              <a:srcRect/>
              <a:stretch>
                <a:fillRect/>
              </a:stretch>
            </p:blipFill>
            <p:spPr bwMode="auto">
              <a:xfrm>
                <a:off x="1222" y="691"/>
                <a:ext cx="576" cy="510"/>
              </a:xfrm>
              <a:prstGeom prst="rect">
                <a:avLst/>
              </a:prstGeom>
              <a:noFill/>
              <a:ln w="9525">
                <a:noFill/>
                <a:miter lim="800000"/>
                <a:headEnd/>
                <a:tailEnd/>
              </a:ln>
            </p:spPr>
          </p:pic>
          <p:grpSp>
            <p:nvGrpSpPr>
              <p:cNvPr id="5" name="Group 5"/>
              <p:cNvGrpSpPr>
                <a:grpSpLocks/>
              </p:cNvGrpSpPr>
              <p:nvPr/>
            </p:nvGrpSpPr>
            <p:grpSpPr bwMode="auto">
              <a:xfrm>
                <a:off x="1175" y="770"/>
                <a:ext cx="3277" cy="2127"/>
                <a:chOff x="1175" y="770"/>
                <a:chExt cx="3277" cy="2127"/>
              </a:xfrm>
            </p:grpSpPr>
            <p:pic>
              <p:nvPicPr>
                <p:cNvPr id="95240" name="Picture 6" descr="oralogo_small">
                  <a:hlinkClick r:id="rId5"/>
                </p:cNvPr>
                <p:cNvPicPr>
                  <a:picLocks noChangeAspect="1" noChangeArrowheads="1"/>
                </p:cNvPicPr>
                <p:nvPr/>
              </p:nvPicPr>
              <p:blipFill>
                <a:blip r:embed="rId6" cstate="print"/>
                <a:srcRect/>
                <a:stretch>
                  <a:fillRect/>
                </a:stretch>
              </p:blipFill>
              <p:spPr bwMode="auto">
                <a:xfrm>
                  <a:off x="1789" y="1370"/>
                  <a:ext cx="924" cy="114"/>
                </a:xfrm>
                <a:prstGeom prst="rect">
                  <a:avLst/>
                </a:prstGeom>
                <a:noFill/>
                <a:ln w="9525">
                  <a:noFill/>
                  <a:miter lim="800000"/>
                  <a:headEnd/>
                  <a:tailEnd/>
                </a:ln>
              </p:spPr>
            </p:pic>
            <p:pic>
              <p:nvPicPr>
                <p:cNvPr id="95241" name="Picture 7" descr="screenLogo"/>
                <p:cNvPicPr>
                  <a:picLocks noChangeAspect="1" noChangeArrowheads="1"/>
                </p:cNvPicPr>
                <p:nvPr/>
              </p:nvPicPr>
              <p:blipFill>
                <a:blip r:embed="rId7" cstate="print"/>
                <a:srcRect/>
                <a:stretch>
                  <a:fillRect/>
                </a:stretch>
              </p:blipFill>
              <p:spPr bwMode="auto">
                <a:xfrm>
                  <a:off x="3796" y="1752"/>
                  <a:ext cx="656" cy="325"/>
                </a:xfrm>
                <a:prstGeom prst="rect">
                  <a:avLst/>
                </a:prstGeom>
                <a:noFill/>
                <a:ln w="9525">
                  <a:noFill/>
                  <a:miter lim="800000"/>
                  <a:headEnd/>
                  <a:tailEnd/>
                </a:ln>
              </p:spPr>
            </p:pic>
            <p:pic>
              <p:nvPicPr>
                <p:cNvPr id="95242" name="Picture 8"/>
                <p:cNvPicPr>
                  <a:picLocks noChangeAspect="1" noChangeArrowheads="1"/>
                </p:cNvPicPr>
                <p:nvPr/>
              </p:nvPicPr>
              <p:blipFill>
                <a:blip r:embed="rId8" cstate="print"/>
                <a:srcRect/>
                <a:stretch>
                  <a:fillRect/>
                </a:stretch>
              </p:blipFill>
              <p:spPr bwMode="auto">
                <a:xfrm>
                  <a:off x="1336" y="1284"/>
                  <a:ext cx="333" cy="277"/>
                </a:xfrm>
                <a:prstGeom prst="rect">
                  <a:avLst/>
                </a:prstGeom>
                <a:noFill/>
                <a:ln w="9525" algn="ctr">
                  <a:noFill/>
                  <a:miter lim="800000"/>
                  <a:headEnd/>
                  <a:tailEnd/>
                </a:ln>
              </p:spPr>
            </p:pic>
            <p:pic>
              <p:nvPicPr>
                <p:cNvPr id="95243" name="Picture 9" descr="logo with PV base line  20050422"/>
                <p:cNvPicPr>
                  <a:picLocks noChangeAspect="1" noChangeArrowheads="1"/>
                </p:cNvPicPr>
                <p:nvPr/>
              </p:nvPicPr>
              <p:blipFill>
                <a:blip r:embed="rId9" cstate="print"/>
                <a:srcRect/>
                <a:stretch>
                  <a:fillRect/>
                </a:stretch>
              </p:blipFill>
              <p:spPr bwMode="auto">
                <a:xfrm>
                  <a:off x="2518" y="2594"/>
                  <a:ext cx="691" cy="288"/>
                </a:xfrm>
                <a:prstGeom prst="rect">
                  <a:avLst/>
                </a:prstGeom>
                <a:noFill/>
                <a:ln w="9525">
                  <a:noFill/>
                  <a:miter lim="800000"/>
                  <a:headEnd/>
                  <a:tailEnd/>
                </a:ln>
              </p:spPr>
            </p:pic>
            <p:pic>
              <p:nvPicPr>
                <p:cNvPr id="95244" name="Picture 10" descr="Sybase logo_black"/>
                <p:cNvPicPr>
                  <a:picLocks noChangeAspect="1" noChangeArrowheads="1"/>
                </p:cNvPicPr>
                <p:nvPr/>
              </p:nvPicPr>
              <p:blipFill>
                <a:blip r:embed="rId10" cstate="print"/>
                <a:srcRect/>
                <a:stretch>
                  <a:fillRect/>
                </a:stretch>
              </p:blipFill>
              <p:spPr bwMode="auto">
                <a:xfrm>
                  <a:off x="3407" y="2246"/>
                  <a:ext cx="619" cy="207"/>
                </a:xfrm>
                <a:prstGeom prst="rect">
                  <a:avLst/>
                </a:prstGeom>
                <a:noFill/>
                <a:ln w="9525">
                  <a:noFill/>
                  <a:miter lim="800000"/>
                  <a:headEnd/>
                  <a:tailEnd/>
                </a:ln>
              </p:spPr>
            </p:pic>
            <p:pic>
              <p:nvPicPr>
                <p:cNvPr id="95245" name="Picture 11" descr="SAG_2c_XML_kl"/>
                <p:cNvPicPr>
                  <a:picLocks noChangeAspect="1" noChangeArrowheads="1"/>
                </p:cNvPicPr>
                <p:nvPr/>
              </p:nvPicPr>
              <p:blipFill>
                <a:blip r:embed="rId11" cstate="print"/>
                <a:srcRect/>
                <a:stretch>
                  <a:fillRect/>
                </a:stretch>
              </p:blipFill>
              <p:spPr bwMode="auto">
                <a:xfrm>
                  <a:off x="1541" y="2241"/>
                  <a:ext cx="987" cy="202"/>
                </a:xfrm>
                <a:prstGeom prst="rect">
                  <a:avLst/>
                </a:prstGeom>
                <a:noFill/>
                <a:ln w="9525">
                  <a:noFill/>
                  <a:miter lim="800000"/>
                  <a:headEnd/>
                  <a:tailEnd/>
                </a:ln>
              </p:spPr>
            </p:pic>
            <p:pic>
              <p:nvPicPr>
                <p:cNvPr id="95246" name="Picture 12" descr="(_____+_____)"/>
                <p:cNvPicPr>
                  <a:picLocks noChangeAspect="1" noChangeArrowheads="1"/>
                </p:cNvPicPr>
                <p:nvPr/>
              </p:nvPicPr>
              <p:blipFill>
                <a:blip r:embed="rId12" cstate="print"/>
                <a:srcRect/>
                <a:stretch>
                  <a:fillRect/>
                </a:stretch>
              </p:blipFill>
              <p:spPr bwMode="auto">
                <a:xfrm>
                  <a:off x="2881" y="1363"/>
                  <a:ext cx="1518" cy="171"/>
                </a:xfrm>
                <a:prstGeom prst="rect">
                  <a:avLst/>
                </a:prstGeom>
                <a:noFill/>
                <a:ln w="9525">
                  <a:noFill/>
                  <a:miter lim="800000"/>
                  <a:headEnd/>
                  <a:tailEnd/>
                </a:ln>
              </p:spPr>
            </p:pic>
            <p:pic>
              <p:nvPicPr>
                <p:cNvPr id="95247" name="Picture 13" descr="cc_logo"/>
                <p:cNvPicPr>
                  <a:picLocks noChangeAspect="1" noChangeArrowheads="1"/>
                </p:cNvPicPr>
                <p:nvPr/>
              </p:nvPicPr>
              <p:blipFill>
                <a:blip r:embed="rId13" cstate="print"/>
                <a:srcRect/>
                <a:stretch>
                  <a:fillRect/>
                </a:stretch>
              </p:blipFill>
              <p:spPr bwMode="auto">
                <a:xfrm>
                  <a:off x="1906" y="888"/>
                  <a:ext cx="651" cy="218"/>
                </a:xfrm>
                <a:prstGeom prst="rect">
                  <a:avLst/>
                </a:prstGeom>
                <a:noFill/>
                <a:ln w="9525">
                  <a:noFill/>
                  <a:miter lim="800000"/>
                  <a:headEnd/>
                  <a:tailEnd/>
                </a:ln>
              </p:spPr>
            </p:pic>
            <p:pic>
              <p:nvPicPr>
                <p:cNvPr id="95248" name="Picture 14" descr="zend_logo"/>
                <p:cNvPicPr>
                  <a:picLocks noChangeAspect="1" noChangeArrowheads="1"/>
                </p:cNvPicPr>
                <p:nvPr/>
              </p:nvPicPr>
              <p:blipFill>
                <a:blip r:embed="rId14" cstate="print"/>
                <a:srcRect/>
                <a:stretch>
                  <a:fillRect/>
                </a:stretch>
              </p:blipFill>
              <p:spPr bwMode="auto">
                <a:xfrm>
                  <a:off x="3362" y="2598"/>
                  <a:ext cx="465" cy="299"/>
                </a:xfrm>
                <a:prstGeom prst="rect">
                  <a:avLst/>
                </a:prstGeom>
                <a:noFill/>
                <a:ln w="9525">
                  <a:noFill/>
                  <a:miter lim="800000"/>
                  <a:headEnd/>
                  <a:tailEnd/>
                </a:ln>
              </p:spPr>
            </p:pic>
            <p:pic>
              <p:nvPicPr>
                <p:cNvPr id="95249" name="Picture 15" descr="tibcologo"/>
                <p:cNvPicPr>
                  <a:picLocks noChangeAspect="1" noChangeArrowheads="1"/>
                </p:cNvPicPr>
                <p:nvPr/>
              </p:nvPicPr>
              <p:blipFill>
                <a:blip r:embed="rId15" cstate="print"/>
                <a:srcRect/>
                <a:stretch>
                  <a:fillRect/>
                </a:stretch>
              </p:blipFill>
              <p:spPr bwMode="auto">
                <a:xfrm>
                  <a:off x="1751" y="2558"/>
                  <a:ext cx="705" cy="314"/>
                </a:xfrm>
                <a:prstGeom prst="rect">
                  <a:avLst/>
                </a:prstGeom>
                <a:noFill/>
                <a:ln w="9525">
                  <a:noFill/>
                  <a:miter lim="800000"/>
                  <a:headEnd/>
                  <a:tailEnd/>
                </a:ln>
              </p:spPr>
            </p:pic>
            <p:pic>
              <p:nvPicPr>
                <p:cNvPr id="95250" name="Picture 16" descr="PSC_logo_cmyk"/>
                <p:cNvPicPr>
                  <a:picLocks noChangeAspect="1" noChangeArrowheads="1"/>
                </p:cNvPicPr>
                <p:nvPr/>
              </p:nvPicPr>
              <p:blipFill>
                <a:blip r:embed="rId16" cstate="print"/>
                <a:srcRect/>
                <a:stretch>
                  <a:fillRect/>
                </a:stretch>
              </p:blipFill>
              <p:spPr bwMode="auto">
                <a:xfrm>
                  <a:off x="1175" y="1815"/>
                  <a:ext cx="811" cy="217"/>
                </a:xfrm>
                <a:prstGeom prst="rect">
                  <a:avLst/>
                </a:prstGeom>
                <a:noFill/>
                <a:ln w="9525">
                  <a:noFill/>
                  <a:miter lim="800000"/>
                  <a:headEnd/>
                  <a:tailEnd/>
                </a:ln>
              </p:spPr>
            </p:pic>
            <p:pic>
              <p:nvPicPr>
                <p:cNvPr id="95251" name="Picture 17"/>
                <p:cNvPicPr>
                  <a:picLocks noChangeAspect="1" noChangeArrowheads="1"/>
                </p:cNvPicPr>
                <p:nvPr/>
              </p:nvPicPr>
              <p:blipFill>
                <a:blip r:embed="rId17" cstate="print"/>
                <a:srcRect/>
                <a:stretch>
                  <a:fillRect/>
                </a:stretch>
              </p:blipFill>
              <p:spPr bwMode="auto">
                <a:xfrm>
                  <a:off x="3424" y="840"/>
                  <a:ext cx="942" cy="312"/>
                </a:xfrm>
                <a:prstGeom prst="rect">
                  <a:avLst/>
                </a:prstGeom>
                <a:noFill/>
                <a:ln w="9525" algn="ctr">
                  <a:noFill/>
                  <a:miter lim="800000"/>
                  <a:headEnd/>
                  <a:tailEnd/>
                </a:ln>
              </p:spPr>
            </p:pic>
            <p:pic>
              <p:nvPicPr>
                <p:cNvPr id="95252" name="Picture 18"/>
                <p:cNvPicPr>
                  <a:picLocks noChangeAspect="1" noChangeArrowheads="1"/>
                </p:cNvPicPr>
                <p:nvPr/>
              </p:nvPicPr>
              <p:blipFill>
                <a:blip r:embed="rId18" cstate="print"/>
                <a:srcRect/>
                <a:stretch>
                  <a:fillRect/>
                </a:stretch>
              </p:blipFill>
              <p:spPr bwMode="auto">
                <a:xfrm>
                  <a:off x="2596" y="770"/>
                  <a:ext cx="792" cy="450"/>
                </a:xfrm>
                <a:prstGeom prst="rect">
                  <a:avLst/>
                </a:prstGeom>
                <a:noFill/>
                <a:ln w="9525" algn="ctr">
                  <a:noFill/>
                  <a:miter lim="800000"/>
                  <a:headEnd/>
                  <a:tailEnd/>
                </a:ln>
              </p:spPr>
            </p:pic>
            <p:pic>
              <p:nvPicPr>
                <p:cNvPr id="95253" name="Picture 19"/>
                <p:cNvPicPr>
                  <a:picLocks noChangeAspect="1" noChangeArrowheads="1"/>
                </p:cNvPicPr>
                <p:nvPr/>
              </p:nvPicPr>
              <p:blipFill>
                <a:blip r:embed="rId19" cstate="print"/>
                <a:srcRect/>
                <a:stretch>
                  <a:fillRect/>
                </a:stretch>
              </p:blipFill>
              <p:spPr bwMode="auto">
                <a:xfrm>
                  <a:off x="2661" y="2176"/>
                  <a:ext cx="606" cy="324"/>
                </a:xfrm>
                <a:prstGeom prst="rect">
                  <a:avLst/>
                </a:prstGeom>
                <a:noFill/>
                <a:ln w="9525" algn="ctr">
                  <a:noFill/>
                  <a:miter lim="800000"/>
                  <a:headEnd/>
                  <a:tailEnd/>
                </a:ln>
              </p:spPr>
            </p:pic>
            <p:pic>
              <p:nvPicPr>
                <p:cNvPr id="95254" name="Picture 20"/>
                <p:cNvPicPr>
                  <a:picLocks noChangeAspect="1" noChangeArrowheads="1"/>
                </p:cNvPicPr>
                <p:nvPr/>
              </p:nvPicPr>
              <p:blipFill>
                <a:blip r:embed="rId20" cstate="print"/>
                <a:srcRect/>
                <a:stretch>
                  <a:fillRect/>
                </a:stretch>
              </p:blipFill>
              <p:spPr bwMode="auto">
                <a:xfrm>
                  <a:off x="3001" y="1600"/>
                  <a:ext cx="798" cy="534"/>
                </a:xfrm>
                <a:prstGeom prst="rect">
                  <a:avLst/>
                </a:prstGeom>
                <a:noFill/>
                <a:ln w="9525" algn="ctr">
                  <a:noFill/>
                  <a:miter lim="800000"/>
                  <a:headEnd/>
                  <a:tailEnd/>
                </a:ln>
              </p:spPr>
            </p:pic>
            <p:pic>
              <p:nvPicPr>
                <p:cNvPr id="95255" name="Picture 21"/>
                <p:cNvPicPr>
                  <a:picLocks noChangeAspect="1" noChangeArrowheads="1"/>
                </p:cNvPicPr>
                <p:nvPr/>
              </p:nvPicPr>
              <p:blipFill>
                <a:blip r:embed="rId21" cstate="print"/>
                <a:srcRect/>
                <a:stretch>
                  <a:fillRect/>
                </a:stretch>
              </p:blipFill>
              <p:spPr bwMode="auto">
                <a:xfrm>
                  <a:off x="2033" y="1746"/>
                  <a:ext cx="1032" cy="318"/>
                </a:xfrm>
                <a:prstGeom prst="rect">
                  <a:avLst/>
                </a:prstGeom>
                <a:noFill/>
                <a:ln w="9525" algn="ctr">
                  <a:noFill/>
                  <a:miter lim="800000"/>
                  <a:headEnd/>
                  <a:tailEnd/>
                </a:ln>
              </p:spPr>
            </p:pic>
          </p:grpSp>
        </p:grpSp>
        <p:pic>
          <p:nvPicPr>
            <p:cNvPr id="95256" name="图片 24" descr="OASIS2011.jpg"/>
            <p:cNvPicPr>
              <a:picLocks noChangeAspect="1"/>
            </p:cNvPicPr>
            <p:nvPr/>
          </p:nvPicPr>
          <p:blipFill>
            <a:blip r:embed="rId22" cstate="print"/>
            <a:srcRect/>
            <a:stretch>
              <a:fillRect/>
            </a:stretch>
          </p:blipFill>
          <p:spPr bwMode="auto">
            <a:xfrm>
              <a:off x="4427983" y="3356992"/>
              <a:ext cx="4684475" cy="2952328"/>
            </a:xfrm>
            <a:prstGeom prst="rect">
              <a:avLst/>
            </a:prstGeom>
            <a:noFill/>
            <a:ln w="9525">
              <a:noFill/>
              <a:miter lim="800000"/>
              <a:headEnd/>
              <a:tailEnd/>
            </a:ln>
          </p:spPr>
        </p:pic>
      </p:grpSp>
      <p:sp>
        <p:nvSpPr>
          <p:cNvPr id="25" name="椭圆 24"/>
          <p:cNvSpPr/>
          <p:nvPr/>
        </p:nvSpPr>
        <p:spPr>
          <a:xfrm>
            <a:off x="2700341" y="4149725"/>
            <a:ext cx="1800225" cy="5032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p>
        </p:txBody>
      </p:sp>
      <p:sp>
        <p:nvSpPr>
          <p:cNvPr id="26" name="椭圆 25"/>
          <p:cNvSpPr/>
          <p:nvPr/>
        </p:nvSpPr>
        <p:spPr>
          <a:xfrm>
            <a:off x="8101015" y="5876930"/>
            <a:ext cx="1081087" cy="5048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p>
        </p:txBody>
      </p:sp>
      <p:sp>
        <p:nvSpPr>
          <p:cNvPr id="27" name="标题 1"/>
          <p:cNvSpPr>
            <a:spLocks noGrp="1"/>
          </p:cNvSpPr>
          <p:nvPr>
            <p:ph type="title"/>
          </p:nvPr>
        </p:nvSpPr>
        <p:spPr>
          <a:xfrm>
            <a:off x="324062" y="352442"/>
            <a:ext cx="9154742" cy="561975"/>
          </a:xfrm>
        </p:spPr>
        <p:txBody>
          <a:bodyPr/>
          <a:lstStyle/>
          <a:p>
            <a:r>
              <a:rPr lang="zh-CN" altLang="en-US" dirty="0" smtClean="0"/>
              <a:t>参与</a:t>
            </a:r>
            <a:r>
              <a:rPr lang="en-US" altLang="zh-CN" dirty="0" smtClean="0"/>
              <a:t>SOA</a:t>
            </a:r>
            <a:r>
              <a:rPr lang="zh-CN" altLang="en-US" dirty="0"/>
              <a:t>与云计算标准制</a:t>
            </a:r>
            <a:r>
              <a:rPr lang="zh-CN" altLang="en-US" dirty="0" smtClean="0"/>
              <a:t>订</a:t>
            </a:r>
            <a:endParaRPr lang="zh-CN" altLang="en-US" dirty="0"/>
          </a:p>
        </p:txBody>
      </p:sp>
    </p:spTree>
    <p:extLst>
      <p:ext uri="{BB962C8B-B14F-4D97-AF65-F5344CB8AC3E}">
        <p14:creationId xmlns:p14="http://schemas.microsoft.com/office/powerpoint/2010/main" val="2002179513"/>
      </p:ext>
    </p:extLst>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a:t>调度</a:t>
            </a:r>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30</a:t>
            </a:fld>
            <a:endParaRPr lang="en-US" altLang="zh-CN" dirty="0"/>
          </a:p>
        </p:txBody>
      </p:sp>
      <p:sp>
        <p:nvSpPr>
          <p:cNvPr id="4" name="内容占位符 2"/>
          <p:cNvSpPr>
            <a:spLocks noGrp="1"/>
          </p:cNvSpPr>
          <p:nvPr/>
        </p:nvSpPr>
        <p:spPr bwMode="auto">
          <a:xfrm>
            <a:off x="746125" y="735680"/>
            <a:ext cx="8229600" cy="52228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ea"/>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fontAlgn="base">
              <a:spcBef>
                <a:spcPct val="20000"/>
              </a:spcBef>
              <a:spcAft>
                <a:spcPct val="0"/>
              </a:spcAft>
              <a:buChar char="»"/>
              <a:defRPr sz="2000">
                <a:solidFill>
                  <a:schemeClr val="tx1"/>
                </a:solidFill>
                <a:latin typeface="+mn-lt"/>
                <a:ea typeface="宋体" pitchFamily="2" charset="-122"/>
              </a:defRPr>
            </a:lvl6pPr>
            <a:lvl7pPr marL="2971800" indent="-228600" algn="l" rtl="0" fontAlgn="base">
              <a:spcBef>
                <a:spcPct val="20000"/>
              </a:spcBef>
              <a:spcAft>
                <a:spcPct val="0"/>
              </a:spcAft>
              <a:buChar char="»"/>
              <a:defRPr sz="2000">
                <a:solidFill>
                  <a:schemeClr val="tx1"/>
                </a:solidFill>
                <a:latin typeface="+mn-lt"/>
                <a:ea typeface="宋体" pitchFamily="2" charset="-122"/>
              </a:defRPr>
            </a:lvl7pPr>
            <a:lvl8pPr marL="3429000" indent="-228600" algn="l" rtl="0" fontAlgn="base">
              <a:spcBef>
                <a:spcPct val="20000"/>
              </a:spcBef>
              <a:spcAft>
                <a:spcPct val="0"/>
              </a:spcAft>
              <a:buChar char="»"/>
              <a:defRPr sz="2000">
                <a:solidFill>
                  <a:schemeClr val="tx1"/>
                </a:solidFill>
                <a:latin typeface="+mn-lt"/>
                <a:ea typeface="宋体" pitchFamily="2" charset="-122"/>
              </a:defRPr>
            </a:lvl8pPr>
            <a:lvl9pPr marL="3886200" indent="-228600" algn="l" rtl="0" fontAlgn="base">
              <a:spcBef>
                <a:spcPct val="20000"/>
              </a:spcBef>
              <a:spcAft>
                <a:spcPct val="0"/>
              </a:spcAft>
              <a:buChar char="»"/>
              <a:defRPr sz="2000">
                <a:solidFill>
                  <a:schemeClr val="tx1"/>
                </a:solidFill>
                <a:latin typeface="+mn-lt"/>
                <a:ea typeface="宋体" pitchFamily="2" charset="-122"/>
              </a:defRPr>
            </a:lvl9pPr>
          </a:lstStyle>
          <a:p>
            <a:endParaRPr lang="zh-CN" altLang="en-US" dirty="0"/>
          </a:p>
        </p:txBody>
      </p:sp>
      <p:sp>
        <p:nvSpPr>
          <p:cNvPr id="27" name="Rectangle 26"/>
          <p:cNvSpPr/>
          <p:nvPr/>
        </p:nvSpPr>
        <p:spPr>
          <a:xfrm>
            <a:off x="322374" y="942772"/>
            <a:ext cx="9034351" cy="923330"/>
          </a:xfrm>
          <a:prstGeom prst="rect">
            <a:avLst/>
          </a:prstGeom>
        </p:spPr>
        <p:txBody>
          <a:bodyPr wrap="square">
            <a:spAutoFit/>
          </a:bodyPr>
          <a:lstStyle/>
          <a:p>
            <a:pPr marL="285750" indent="-285750">
              <a:buFont typeface="Arial" panose="020B0604020202020204" pitchFamily="34" charset="0"/>
              <a:buChar char="•"/>
            </a:pPr>
            <a:r>
              <a:rPr lang="zh-CN" altLang="en-US" dirty="0"/>
              <a:t>定时器提供定时执</a:t>
            </a:r>
            <a:r>
              <a:rPr lang="zh-CN" altLang="en-US" dirty="0" smtClean="0"/>
              <a:t>行</a:t>
            </a:r>
            <a:r>
              <a:rPr lang="zh-CN" altLang="en-US" dirty="0"/>
              <a:t>定时</a:t>
            </a:r>
            <a:r>
              <a:rPr lang="zh-CN" altLang="en-US" dirty="0" smtClean="0"/>
              <a:t>任</a:t>
            </a:r>
            <a:r>
              <a:rPr lang="zh-CN" altLang="en-US" dirty="0"/>
              <a:t>务的功能</a:t>
            </a:r>
            <a:r>
              <a:rPr lang="zh-CN" altLang="en-US" dirty="0" smtClean="0"/>
              <a:t>，通</a:t>
            </a:r>
            <a:r>
              <a:rPr lang="zh-CN" altLang="en-US" dirty="0"/>
              <a:t>过封</a:t>
            </a:r>
            <a:r>
              <a:rPr lang="zh-CN" altLang="en-US" dirty="0" smtClean="0"/>
              <a:t>装开</a:t>
            </a:r>
            <a:r>
              <a:rPr lang="zh-CN" altLang="en-US" dirty="0"/>
              <a:t>源的</a:t>
            </a:r>
            <a:r>
              <a:rPr lang="zh-CN" altLang="en-US" dirty="0" smtClean="0"/>
              <a:t>quartz实现，</a:t>
            </a:r>
            <a:r>
              <a:rPr lang="zh-CN" altLang="en-US" dirty="0"/>
              <a:t>可以定时执行一个任意方法任务、一个逻辑流任务、一个SCA服务任务，或者一个纯正的</a:t>
            </a:r>
            <a:r>
              <a:rPr lang="zh-CN" altLang="en-US" dirty="0" smtClean="0"/>
              <a:t>quartzJob</a:t>
            </a:r>
            <a:endParaRPr lang="en-US" altLang="zh-CN" dirty="0" smtClean="0"/>
          </a:p>
          <a:p>
            <a:pPr marL="285750" indent="-285750">
              <a:buFont typeface="Arial" panose="020B0604020202020204" pitchFamily="34" charset="0"/>
              <a:buChar char="•"/>
            </a:pPr>
            <a:r>
              <a:rPr lang="zh-CN" altLang="en-US" dirty="0" smtClean="0"/>
              <a:t>定</a:t>
            </a:r>
            <a:r>
              <a:rPr lang="zh-CN" altLang="en-US" dirty="0"/>
              <a:t>时任务存储在数据库中，支持集群方式。支持构造各种简单和复杂的触发时</a:t>
            </a:r>
            <a:r>
              <a:rPr lang="zh-CN" altLang="en-US" dirty="0" smtClean="0"/>
              <a:t>间</a:t>
            </a:r>
            <a:endParaRPr lang="zh-CN" altLang="en-US" dirty="0"/>
          </a:p>
        </p:txBody>
      </p:sp>
      <p:graphicFrame>
        <p:nvGraphicFramePr>
          <p:cNvPr id="28" name="Table 27"/>
          <p:cNvGraphicFramePr>
            <a:graphicFrameLocks noGrp="1"/>
          </p:cNvGraphicFramePr>
          <p:nvPr>
            <p:extLst>
              <p:ext uri="{D42A27DB-BD31-4B8C-83A1-F6EECF244321}">
                <p14:modId xmlns:p14="http://schemas.microsoft.com/office/powerpoint/2010/main" val="2381286063"/>
              </p:ext>
            </p:extLst>
          </p:nvPr>
        </p:nvGraphicFramePr>
        <p:xfrm>
          <a:off x="649811" y="2133602"/>
          <a:ext cx="8325914" cy="3962397"/>
        </p:xfrm>
        <a:graphic>
          <a:graphicData uri="http://schemas.openxmlformats.org/drawingml/2006/table">
            <a:tbl>
              <a:tblPr firstRow="1" firstCol="1" bandRow="1">
                <a:tableStyleId>{5C22544A-7EE6-4342-B048-85BDC9FD1C3A}</a:tableStyleId>
              </a:tblPr>
              <a:tblGrid>
                <a:gridCol w="5354114"/>
                <a:gridCol w="2971800"/>
              </a:tblGrid>
              <a:tr h="497989">
                <a:tc>
                  <a:txBody>
                    <a:bodyPr/>
                    <a:lstStyle/>
                    <a:p>
                      <a:pPr algn="ctr">
                        <a:spcAft>
                          <a:spcPts val="0"/>
                        </a:spcAft>
                      </a:pPr>
                      <a:r>
                        <a:rPr lang="zh-CN" sz="1600" kern="100" dirty="0">
                          <a:effectLst/>
                        </a:rPr>
                        <a:t>类名 </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dirty="0">
                          <a:effectLst/>
                        </a:rPr>
                        <a:t>描述 </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r>
              <a:tr h="497989">
                <a:tc>
                  <a:txBody>
                    <a:bodyPr/>
                    <a:lstStyle/>
                    <a:p>
                      <a:pPr algn="just">
                        <a:spcAft>
                          <a:spcPts val="0"/>
                        </a:spcAft>
                      </a:pPr>
                      <a:r>
                        <a:rPr lang="en-US" sz="1400" b="0" i="0" u="none" strike="noStrike" kern="100" dirty="0" err="1" smtClean="0">
                          <a:solidFill>
                            <a:schemeClr val="tx1"/>
                          </a:solidFill>
                          <a:effectLst/>
                          <a:hlinkClick r:id="rId3" action="ppaction://hlinkfile"/>
                        </a:rPr>
                        <a:t>com.primeton.ext.common.schedule.ITaskDetail</a:t>
                      </a:r>
                      <a:endParaRPr lang="zh-CN" sz="1400" b="0" i="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rgbClr val="E7F3F4"/>
                    </a:solidFill>
                  </a:tcPr>
                </a:tc>
                <a:tc>
                  <a:txBody>
                    <a:bodyPr/>
                    <a:lstStyle/>
                    <a:p>
                      <a:pPr algn="just">
                        <a:spcAft>
                          <a:spcPts val="0"/>
                        </a:spcAft>
                      </a:pPr>
                      <a:r>
                        <a:rPr lang="zh-CN" sz="1400" kern="100" dirty="0">
                          <a:effectLst/>
                        </a:rPr>
                        <a:t>任务详细信息 </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rgbClr val="E7F3F4"/>
                    </a:solidFill>
                  </a:tcPr>
                </a:tc>
              </a:tr>
              <a:tr h="474935">
                <a:tc>
                  <a:txBody>
                    <a:bodyPr/>
                    <a:lstStyle/>
                    <a:p>
                      <a:pPr algn="just">
                        <a:spcAft>
                          <a:spcPts val="0"/>
                        </a:spcAft>
                      </a:pPr>
                      <a:r>
                        <a:rPr lang="en-US" sz="1400" b="0" u="none" strike="noStrike" kern="100" dirty="0" err="1">
                          <a:solidFill>
                            <a:schemeClr val="tx1"/>
                          </a:solidFill>
                          <a:effectLst/>
                          <a:hlinkClick r:id="rId4" action="ppaction://hlinkfile"/>
                        </a:rPr>
                        <a:t>com.primeton.ext.common.schedule.ITrigger</a:t>
                      </a:r>
                      <a:r>
                        <a:rPr lang="en-US" sz="1400" b="0" kern="100" dirty="0">
                          <a:solidFill>
                            <a:schemeClr val="tx1"/>
                          </a:solidFill>
                          <a:effectLst/>
                        </a:rPr>
                        <a:t> </a:t>
                      </a:r>
                      <a:endParaRPr lang="zh-CN" sz="14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rgbClr val="F3F9FA"/>
                    </a:solidFill>
                  </a:tcPr>
                </a:tc>
                <a:tc>
                  <a:txBody>
                    <a:bodyPr/>
                    <a:lstStyle/>
                    <a:p>
                      <a:pPr algn="just">
                        <a:spcAft>
                          <a:spcPts val="0"/>
                        </a:spcAft>
                      </a:pPr>
                      <a:r>
                        <a:rPr lang="zh-CN" sz="1400" kern="100" dirty="0">
                          <a:effectLst/>
                        </a:rPr>
                        <a:t>触发器 </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rgbClr val="F3F9FA"/>
                    </a:solidFill>
                  </a:tcPr>
                </a:tc>
              </a:tr>
              <a:tr h="497989">
                <a:tc>
                  <a:txBody>
                    <a:bodyPr/>
                    <a:lstStyle/>
                    <a:p>
                      <a:pPr marL="0" algn="just" defTabSz="914400" rtl="0" eaLnBrk="1" latinLnBrk="0" hangingPunct="1">
                        <a:spcAft>
                          <a:spcPts val="0"/>
                        </a:spcAft>
                      </a:pPr>
                      <a:r>
                        <a:rPr lang="en-US" sz="1400" b="0" kern="100" dirty="0" err="1">
                          <a:solidFill>
                            <a:schemeClr val="tx1"/>
                          </a:solidFill>
                          <a:effectLst/>
                          <a:latin typeface="+mn-lt"/>
                          <a:ea typeface="+mn-ea"/>
                          <a:cs typeface="+mn-cs"/>
                          <a:hlinkClick r:id="rId5" action="ppaction://hlinkfile"/>
                        </a:rPr>
                        <a:t>com.primeton.ext.common.schedule.ITaskListener</a:t>
                      </a:r>
                      <a:r>
                        <a:rPr lang="en-US" sz="1400" b="0" kern="100" dirty="0">
                          <a:solidFill>
                            <a:schemeClr val="tx1"/>
                          </a:solidFill>
                          <a:effectLst/>
                          <a:latin typeface="+mn-lt"/>
                          <a:ea typeface="+mn-ea"/>
                          <a:cs typeface="+mn-cs"/>
                        </a:rPr>
                        <a:t> </a:t>
                      </a:r>
                      <a:endParaRPr lang="zh-CN" sz="1400" b="0" kern="100" dirty="0">
                        <a:solidFill>
                          <a:schemeClr val="tx1"/>
                        </a:solidFill>
                        <a:effectLst/>
                        <a:latin typeface="+mn-lt"/>
                        <a:ea typeface="+mn-ea"/>
                        <a:cs typeface="+mn-cs"/>
                      </a:endParaRPr>
                    </a:p>
                  </a:txBody>
                  <a:tcPr marL="68580" marR="68580" marT="0" marB="0" anchor="ctr">
                    <a:solidFill>
                      <a:srgbClr val="E7F3F4"/>
                    </a:solidFill>
                  </a:tcPr>
                </a:tc>
                <a:tc>
                  <a:txBody>
                    <a:bodyPr/>
                    <a:lstStyle/>
                    <a:p>
                      <a:pPr marL="0" algn="just" defTabSz="914400" rtl="0" eaLnBrk="1" latinLnBrk="0" hangingPunct="1">
                        <a:spcAft>
                          <a:spcPts val="0"/>
                        </a:spcAft>
                      </a:pPr>
                      <a:r>
                        <a:rPr lang="zh-CN" sz="1400" kern="100" dirty="0">
                          <a:solidFill>
                            <a:schemeClr val="dk1"/>
                          </a:solidFill>
                          <a:effectLst/>
                          <a:latin typeface="+mn-lt"/>
                          <a:ea typeface="+mn-ea"/>
                          <a:cs typeface="+mn-cs"/>
                        </a:rPr>
                        <a:t>任务监听器接口 </a:t>
                      </a:r>
                    </a:p>
                  </a:txBody>
                  <a:tcPr marL="68580" marR="68580" marT="0" marB="0" anchor="ctr">
                    <a:solidFill>
                      <a:srgbClr val="E7F3F4"/>
                    </a:solidFill>
                  </a:tcPr>
                </a:tc>
              </a:tr>
              <a:tr h="497989">
                <a:tc>
                  <a:txBody>
                    <a:bodyPr/>
                    <a:lstStyle/>
                    <a:p>
                      <a:pPr algn="just">
                        <a:spcAft>
                          <a:spcPts val="0"/>
                        </a:spcAft>
                      </a:pPr>
                      <a:r>
                        <a:rPr lang="en-US" sz="1400" b="0" u="none" strike="noStrike" kern="100" dirty="0" err="1">
                          <a:solidFill>
                            <a:schemeClr val="tx1"/>
                          </a:solidFill>
                          <a:effectLst/>
                          <a:hlinkClick r:id="rId6" action="ppaction://hlinkfile"/>
                        </a:rPr>
                        <a:t>com.primeton.ext.common.schedule.TaskExecutionContext</a:t>
                      </a:r>
                      <a:r>
                        <a:rPr lang="en-US" sz="1400" b="0" kern="100" dirty="0">
                          <a:solidFill>
                            <a:schemeClr val="tx1"/>
                          </a:solidFill>
                          <a:effectLst/>
                        </a:rPr>
                        <a:t> </a:t>
                      </a:r>
                      <a:endParaRPr lang="zh-CN" sz="14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rgbClr val="F3F9FA"/>
                    </a:solidFill>
                  </a:tcPr>
                </a:tc>
                <a:tc>
                  <a:txBody>
                    <a:bodyPr/>
                    <a:lstStyle/>
                    <a:p>
                      <a:pPr algn="just">
                        <a:spcAft>
                          <a:spcPts val="0"/>
                        </a:spcAft>
                      </a:pPr>
                      <a:r>
                        <a:rPr lang="zh-CN" sz="1400" kern="100" dirty="0">
                          <a:effectLst/>
                        </a:rPr>
                        <a:t>任务上下文信息 </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rgbClr val="F3F9FA"/>
                    </a:solidFill>
                  </a:tcPr>
                </a:tc>
              </a:tr>
              <a:tr h="474935">
                <a:tc>
                  <a:txBody>
                    <a:bodyPr/>
                    <a:lstStyle/>
                    <a:p>
                      <a:pPr marL="0" algn="just" defTabSz="914400" rtl="0" eaLnBrk="1" latinLnBrk="0" hangingPunct="1">
                        <a:spcAft>
                          <a:spcPts val="0"/>
                        </a:spcAft>
                      </a:pPr>
                      <a:r>
                        <a:rPr lang="en-US" sz="1400" b="0" kern="100" dirty="0" err="1">
                          <a:solidFill>
                            <a:schemeClr val="tx1"/>
                          </a:solidFill>
                          <a:effectLst/>
                          <a:latin typeface="+mn-lt"/>
                          <a:ea typeface="+mn-ea"/>
                          <a:cs typeface="+mn-cs"/>
                          <a:hlinkClick r:id="rId7" action="ppaction://hlinkfile"/>
                        </a:rPr>
                        <a:t>com.primeton.ext.common.schedule.TaskFactory</a:t>
                      </a:r>
                      <a:r>
                        <a:rPr lang="en-US" sz="1400" b="0" kern="100" dirty="0">
                          <a:solidFill>
                            <a:schemeClr val="tx1"/>
                          </a:solidFill>
                          <a:effectLst/>
                          <a:latin typeface="+mn-lt"/>
                          <a:ea typeface="+mn-ea"/>
                          <a:cs typeface="+mn-cs"/>
                        </a:rPr>
                        <a:t> </a:t>
                      </a:r>
                      <a:endParaRPr lang="zh-CN" sz="1400" b="0" kern="100" dirty="0">
                        <a:solidFill>
                          <a:schemeClr val="tx1"/>
                        </a:solidFill>
                        <a:effectLst/>
                        <a:latin typeface="+mn-lt"/>
                        <a:ea typeface="+mn-ea"/>
                        <a:cs typeface="+mn-cs"/>
                      </a:endParaRPr>
                    </a:p>
                  </a:txBody>
                  <a:tcPr marL="68580" marR="68580" marT="0" marB="0" anchor="ctr">
                    <a:solidFill>
                      <a:srgbClr val="E7F3F4"/>
                    </a:solidFill>
                  </a:tcPr>
                </a:tc>
                <a:tc>
                  <a:txBody>
                    <a:bodyPr/>
                    <a:lstStyle/>
                    <a:p>
                      <a:pPr marL="0" algn="just" defTabSz="914400" rtl="0" eaLnBrk="1" latinLnBrk="0" hangingPunct="1">
                        <a:spcAft>
                          <a:spcPts val="0"/>
                        </a:spcAft>
                      </a:pPr>
                      <a:r>
                        <a:rPr lang="zh-CN" sz="1400" kern="100" dirty="0">
                          <a:solidFill>
                            <a:schemeClr val="dk1"/>
                          </a:solidFill>
                          <a:effectLst/>
                          <a:latin typeface="+mn-lt"/>
                          <a:ea typeface="+mn-ea"/>
                          <a:cs typeface="+mn-cs"/>
                        </a:rPr>
                        <a:t>任务创建工厂 </a:t>
                      </a:r>
                    </a:p>
                  </a:txBody>
                  <a:tcPr marL="68580" marR="68580" marT="0" marB="0" anchor="ctr">
                    <a:solidFill>
                      <a:srgbClr val="E7F3F4"/>
                    </a:solidFill>
                  </a:tcPr>
                </a:tc>
              </a:tr>
              <a:tr h="497989">
                <a:tc>
                  <a:txBody>
                    <a:bodyPr/>
                    <a:lstStyle/>
                    <a:p>
                      <a:pPr algn="just">
                        <a:spcAft>
                          <a:spcPts val="0"/>
                        </a:spcAft>
                      </a:pPr>
                      <a:r>
                        <a:rPr lang="en-US" sz="1400" b="0" u="none" strike="noStrike" kern="100" dirty="0" err="1">
                          <a:solidFill>
                            <a:schemeClr val="tx1"/>
                          </a:solidFill>
                          <a:effectLst/>
                          <a:hlinkClick r:id="rId8" action="ppaction://hlinkfile"/>
                        </a:rPr>
                        <a:t>com.primeton.ext.common.schedule.TriggerFactory</a:t>
                      </a:r>
                      <a:r>
                        <a:rPr lang="en-US" sz="1400" b="0" kern="100" dirty="0">
                          <a:solidFill>
                            <a:schemeClr val="tx1"/>
                          </a:solidFill>
                          <a:effectLst/>
                        </a:rPr>
                        <a:t> </a:t>
                      </a:r>
                      <a:endParaRPr lang="zh-CN" sz="14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rgbClr val="F3F9FA"/>
                    </a:solidFill>
                  </a:tcPr>
                </a:tc>
                <a:tc>
                  <a:txBody>
                    <a:bodyPr/>
                    <a:lstStyle/>
                    <a:p>
                      <a:pPr algn="just">
                        <a:spcAft>
                          <a:spcPts val="0"/>
                        </a:spcAft>
                      </a:pPr>
                      <a:r>
                        <a:rPr lang="zh-CN" sz="1400" kern="100" dirty="0">
                          <a:effectLst/>
                        </a:rPr>
                        <a:t>触发器创建工厂 </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rgbClr val="F3F9FA"/>
                    </a:solidFill>
                  </a:tcPr>
                </a:tc>
              </a:tr>
              <a:tr h="522582">
                <a:tc>
                  <a:txBody>
                    <a:bodyPr/>
                    <a:lstStyle/>
                    <a:p>
                      <a:pPr algn="just">
                        <a:spcAft>
                          <a:spcPts val="0"/>
                        </a:spcAft>
                      </a:pPr>
                      <a:r>
                        <a:rPr lang="en-US" sz="1400" b="0" u="none" strike="noStrike" kern="100" dirty="0" err="1">
                          <a:solidFill>
                            <a:schemeClr val="tx1"/>
                          </a:solidFill>
                          <a:effectLst/>
                          <a:hlinkClick r:id="rId9" action="ppaction://hlinkfile"/>
                        </a:rPr>
                        <a:t>com.primeton.ext.common.schedule.ScheduleManager</a:t>
                      </a:r>
                      <a:r>
                        <a:rPr lang="en-US" sz="1400" b="0" kern="100" dirty="0">
                          <a:solidFill>
                            <a:schemeClr val="tx1"/>
                          </a:solidFill>
                          <a:effectLst/>
                        </a:rPr>
                        <a:t> </a:t>
                      </a:r>
                      <a:endParaRPr lang="zh-CN" sz="14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rgbClr val="E7F3F4"/>
                    </a:solidFill>
                  </a:tcPr>
                </a:tc>
                <a:tc>
                  <a:txBody>
                    <a:bodyPr/>
                    <a:lstStyle/>
                    <a:p>
                      <a:pPr algn="just">
                        <a:spcAft>
                          <a:spcPts val="0"/>
                        </a:spcAft>
                      </a:pPr>
                      <a:r>
                        <a:rPr lang="zh-CN" sz="1400" kern="100" dirty="0">
                          <a:effectLst/>
                        </a:rPr>
                        <a:t>定时任务管理类</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solidFill>
                      <a:srgbClr val="E7F3F4"/>
                    </a:solidFill>
                  </a:tcPr>
                </a:tc>
              </a:tr>
            </a:tbl>
          </a:graphicData>
        </a:graphic>
      </p:graphicFrame>
    </p:spTree>
    <p:extLst>
      <p:ext uri="{BB962C8B-B14F-4D97-AF65-F5344CB8AC3E}">
        <p14:creationId xmlns:p14="http://schemas.microsoft.com/office/powerpoint/2010/main" val="2284529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smtClean="0"/>
              <a:t>调度（任务管理）</a:t>
            </a:r>
            <a:endParaRPr lang="zh-CN" altLang="en-US" sz="2400" dirty="0"/>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31</a:t>
            </a:fld>
            <a:endParaRPr lang="en-US" altLang="zh-CN"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375" y="913454"/>
            <a:ext cx="8800259" cy="5293906"/>
          </a:xfrm>
          <a:prstGeom prst="rect">
            <a:avLst/>
          </a:prstGeom>
          <a:ln>
            <a:solidFill>
              <a:schemeClr val="bg1">
                <a:lumMod val="85000"/>
              </a:schemeClr>
            </a:solidFill>
          </a:ln>
        </p:spPr>
      </p:pic>
    </p:spTree>
    <p:extLst>
      <p:ext uri="{BB962C8B-B14F-4D97-AF65-F5344CB8AC3E}">
        <p14:creationId xmlns:p14="http://schemas.microsoft.com/office/powerpoint/2010/main" val="26028068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smtClean="0"/>
              <a:t>调度（任务配置）</a:t>
            </a:r>
            <a:endParaRPr lang="zh-CN" altLang="en-US" sz="2400" dirty="0"/>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32</a:t>
            </a:fld>
            <a:endParaRPr lang="en-US" altLang="zh-CN"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296" y="874532"/>
            <a:ext cx="8975725" cy="5399459"/>
          </a:xfrm>
          <a:prstGeom prst="rect">
            <a:avLst/>
          </a:prstGeom>
          <a:ln>
            <a:solidFill>
              <a:schemeClr val="bg1">
                <a:lumMod val="85000"/>
              </a:schemeClr>
            </a:solidFill>
          </a:ln>
        </p:spPr>
      </p:pic>
    </p:spTree>
    <p:extLst>
      <p:ext uri="{BB962C8B-B14F-4D97-AF65-F5344CB8AC3E}">
        <p14:creationId xmlns:p14="http://schemas.microsoft.com/office/powerpoint/2010/main" val="2792701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a:t>并</a:t>
            </a:r>
            <a:r>
              <a:rPr lang="zh-CN" altLang="en-US" sz="2400" dirty="0" smtClean="0"/>
              <a:t>行计算</a:t>
            </a:r>
            <a:endParaRPr lang="zh-CN" altLang="en-US" sz="2400" dirty="0"/>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33</a:t>
            </a:fld>
            <a:endParaRPr lang="en-US" altLang="zh-CN" dirty="0"/>
          </a:p>
        </p:txBody>
      </p:sp>
      <p:sp>
        <p:nvSpPr>
          <p:cNvPr id="2" name="TextBox 1"/>
          <p:cNvSpPr txBox="1"/>
          <p:nvPr/>
        </p:nvSpPr>
        <p:spPr>
          <a:xfrm>
            <a:off x="386225" y="990600"/>
            <a:ext cx="6128601" cy="369332"/>
          </a:xfrm>
          <a:prstGeom prst="rect">
            <a:avLst/>
          </a:prstGeom>
          <a:noFill/>
        </p:spPr>
        <p:txBody>
          <a:bodyPr wrap="none" rtlCol="0">
            <a:spAutoFit/>
          </a:bodyPr>
          <a:lstStyle/>
          <a:p>
            <a:pPr marL="285750" indent="-285750">
              <a:buFont typeface="Arial" panose="020B0604020202020204" pitchFamily="34" charset="0"/>
              <a:buChar char="•"/>
            </a:pPr>
            <a:r>
              <a:rPr lang="zh-CN" altLang="zh-CN" dirty="0"/>
              <a:t>提供一个类似</a:t>
            </a:r>
            <a:r>
              <a:rPr lang="en-US" altLang="zh-CN" dirty="0"/>
              <a:t>fork/join</a:t>
            </a:r>
            <a:r>
              <a:rPr lang="zh-CN" altLang="zh-CN" dirty="0"/>
              <a:t>的框架，支持业务层面的并行计算</a:t>
            </a:r>
            <a:endParaRPr lang="zh-CN" altLang="en-US" dirty="0"/>
          </a:p>
        </p:txBody>
      </p:sp>
    </p:spTree>
    <p:extLst>
      <p:ext uri="{BB962C8B-B14F-4D97-AF65-F5344CB8AC3E}">
        <p14:creationId xmlns:p14="http://schemas.microsoft.com/office/powerpoint/2010/main" val="10624142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a:t>内</a:t>
            </a:r>
            <a:r>
              <a:rPr lang="zh-CN" altLang="en-US" sz="2400" dirty="0" smtClean="0"/>
              <a:t>存</a:t>
            </a:r>
            <a:r>
              <a:rPr lang="zh-CN" altLang="en-US" sz="2400" dirty="0"/>
              <a:t>计算</a:t>
            </a:r>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34</a:t>
            </a:fld>
            <a:endParaRPr lang="en-US" altLang="zh-CN" dirty="0"/>
          </a:p>
        </p:txBody>
      </p:sp>
      <p:pic>
        <p:nvPicPr>
          <p:cNvPr id="2" name="Picture 1"/>
          <p:cNvPicPr>
            <a:picLocks noChangeAspect="1"/>
          </p:cNvPicPr>
          <p:nvPr/>
        </p:nvPicPr>
        <p:blipFill>
          <a:blip r:embed="rId3"/>
          <a:stretch>
            <a:fillRect/>
          </a:stretch>
        </p:blipFill>
        <p:spPr>
          <a:xfrm>
            <a:off x="436267" y="2209800"/>
            <a:ext cx="8771470" cy="3126339"/>
          </a:xfrm>
          <a:prstGeom prst="rect">
            <a:avLst/>
          </a:prstGeom>
          <a:ln>
            <a:solidFill>
              <a:schemeClr val="bg1">
                <a:lumMod val="85000"/>
              </a:schemeClr>
            </a:solidFill>
          </a:ln>
        </p:spPr>
      </p:pic>
      <p:sp>
        <p:nvSpPr>
          <p:cNvPr id="3" name="TextBox 2"/>
          <p:cNvSpPr txBox="1"/>
          <p:nvPr/>
        </p:nvSpPr>
        <p:spPr>
          <a:xfrm>
            <a:off x="369165" y="938015"/>
            <a:ext cx="7321235" cy="1200329"/>
          </a:xfrm>
          <a:prstGeom prst="rect">
            <a:avLst/>
          </a:prstGeom>
          <a:noFill/>
        </p:spPr>
        <p:txBody>
          <a:bodyPr wrap="none" rtlCol="0">
            <a:spAutoFit/>
          </a:bodyPr>
          <a:lstStyle/>
          <a:p>
            <a:pPr marL="285750" indent="-285750">
              <a:buFont typeface="Arial" panose="020B0604020202020204" pitchFamily="34" charset="0"/>
              <a:buChar char="•"/>
            </a:pPr>
            <a:r>
              <a:rPr lang="zh-CN" altLang="en-US" dirty="0" smtClean="0"/>
              <a:t>集成开源数据库</a:t>
            </a:r>
            <a:r>
              <a:rPr lang="en-US" altLang="zh-CN" dirty="0" smtClean="0"/>
              <a:t>HSQLDB</a:t>
            </a:r>
          </a:p>
          <a:p>
            <a:pPr marL="285750" indent="-285750">
              <a:buFont typeface="Arial" panose="020B0604020202020204" pitchFamily="34" charset="0"/>
              <a:buChar char="•"/>
            </a:pPr>
            <a:r>
              <a:rPr lang="zh-CN" altLang="en-US" dirty="0" smtClean="0"/>
              <a:t>在构件包启动时启动内存数据库，配置在</a:t>
            </a:r>
            <a:r>
              <a:rPr lang="en-US" altLang="zh-CN" dirty="0" smtClean="0"/>
              <a:t>handler-contribution.xml</a:t>
            </a:r>
            <a:r>
              <a:rPr lang="zh-CN" altLang="en-US" dirty="0" smtClean="0"/>
              <a:t>中</a:t>
            </a:r>
            <a:endParaRPr lang="en-US" altLang="zh-CN" dirty="0" smtClean="0"/>
          </a:p>
          <a:p>
            <a:pPr marL="285750" indent="-285750">
              <a:buFont typeface="Arial" panose="020B0604020202020204" pitchFamily="34" charset="0"/>
              <a:buChar char="•"/>
            </a:pPr>
            <a:r>
              <a:rPr lang="zh-CN" altLang="en-US" dirty="0" smtClean="0"/>
              <a:t>通过类</a:t>
            </a:r>
            <a:r>
              <a:rPr lang="en-US" altLang="zh-CN" dirty="0" smtClean="0"/>
              <a:t>SQL</a:t>
            </a:r>
            <a:r>
              <a:rPr lang="zh-CN" altLang="en-US" dirty="0" smtClean="0"/>
              <a:t>语法操作（包括写入</a:t>
            </a:r>
            <a:r>
              <a:rPr lang="en-US" altLang="zh-CN" dirty="0" smtClean="0"/>
              <a:t>/</a:t>
            </a:r>
            <a:r>
              <a:rPr lang="zh-CN" altLang="en-US" dirty="0" smtClean="0"/>
              <a:t>访问）内存数据库</a:t>
            </a:r>
            <a:endParaRPr lang="en-US" altLang="zh-CN" dirty="0" smtClean="0"/>
          </a:p>
          <a:p>
            <a:pPr marL="285750" indent="-285750">
              <a:buFont typeface="Arial" panose="020B0604020202020204" pitchFamily="34" charset="0"/>
              <a:buChar char="•"/>
            </a:pPr>
            <a:r>
              <a:rPr lang="zh-CN" altLang="en-US" dirty="0" smtClean="0"/>
              <a:t>与</a:t>
            </a:r>
            <a:r>
              <a:rPr lang="en-US" altLang="zh-CN" dirty="0" smtClean="0"/>
              <a:t>SDO</a:t>
            </a:r>
            <a:r>
              <a:rPr lang="zh-CN" altLang="en-US" dirty="0" smtClean="0"/>
              <a:t>数据类型集成</a:t>
            </a:r>
            <a:endParaRPr lang="zh-CN" altLang="en-US" dirty="0"/>
          </a:p>
        </p:txBody>
      </p:sp>
      <p:sp>
        <p:nvSpPr>
          <p:cNvPr id="4" name="Rectangular Callout 3"/>
          <p:cNvSpPr/>
          <p:nvPr/>
        </p:nvSpPr>
        <p:spPr bwMode="auto">
          <a:xfrm>
            <a:off x="2651125" y="5029200"/>
            <a:ext cx="5039275" cy="1066800"/>
          </a:xfrm>
          <a:prstGeom prst="wedgeRectCallout">
            <a:avLst>
              <a:gd name="adj1" fmla="val 16343"/>
              <a:gd name="adj2" fmla="val -80783"/>
            </a:avLst>
          </a:prstGeom>
          <a:solidFill>
            <a:schemeClr val="accent5">
              <a:alpha val="50000"/>
            </a:schemeClr>
          </a:solidFill>
          <a:ln w="9525" cap="flat" cmpd="sng" algn="ctr">
            <a:solidFill>
              <a:schemeClr val="accent5">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altLang="zh-CN" sz="2400" baseline="-25000" dirty="0" smtClean="0">
                <a:latin typeface="Arial" charset="0"/>
                <a:ea typeface="宋体" charset="-122"/>
              </a:rPr>
              <a:t>1. SELECT </a:t>
            </a:r>
            <a:r>
              <a:rPr lang="en-US" altLang="zh-CN" sz="2400" baseline="-25000" dirty="0">
                <a:latin typeface="Arial" charset="0"/>
                <a:ea typeface="宋体" charset="-122"/>
              </a:rPr>
              <a:t>* FROM </a:t>
            </a:r>
            <a:r>
              <a:rPr lang="en-US" altLang="zh-CN" sz="2400" baseline="-25000" dirty="0" smtClean="0">
                <a:latin typeface="Arial" charset="0"/>
                <a:ea typeface="宋体" charset="-122"/>
              </a:rPr>
              <a:t>ECP_MEM_USER</a:t>
            </a:r>
          </a:p>
          <a:p>
            <a:r>
              <a:rPr kumimoji="0" lang="en-US" altLang="zh-CN" sz="2400" i="0" u="none" strike="noStrike" cap="none" normalizeH="0" baseline="-25000" dirty="0" smtClean="0">
                <a:ln>
                  <a:noFill/>
                </a:ln>
                <a:solidFill>
                  <a:schemeClr val="tx1"/>
                </a:solidFill>
                <a:effectLst/>
                <a:latin typeface="Arial" charset="0"/>
                <a:ea typeface="宋体" charset="-122"/>
              </a:rPr>
              <a:t>2. </a:t>
            </a:r>
            <a:r>
              <a:rPr lang="zh-CN" altLang="en-US" sz="2400" baseline="-25000" dirty="0" smtClean="0">
                <a:latin typeface="Arial" charset="0"/>
                <a:ea typeface="宋体" charset="-122"/>
              </a:rPr>
              <a:t>封装内存数据库操作的工具类，通过</a:t>
            </a:r>
            <a:r>
              <a:rPr lang="en-US" altLang="zh-CN" sz="2400" baseline="-25000" dirty="0" smtClean="0">
                <a:latin typeface="Arial" charset="0"/>
                <a:ea typeface="宋体" charset="-122"/>
              </a:rPr>
              <a:t>API</a:t>
            </a:r>
            <a:r>
              <a:rPr lang="zh-CN" altLang="en-US" sz="2400" baseline="-25000" dirty="0" smtClean="0">
                <a:latin typeface="Arial" charset="0"/>
                <a:ea typeface="宋体" charset="-122"/>
              </a:rPr>
              <a:t>方法读写</a:t>
            </a:r>
            <a:endParaRPr lang="en-US" altLang="zh-CN" sz="2400" baseline="-25000" dirty="0" smtClean="0">
              <a:latin typeface="Arial" charset="0"/>
              <a:ea typeface="宋体" charset="-122"/>
            </a:endParaRPr>
          </a:p>
          <a:p>
            <a:r>
              <a:rPr kumimoji="0" lang="en-US" altLang="zh-CN" sz="2400" i="0" u="none" strike="noStrike" cap="none" normalizeH="0" baseline="-25000" dirty="0" smtClean="0">
                <a:ln>
                  <a:noFill/>
                </a:ln>
                <a:solidFill>
                  <a:schemeClr val="tx1"/>
                </a:solidFill>
                <a:effectLst/>
                <a:latin typeface="Arial" charset="0"/>
                <a:ea typeface="宋体" charset="-122"/>
              </a:rPr>
              <a:t>3. </a:t>
            </a:r>
            <a:r>
              <a:rPr lang="zh-CN" altLang="en-US" sz="2400" baseline="-25000" dirty="0" smtClean="0">
                <a:latin typeface="Arial" charset="0"/>
                <a:ea typeface="宋体" charset="-122"/>
              </a:rPr>
              <a:t>与</a:t>
            </a:r>
            <a:r>
              <a:rPr lang="en-US" altLang="zh-CN" sz="2400" baseline="-25000" dirty="0" smtClean="0">
                <a:latin typeface="Arial" charset="0"/>
                <a:ea typeface="宋体" charset="-122"/>
              </a:rPr>
              <a:t>SDO</a:t>
            </a:r>
            <a:r>
              <a:rPr lang="zh-CN" altLang="en-US" sz="2400" baseline="-25000" dirty="0" smtClean="0">
                <a:latin typeface="Arial" charset="0"/>
                <a:ea typeface="宋体" charset="-122"/>
              </a:rPr>
              <a:t>集成使用，返回</a:t>
            </a:r>
            <a:r>
              <a:rPr lang="en-US" altLang="zh-CN" sz="2400" baseline="-25000" dirty="0" smtClean="0">
                <a:latin typeface="Arial" charset="0"/>
                <a:ea typeface="宋体" charset="-122"/>
              </a:rPr>
              <a:t>SDO</a:t>
            </a:r>
            <a:r>
              <a:rPr lang="zh-CN" altLang="en-US" sz="2400" baseline="-25000" dirty="0" smtClean="0">
                <a:latin typeface="Arial" charset="0"/>
                <a:ea typeface="宋体" charset="-122"/>
              </a:rPr>
              <a:t>类型数据</a:t>
            </a:r>
            <a:endParaRPr kumimoji="0" lang="zh-CN" altLang="en-US" sz="2400" i="0" u="none" strike="noStrike" cap="none" normalizeH="0" baseline="-25000" dirty="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37730566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a:t>资</a:t>
            </a:r>
            <a:r>
              <a:rPr lang="zh-CN" altLang="en-US" sz="2400" dirty="0" smtClean="0"/>
              <a:t>源管理</a:t>
            </a:r>
            <a:endParaRPr lang="zh-CN" altLang="en-US" sz="2400" dirty="0"/>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35</a:t>
            </a:fld>
            <a:endParaRPr lang="en-US" altLang="zh-CN" dirty="0"/>
          </a:p>
        </p:txBody>
      </p:sp>
      <p:sp>
        <p:nvSpPr>
          <p:cNvPr id="2" name="Rectangle 1"/>
          <p:cNvSpPr/>
          <p:nvPr/>
        </p:nvSpPr>
        <p:spPr>
          <a:xfrm>
            <a:off x="402100" y="990600"/>
            <a:ext cx="4860925" cy="2031325"/>
          </a:xfrm>
          <a:prstGeom prst="rect">
            <a:avLst/>
          </a:prstGeom>
        </p:spPr>
        <p:txBody>
          <a:bodyPr>
            <a:spAutoFit/>
          </a:bodyPr>
          <a:lstStyle/>
          <a:p>
            <a:pPr marL="285750" indent="-285750">
              <a:buFont typeface="Arial" panose="020B0604020202020204" pitchFamily="34" charset="0"/>
              <a:buChar char="•"/>
            </a:pPr>
            <a:r>
              <a:rPr lang="zh-CN" altLang="en-US" dirty="0"/>
              <a:t>应用资源管理</a:t>
            </a:r>
          </a:p>
          <a:p>
            <a:pPr marL="742950" lvl="1" indent="-285750">
              <a:buFontTx/>
              <a:buChar char="-"/>
            </a:pPr>
            <a:r>
              <a:rPr lang="zh-CN" altLang="en-US" dirty="0" smtClean="0"/>
              <a:t>资源加载</a:t>
            </a:r>
            <a:endParaRPr lang="en-US" altLang="zh-CN" dirty="0" smtClean="0"/>
          </a:p>
          <a:p>
            <a:pPr marL="742950" lvl="1" indent="-285750">
              <a:buFontTx/>
              <a:buChar char="-"/>
            </a:pPr>
            <a:r>
              <a:rPr lang="zh-CN" altLang="en-US" dirty="0" smtClean="0"/>
              <a:t>热更新</a:t>
            </a:r>
            <a:endParaRPr lang="en-US" altLang="zh-CN" dirty="0" smtClean="0"/>
          </a:p>
          <a:p>
            <a:pPr marL="742950" lvl="1" indent="-285750">
              <a:buFontTx/>
              <a:buChar char="-"/>
            </a:pPr>
            <a:r>
              <a:rPr lang="zh-CN" altLang="en-US" dirty="0" smtClean="0"/>
              <a:t>扩展</a:t>
            </a:r>
            <a:r>
              <a:rPr lang="zh-CN" altLang="en-US" dirty="0"/>
              <a:t>点</a:t>
            </a:r>
          </a:p>
          <a:p>
            <a:pPr marL="285750" indent="-285750">
              <a:buFont typeface="Arial" panose="020B0604020202020204" pitchFamily="34" charset="0"/>
              <a:buChar char="•"/>
            </a:pPr>
            <a:r>
              <a:rPr lang="zh-CN" altLang="en-US" dirty="0"/>
              <a:t>线程池等资源管理</a:t>
            </a:r>
          </a:p>
          <a:p>
            <a:pPr marL="742950" lvl="1" indent="-285750">
              <a:buFontTx/>
              <a:buChar char="-"/>
            </a:pPr>
            <a:r>
              <a:rPr lang="zh-CN" altLang="en-US" dirty="0" smtClean="0"/>
              <a:t>线程</a:t>
            </a:r>
            <a:r>
              <a:rPr lang="zh-CN" altLang="en-US" dirty="0"/>
              <a:t>池</a:t>
            </a:r>
            <a:r>
              <a:rPr lang="zh-CN" altLang="en-US" dirty="0" smtClean="0"/>
              <a:t>监控</a:t>
            </a:r>
            <a:endParaRPr lang="en-US" altLang="zh-CN" dirty="0" smtClean="0"/>
          </a:p>
          <a:p>
            <a:pPr marL="742950" lvl="1" indent="-285750">
              <a:buFontTx/>
              <a:buChar char="-"/>
            </a:pPr>
            <a:r>
              <a:rPr lang="zh-CN" altLang="en-US" dirty="0" smtClean="0"/>
              <a:t>数据库</a:t>
            </a:r>
            <a:r>
              <a:rPr lang="zh-CN" altLang="en-US" dirty="0"/>
              <a:t>连接管理</a:t>
            </a:r>
          </a:p>
        </p:txBody>
      </p:sp>
    </p:spTree>
    <p:extLst>
      <p:ext uri="{BB962C8B-B14F-4D97-AF65-F5344CB8AC3E}">
        <p14:creationId xmlns:p14="http://schemas.microsoft.com/office/powerpoint/2010/main" val="15291371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a:t>容</a:t>
            </a:r>
            <a:r>
              <a:rPr lang="zh-CN" altLang="en-US" sz="2400" dirty="0" smtClean="0"/>
              <a:t>器管理</a:t>
            </a:r>
            <a:endParaRPr lang="zh-CN" altLang="en-US" sz="2400" dirty="0"/>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36</a:t>
            </a:fld>
            <a:endParaRPr lang="en-US" altLang="zh-CN" dirty="0"/>
          </a:p>
        </p:txBody>
      </p:sp>
      <p:pic>
        <p:nvPicPr>
          <p:cNvPr id="4" name="图片 13"/>
          <p:cNvPicPr/>
          <p:nvPr/>
        </p:nvPicPr>
        <p:blipFill>
          <a:blip r:embed="rId3"/>
          <a:srcRect/>
          <a:stretch>
            <a:fillRect/>
          </a:stretch>
        </p:blipFill>
        <p:spPr bwMode="auto">
          <a:xfrm>
            <a:off x="1889125" y="3257550"/>
            <a:ext cx="6019800" cy="2609850"/>
          </a:xfrm>
          <a:prstGeom prst="rect">
            <a:avLst/>
          </a:prstGeom>
          <a:noFill/>
          <a:ln w="9525">
            <a:noFill/>
            <a:miter lim="800000"/>
            <a:headEnd/>
            <a:tailEnd/>
          </a:ln>
        </p:spPr>
      </p:pic>
      <p:sp>
        <p:nvSpPr>
          <p:cNvPr id="2" name="Rectangle 1"/>
          <p:cNvSpPr/>
          <p:nvPr/>
        </p:nvSpPr>
        <p:spPr>
          <a:xfrm>
            <a:off x="372370" y="885057"/>
            <a:ext cx="8984355" cy="2031325"/>
          </a:xfrm>
          <a:prstGeom prst="rect">
            <a:avLst/>
          </a:prstGeom>
        </p:spPr>
        <p:txBody>
          <a:bodyPr wrap="square">
            <a:spAutoFit/>
          </a:bodyPr>
          <a:lstStyle/>
          <a:p>
            <a:r>
              <a:rPr lang="zh-CN" altLang="en-US" dirty="0"/>
              <a:t>为实现交易可分组，资源可调配的目标，提出了交易容器的概念。可以将一组交易运行在一个容器中，容器提供统一的交易管理、线程池管理等功</a:t>
            </a:r>
            <a:r>
              <a:rPr lang="zh-CN" altLang="en-US" dirty="0" smtClean="0"/>
              <a:t>能</a:t>
            </a:r>
            <a:endParaRPr lang="en-US" altLang="zh-CN" dirty="0" smtClean="0"/>
          </a:p>
          <a:p>
            <a:pPr marL="285750" indent="-285750">
              <a:buFont typeface="Arial" panose="020B0604020202020204" pitchFamily="34" charset="0"/>
              <a:buChar char="•"/>
            </a:pPr>
            <a:r>
              <a:rPr lang="zh-CN" altLang="en-US" dirty="0"/>
              <a:t>提供生命周期管理</a:t>
            </a:r>
            <a:r>
              <a:rPr lang="en-US" altLang="zh-CN" dirty="0"/>
              <a:t>(start</a:t>
            </a:r>
            <a:r>
              <a:rPr lang="zh-CN" altLang="en-US" dirty="0"/>
              <a:t>、</a:t>
            </a:r>
            <a:r>
              <a:rPr lang="en-US" altLang="zh-CN" dirty="0"/>
              <a:t>stop</a:t>
            </a:r>
            <a:r>
              <a:rPr lang="zh-CN" altLang="en-US" dirty="0"/>
              <a:t>、</a:t>
            </a:r>
            <a:r>
              <a:rPr lang="en-US" altLang="zh-CN" dirty="0" err="1"/>
              <a:t>destrory</a:t>
            </a:r>
            <a:r>
              <a:rPr lang="zh-CN" altLang="en-US" dirty="0"/>
              <a:t>、</a:t>
            </a:r>
            <a:r>
              <a:rPr lang="en-US" altLang="zh-CN" dirty="0" err="1"/>
              <a:t>init</a:t>
            </a:r>
            <a:r>
              <a:rPr lang="en-US" altLang="zh-CN" dirty="0"/>
              <a:t>)</a:t>
            </a:r>
          </a:p>
          <a:p>
            <a:pPr marL="285750" indent="-285750">
              <a:buFont typeface="Arial" panose="020B0604020202020204" pitchFamily="34" charset="0"/>
              <a:buChar char="•"/>
            </a:pPr>
            <a:r>
              <a:rPr lang="zh-CN" altLang="en-US" dirty="0"/>
              <a:t>通过异步方式处理消息，提供接收消息的队列和返回处理后消息的队列 </a:t>
            </a:r>
          </a:p>
          <a:p>
            <a:pPr marL="285750" indent="-285750">
              <a:buFont typeface="Arial" panose="020B0604020202020204" pitchFamily="34" charset="0"/>
              <a:buChar char="•"/>
            </a:pPr>
            <a:r>
              <a:rPr lang="zh-CN" altLang="en-US" dirty="0"/>
              <a:t>提供调用交易的统一接口，允许不同的交易类型实现扩展 </a:t>
            </a:r>
          </a:p>
          <a:p>
            <a:pPr marL="285750" indent="-285750">
              <a:buFont typeface="Arial" panose="020B0604020202020204" pitchFamily="34" charset="0"/>
              <a:buChar char="•"/>
            </a:pPr>
            <a:r>
              <a:rPr lang="zh-CN" altLang="en-US" dirty="0"/>
              <a:t>处理线程池可配置 </a:t>
            </a:r>
          </a:p>
          <a:p>
            <a:pPr marL="285750" indent="-285750">
              <a:buFont typeface="Arial" panose="020B0604020202020204" pitchFamily="34" charset="0"/>
              <a:buChar char="•"/>
            </a:pPr>
            <a:r>
              <a:rPr lang="zh-CN" altLang="en-US" dirty="0"/>
              <a:t>交易处理超时返回超时消</a:t>
            </a:r>
            <a:r>
              <a:rPr lang="zh-CN" altLang="en-US" dirty="0" smtClean="0"/>
              <a:t>息</a:t>
            </a:r>
            <a:endParaRPr lang="zh-CN" altLang="en-US" dirty="0"/>
          </a:p>
        </p:txBody>
      </p:sp>
    </p:spTree>
    <p:extLst>
      <p:ext uri="{BB962C8B-B14F-4D97-AF65-F5344CB8AC3E}">
        <p14:creationId xmlns:p14="http://schemas.microsoft.com/office/powerpoint/2010/main" val="17535773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a:t>数</a:t>
            </a:r>
            <a:r>
              <a:rPr lang="zh-CN" altLang="en-US" sz="2400" dirty="0" smtClean="0"/>
              <a:t>据持久化</a:t>
            </a:r>
            <a:endParaRPr lang="zh-CN" altLang="en-US" sz="2400" dirty="0"/>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37</a:t>
            </a:fld>
            <a:endParaRPr lang="en-US" altLang="zh-CN" dirty="0"/>
          </a:p>
        </p:txBody>
      </p:sp>
      <p:pic>
        <p:nvPicPr>
          <p:cNvPr id="4" name="图片 4" descr="图表 2 SDO 2.0编程模型"/>
          <p:cNvPicPr/>
          <p:nvPr/>
        </p:nvPicPr>
        <p:blipFill>
          <a:blip r:embed="rId3" r:link="rId4"/>
          <a:srcRect/>
          <a:stretch>
            <a:fillRect/>
          </a:stretch>
        </p:blipFill>
        <p:spPr bwMode="auto">
          <a:xfrm>
            <a:off x="1014102" y="2286000"/>
            <a:ext cx="7366207" cy="3286125"/>
          </a:xfrm>
          <a:prstGeom prst="rect">
            <a:avLst/>
          </a:prstGeom>
          <a:noFill/>
          <a:effectLst>
            <a:outerShdw blurRad="50800" dist="50800" dir="5400000" sx="47000" sy="47000" algn="ctr" rotWithShape="0">
              <a:srgbClr val="000000">
                <a:alpha val="43137"/>
              </a:srgbClr>
            </a:outerShdw>
          </a:effectLst>
        </p:spPr>
      </p:pic>
      <p:sp>
        <p:nvSpPr>
          <p:cNvPr id="2" name="Rectangle 1"/>
          <p:cNvSpPr/>
          <p:nvPr/>
        </p:nvSpPr>
        <p:spPr>
          <a:xfrm>
            <a:off x="322374" y="914400"/>
            <a:ext cx="8749665" cy="923330"/>
          </a:xfrm>
          <a:prstGeom prst="rect">
            <a:avLst/>
          </a:prstGeom>
        </p:spPr>
        <p:txBody>
          <a:bodyPr wrap="square">
            <a:spAutoFit/>
          </a:bodyPr>
          <a:lstStyle/>
          <a:p>
            <a:r>
              <a:rPr lang="en-US" altLang="zh-CN" dirty="0">
                <a:latin typeface="Calibri" panose="020F0502020204030204" pitchFamily="34" charset="0"/>
                <a:cs typeface="Times New Roman" panose="02020603050405020304" pitchFamily="18" charset="0"/>
              </a:rPr>
              <a:t>Service Data Object (SDO)</a:t>
            </a:r>
            <a:r>
              <a:rPr lang="zh-CN" altLang="zh-CN" dirty="0">
                <a:latin typeface="Calibri" panose="020F0502020204030204" pitchFamily="34" charset="0"/>
                <a:cs typeface="Times New Roman" panose="02020603050405020304" pitchFamily="18" charset="0"/>
              </a:rPr>
              <a:t>是一个开放标准数据模型编程架构与</a:t>
            </a:r>
            <a:r>
              <a:rPr lang="en-US" altLang="zh-CN" dirty="0">
                <a:latin typeface="Calibri" panose="020F0502020204030204" pitchFamily="34" charset="0"/>
                <a:cs typeface="Times New Roman" panose="02020603050405020304" pitchFamily="18" charset="0"/>
              </a:rPr>
              <a:t>API</a:t>
            </a:r>
            <a:r>
              <a:rPr lang="zh-CN" altLang="zh-CN" dirty="0">
                <a:latin typeface="Calibri" panose="020F0502020204030204" pitchFamily="34" charset="0"/>
                <a:cs typeface="Times New Roman" panose="02020603050405020304" pitchFamily="18" charset="0"/>
              </a:rPr>
              <a:t>，允许开发人员在较高的级别方便地操作数据。</a:t>
            </a:r>
            <a:r>
              <a:rPr lang="en-US" altLang="zh-CN" dirty="0">
                <a:latin typeface="Calibri" panose="020F0502020204030204" pitchFamily="34" charset="0"/>
                <a:cs typeface="Times New Roman" panose="02020603050405020304" pitchFamily="18" charset="0"/>
              </a:rPr>
              <a:t>SDO</a:t>
            </a:r>
            <a:r>
              <a:rPr lang="zh-CN" altLang="zh-CN" dirty="0">
                <a:latin typeface="Calibri" panose="020F0502020204030204" pitchFamily="34" charset="0"/>
                <a:cs typeface="Times New Roman" panose="02020603050405020304" pitchFamily="18" charset="0"/>
              </a:rPr>
              <a:t>的主要目的是简化数据编程，开发者能专注于业务逻辑的实现而不必了解、分析和维护数据完整性的底层实现细节</a:t>
            </a:r>
            <a:endParaRPr lang="zh-CN" altLang="en-US" dirty="0"/>
          </a:p>
        </p:txBody>
      </p:sp>
    </p:spTree>
    <p:extLst>
      <p:ext uri="{BB962C8B-B14F-4D97-AF65-F5344CB8AC3E}">
        <p14:creationId xmlns:p14="http://schemas.microsoft.com/office/powerpoint/2010/main" val="159544646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a:t>数据持久化</a:t>
            </a:r>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38</a:t>
            </a:fld>
            <a:endParaRPr lang="en-US" altLang="zh-CN" dirty="0"/>
          </a:p>
        </p:txBody>
      </p:sp>
      <p:grpSp>
        <p:nvGrpSpPr>
          <p:cNvPr id="4" name="组合 31"/>
          <p:cNvGrpSpPr/>
          <p:nvPr/>
        </p:nvGrpSpPr>
        <p:grpSpPr>
          <a:xfrm>
            <a:off x="593725" y="1323964"/>
            <a:ext cx="8715536" cy="4500594"/>
            <a:chOff x="417375" y="1500174"/>
            <a:chExt cx="8715536" cy="4500594"/>
          </a:xfrm>
        </p:grpSpPr>
        <p:sp>
          <p:nvSpPr>
            <p:cNvPr id="5" name="圆角矩形 4"/>
            <p:cNvSpPr/>
            <p:nvPr/>
          </p:nvSpPr>
          <p:spPr bwMode="auto">
            <a:xfrm>
              <a:off x="1360463" y="1656905"/>
              <a:ext cx="6286544" cy="4272425"/>
            </a:xfrm>
            <a:custGeom>
              <a:avLst/>
              <a:gdLst>
                <a:gd name="connsiteX0" fmla="*/ 0 w 6286544"/>
                <a:gd name="connsiteY0" fmla="*/ 714394 h 4286280"/>
                <a:gd name="connsiteX1" fmla="*/ 714394 w 6286544"/>
                <a:gd name="connsiteY1" fmla="*/ 0 h 4286280"/>
                <a:gd name="connsiteX2" fmla="*/ 5572150 w 6286544"/>
                <a:gd name="connsiteY2" fmla="*/ 0 h 4286280"/>
                <a:gd name="connsiteX3" fmla="*/ 6286544 w 6286544"/>
                <a:gd name="connsiteY3" fmla="*/ 714394 h 4286280"/>
                <a:gd name="connsiteX4" fmla="*/ 6286544 w 6286544"/>
                <a:gd name="connsiteY4" fmla="*/ 3571886 h 4286280"/>
                <a:gd name="connsiteX5" fmla="*/ 5572150 w 6286544"/>
                <a:gd name="connsiteY5" fmla="*/ 4286280 h 4286280"/>
                <a:gd name="connsiteX6" fmla="*/ 714394 w 6286544"/>
                <a:gd name="connsiteY6" fmla="*/ 4286280 h 4286280"/>
                <a:gd name="connsiteX7" fmla="*/ 0 w 6286544"/>
                <a:gd name="connsiteY7" fmla="*/ 3571886 h 4286280"/>
                <a:gd name="connsiteX8" fmla="*/ 0 w 6286544"/>
                <a:gd name="connsiteY8" fmla="*/ 714394 h 4286280"/>
                <a:gd name="connsiteX0" fmla="*/ 0 w 6286544"/>
                <a:gd name="connsiteY0" fmla="*/ 714394 h 4286280"/>
                <a:gd name="connsiteX1" fmla="*/ 714394 w 6286544"/>
                <a:gd name="connsiteY1" fmla="*/ 0 h 4286280"/>
                <a:gd name="connsiteX2" fmla="*/ 5890804 w 6286544"/>
                <a:gd name="connsiteY2" fmla="*/ 13855 h 4286280"/>
                <a:gd name="connsiteX3" fmla="*/ 6286544 w 6286544"/>
                <a:gd name="connsiteY3" fmla="*/ 714394 h 4286280"/>
                <a:gd name="connsiteX4" fmla="*/ 6286544 w 6286544"/>
                <a:gd name="connsiteY4" fmla="*/ 3571886 h 4286280"/>
                <a:gd name="connsiteX5" fmla="*/ 5572150 w 6286544"/>
                <a:gd name="connsiteY5" fmla="*/ 4286280 h 4286280"/>
                <a:gd name="connsiteX6" fmla="*/ 714394 w 6286544"/>
                <a:gd name="connsiteY6" fmla="*/ 4286280 h 4286280"/>
                <a:gd name="connsiteX7" fmla="*/ 0 w 6286544"/>
                <a:gd name="connsiteY7" fmla="*/ 3571886 h 4286280"/>
                <a:gd name="connsiteX8" fmla="*/ 0 w 6286544"/>
                <a:gd name="connsiteY8" fmla="*/ 714394 h 4286280"/>
                <a:gd name="connsiteX0" fmla="*/ 0 w 6286544"/>
                <a:gd name="connsiteY0" fmla="*/ 700539 h 4272425"/>
                <a:gd name="connsiteX1" fmla="*/ 395739 w 6286544"/>
                <a:gd name="connsiteY1" fmla="*/ 0 h 4272425"/>
                <a:gd name="connsiteX2" fmla="*/ 5890804 w 6286544"/>
                <a:gd name="connsiteY2" fmla="*/ 0 h 4272425"/>
                <a:gd name="connsiteX3" fmla="*/ 6286544 w 6286544"/>
                <a:gd name="connsiteY3" fmla="*/ 700539 h 4272425"/>
                <a:gd name="connsiteX4" fmla="*/ 6286544 w 6286544"/>
                <a:gd name="connsiteY4" fmla="*/ 3558031 h 4272425"/>
                <a:gd name="connsiteX5" fmla="*/ 5572150 w 6286544"/>
                <a:gd name="connsiteY5" fmla="*/ 4272425 h 4272425"/>
                <a:gd name="connsiteX6" fmla="*/ 714394 w 6286544"/>
                <a:gd name="connsiteY6" fmla="*/ 4272425 h 4272425"/>
                <a:gd name="connsiteX7" fmla="*/ 0 w 6286544"/>
                <a:gd name="connsiteY7" fmla="*/ 3558031 h 4272425"/>
                <a:gd name="connsiteX8" fmla="*/ 0 w 6286544"/>
                <a:gd name="connsiteY8" fmla="*/ 700539 h 4272425"/>
                <a:gd name="connsiteX0" fmla="*/ 0 w 6286544"/>
                <a:gd name="connsiteY0" fmla="*/ 700539 h 4272425"/>
                <a:gd name="connsiteX1" fmla="*/ 395739 w 6286544"/>
                <a:gd name="connsiteY1" fmla="*/ 0 h 4272425"/>
                <a:gd name="connsiteX2" fmla="*/ 5890804 w 6286544"/>
                <a:gd name="connsiteY2" fmla="*/ 0 h 4272425"/>
                <a:gd name="connsiteX3" fmla="*/ 6286544 w 6286544"/>
                <a:gd name="connsiteY3" fmla="*/ 700539 h 4272425"/>
                <a:gd name="connsiteX4" fmla="*/ 6286544 w 6286544"/>
                <a:gd name="connsiteY4" fmla="*/ 3558031 h 4272425"/>
                <a:gd name="connsiteX5" fmla="*/ 5572150 w 6286544"/>
                <a:gd name="connsiteY5" fmla="*/ 4272425 h 4272425"/>
                <a:gd name="connsiteX6" fmla="*/ 409594 w 6286544"/>
                <a:gd name="connsiteY6" fmla="*/ 4272425 h 4272425"/>
                <a:gd name="connsiteX7" fmla="*/ 0 w 6286544"/>
                <a:gd name="connsiteY7" fmla="*/ 3558031 h 4272425"/>
                <a:gd name="connsiteX8" fmla="*/ 0 w 6286544"/>
                <a:gd name="connsiteY8" fmla="*/ 700539 h 4272425"/>
                <a:gd name="connsiteX0" fmla="*/ 0 w 6286544"/>
                <a:gd name="connsiteY0" fmla="*/ 700539 h 4272425"/>
                <a:gd name="connsiteX1" fmla="*/ 395739 w 6286544"/>
                <a:gd name="connsiteY1" fmla="*/ 0 h 4272425"/>
                <a:gd name="connsiteX2" fmla="*/ 5890804 w 6286544"/>
                <a:gd name="connsiteY2" fmla="*/ 0 h 4272425"/>
                <a:gd name="connsiteX3" fmla="*/ 6286544 w 6286544"/>
                <a:gd name="connsiteY3" fmla="*/ 700539 h 4272425"/>
                <a:gd name="connsiteX4" fmla="*/ 6286544 w 6286544"/>
                <a:gd name="connsiteY4" fmla="*/ 3558031 h 4272425"/>
                <a:gd name="connsiteX5" fmla="*/ 5876950 w 6286544"/>
                <a:gd name="connsiteY5" fmla="*/ 4272425 h 4272425"/>
                <a:gd name="connsiteX6" fmla="*/ 409594 w 6286544"/>
                <a:gd name="connsiteY6" fmla="*/ 4272425 h 4272425"/>
                <a:gd name="connsiteX7" fmla="*/ 0 w 6286544"/>
                <a:gd name="connsiteY7" fmla="*/ 3558031 h 4272425"/>
                <a:gd name="connsiteX8" fmla="*/ 0 w 6286544"/>
                <a:gd name="connsiteY8" fmla="*/ 700539 h 427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86544" h="4272425">
                  <a:moveTo>
                    <a:pt x="0" y="700539"/>
                  </a:moveTo>
                  <a:cubicBezTo>
                    <a:pt x="0" y="305990"/>
                    <a:pt x="1190" y="0"/>
                    <a:pt x="395739" y="0"/>
                  </a:cubicBezTo>
                  <a:lnTo>
                    <a:pt x="5890804" y="0"/>
                  </a:lnTo>
                  <a:cubicBezTo>
                    <a:pt x="6285353" y="0"/>
                    <a:pt x="6286544" y="305990"/>
                    <a:pt x="6286544" y="700539"/>
                  </a:cubicBezTo>
                  <a:lnTo>
                    <a:pt x="6286544" y="3558031"/>
                  </a:lnTo>
                  <a:cubicBezTo>
                    <a:pt x="6286544" y="3952580"/>
                    <a:pt x="6271499" y="4272425"/>
                    <a:pt x="5876950" y="4272425"/>
                  </a:cubicBezTo>
                  <a:lnTo>
                    <a:pt x="409594" y="4272425"/>
                  </a:lnTo>
                  <a:cubicBezTo>
                    <a:pt x="15045" y="4272425"/>
                    <a:pt x="0" y="3952580"/>
                    <a:pt x="0" y="3558031"/>
                  </a:cubicBezTo>
                  <a:lnTo>
                    <a:pt x="0" y="700539"/>
                  </a:lnTo>
                  <a:close/>
                </a:path>
              </a:pathLst>
            </a:cu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25000" smtClean="0">
                <a:ln>
                  <a:noFill/>
                </a:ln>
                <a:solidFill>
                  <a:schemeClr val="tx1"/>
                </a:solidFill>
                <a:effectLst/>
                <a:latin typeface="Arial" charset="0"/>
                <a:ea typeface="宋体" charset="-122"/>
              </a:endParaRPr>
            </a:p>
          </p:txBody>
        </p:sp>
        <p:sp>
          <p:nvSpPr>
            <p:cNvPr id="9" name="流程图: 可选过程 9"/>
            <p:cNvSpPr/>
            <p:nvPr/>
          </p:nvSpPr>
          <p:spPr bwMode="auto">
            <a:xfrm>
              <a:off x="3582871" y="2157410"/>
              <a:ext cx="1627106" cy="665112"/>
            </a:xfrm>
            <a:prstGeom prst="flowChartAlternate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25000" dirty="0" smtClean="0">
                  <a:ln>
                    <a:noFill/>
                  </a:ln>
                  <a:solidFill>
                    <a:schemeClr val="tx1"/>
                  </a:solidFill>
                  <a:effectLst/>
                  <a:latin typeface="Arial" charset="0"/>
                  <a:ea typeface="宋体" charset="-122"/>
                </a:rPr>
                <a:t>DAS API</a:t>
              </a:r>
              <a:endParaRPr kumimoji="0" lang="zh-CN" altLang="en-US" sz="2400" b="1" i="0" u="none" strike="noStrike" cap="none" normalizeH="0" baseline="-25000" dirty="0" smtClean="0">
                <a:ln>
                  <a:noFill/>
                </a:ln>
                <a:solidFill>
                  <a:schemeClr val="tx1"/>
                </a:solidFill>
                <a:effectLst/>
                <a:latin typeface="Arial" charset="0"/>
                <a:ea typeface="宋体" charset="-122"/>
              </a:endParaRPr>
            </a:p>
          </p:txBody>
        </p:sp>
        <p:sp>
          <p:nvSpPr>
            <p:cNvPr id="10" name="流程图: 可选过程 10"/>
            <p:cNvSpPr/>
            <p:nvPr/>
          </p:nvSpPr>
          <p:spPr bwMode="auto">
            <a:xfrm>
              <a:off x="1869294" y="3228993"/>
              <a:ext cx="1612307" cy="707675"/>
            </a:xfrm>
            <a:prstGeom prst="flowChartAlternate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altLang="zh-CN" sz="1600" b="1" dirty="0" smtClean="0">
                  <a:latin typeface="+mj-lt"/>
                  <a:ea typeface="华文宋体" pitchFamily="2" charset="-122"/>
                </a:rPr>
                <a:t>Persistent  entity</a:t>
              </a:r>
              <a:r>
                <a:rPr lang="zh-CN" altLang="en-US" sz="1600" b="1" dirty="0" smtClean="0">
                  <a:latin typeface="Arial" charset="0"/>
                  <a:ea typeface="宋体" charset="-122"/>
                </a:rPr>
                <a:t>实现</a:t>
              </a:r>
              <a:endParaRPr kumimoji="0" lang="zh-CN" altLang="en-US" sz="1600" b="1" i="0" u="none" strike="noStrike" cap="none" normalizeH="0" baseline="-25000" dirty="0" smtClean="0">
                <a:ln>
                  <a:noFill/>
                </a:ln>
                <a:solidFill>
                  <a:schemeClr val="tx1"/>
                </a:solidFill>
                <a:effectLst/>
                <a:latin typeface="Arial" charset="0"/>
                <a:ea typeface="宋体" charset="-122"/>
              </a:endParaRPr>
            </a:p>
          </p:txBody>
        </p:sp>
        <p:sp>
          <p:nvSpPr>
            <p:cNvPr id="11" name="流程图: 可选过程 13"/>
            <p:cNvSpPr/>
            <p:nvPr/>
          </p:nvSpPr>
          <p:spPr bwMode="auto">
            <a:xfrm>
              <a:off x="3556092" y="3228993"/>
              <a:ext cx="1834185" cy="707675"/>
            </a:xfrm>
            <a:prstGeom prst="flowChartAlternate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altLang="zh-CN" sz="1600" b="1" dirty="0" smtClean="0">
                  <a:latin typeface="+mj-lt"/>
                  <a:ea typeface="华文宋体" pitchFamily="2" charset="-122"/>
                </a:rPr>
                <a:t>Query </a:t>
              </a:r>
              <a:r>
                <a:rPr lang="en-US" altLang="zh-CN" sz="1600" b="1" dirty="0" err="1" smtClean="0">
                  <a:latin typeface="+mj-lt"/>
                  <a:ea typeface="华文宋体" pitchFamily="2" charset="-122"/>
                </a:rPr>
                <a:t>entitiry</a:t>
              </a:r>
              <a:endParaRPr lang="en-US" altLang="zh-CN" sz="1600" b="1" dirty="0">
                <a:latin typeface="+mj-lt"/>
                <a:ea typeface="华文宋体" pitchFamily="2" charset="-122"/>
              </a:endParaRPr>
            </a:p>
            <a:p>
              <a:pPr algn="ctr"/>
              <a:r>
                <a:rPr lang="zh-CN" altLang="en-US" sz="1600" b="1" dirty="0" smtClean="0">
                  <a:latin typeface="+mj-lt"/>
                  <a:ea typeface="华文宋体" pitchFamily="2" charset="-122"/>
                </a:rPr>
                <a:t>实现</a:t>
              </a:r>
            </a:p>
          </p:txBody>
        </p:sp>
        <p:sp>
          <p:nvSpPr>
            <p:cNvPr id="12" name="流程图: 可选过程 15"/>
            <p:cNvSpPr/>
            <p:nvPr/>
          </p:nvSpPr>
          <p:spPr bwMode="auto">
            <a:xfrm>
              <a:off x="5441190" y="3228993"/>
              <a:ext cx="1834185" cy="707675"/>
            </a:xfrm>
            <a:prstGeom prst="flowChartAlternate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altLang="zh-CN" sz="1600" b="1" dirty="0" smtClean="0">
                  <a:latin typeface="+mj-lt"/>
                  <a:ea typeface="华文宋体" pitchFamily="2" charset="-122"/>
                </a:rPr>
                <a:t>Named SQL</a:t>
              </a:r>
              <a:r>
                <a:rPr lang="zh-CN" altLang="en-US" sz="1600" b="1" dirty="0" smtClean="0">
                  <a:latin typeface="+mj-lt"/>
                  <a:ea typeface="华文宋体" pitchFamily="2" charset="-122"/>
                </a:rPr>
                <a:t>实现</a:t>
              </a:r>
            </a:p>
          </p:txBody>
        </p:sp>
        <p:sp>
          <p:nvSpPr>
            <p:cNvPr id="13" name="流程图: 可选过程 16"/>
            <p:cNvSpPr/>
            <p:nvPr/>
          </p:nvSpPr>
          <p:spPr bwMode="auto">
            <a:xfrm>
              <a:off x="5655509" y="2171265"/>
              <a:ext cx="1619866" cy="633774"/>
            </a:xfrm>
            <a:prstGeom prst="flowChartAlternate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2400" b="1" baseline="-25000" dirty="0" smtClean="0">
                  <a:latin typeface="Arial" charset="0"/>
                  <a:ea typeface="宋体" charset="-122"/>
                </a:rPr>
                <a:t>连接监控</a:t>
              </a:r>
              <a:endParaRPr kumimoji="0" lang="zh-CN" altLang="en-US" sz="2400" b="1" i="0" u="none" strike="noStrike" cap="none" normalizeH="0" baseline="-25000" dirty="0" smtClean="0">
                <a:ln>
                  <a:noFill/>
                </a:ln>
                <a:solidFill>
                  <a:schemeClr val="tx1"/>
                </a:solidFill>
                <a:effectLst/>
                <a:latin typeface="Arial" charset="0"/>
                <a:ea typeface="宋体" charset="-122"/>
              </a:endParaRPr>
            </a:p>
          </p:txBody>
        </p:sp>
        <p:sp>
          <p:nvSpPr>
            <p:cNvPr id="18" name="流程图: 可选过程 29"/>
            <p:cNvSpPr/>
            <p:nvPr/>
          </p:nvSpPr>
          <p:spPr bwMode="auto">
            <a:xfrm>
              <a:off x="1955022" y="2157410"/>
              <a:ext cx="1168551" cy="665112"/>
            </a:xfrm>
            <a:prstGeom prst="flowChartAlternate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25000" dirty="0" smtClean="0">
                  <a:ln>
                    <a:noFill/>
                  </a:ln>
                  <a:solidFill>
                    <a:schemeClr val="tx1"/>
                  </a:solidFill>
                  <a:effectLst/>
                  <a:latin typeface="Arial" charset="0"/>
                  <a:ea typeface="宋体" charset="-122"/>
                </a:rPr>
                <a:t>数据源事务管理</a:t>
              </a:r>
            </a:p>
          </p:txBody>
        </p:sp>
        <p:sp>
          <p:nvSpPr>
            <p:cNvPr id="20" name="流程图: 可选过程 40"/>
            <p:cNvSpPr/>
            <p:nvPr/>
          </p:nvSpPr>
          <p:spPr bwMode="auto">
            <a:xfrm>
              <a:off x="5613947" y="4729178"/>
              <a:ext cx="1500198" cy="633774"/>
            </a:xfrm>
            <a:prstGeom prst="flowChartAlternate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25000" dirty="0" err="1" smtClean="0">
                  <a:ln>
                    <a:noFill/>
                  </a:ln>
                  <a:solidFill>
                    <a:schemeClr val="tx1"/>
                  </a:solidFill>
                  <a:effectLst/>
                  <a:latin typeface="Arial" charset="0"/>
                  <a:ea typeface="宋体" charset="-122"/>
                </a:rPr>
                <a:t>iBatis</a:t>
              </a:r>
              <a:endParaRPr kumimoji="0" lang="zh-CN" altLang="en-US" sz="2800" b="1" i="0" u="none" strike="noStrike" cap="none" normalizeH="0" baseline="-25000" dirty="0" smtClean="0">
                <a:ln>
                  <a:noFill/>
                </a:ln>
                <a:solidFill>
                  <a:schemeClr val="tx1"/>
                </a:solidFill>
                <a:effectLst/>
                <a:latin typeface="Arial" charset="0"/>
                <a:ea typeface="宋体" charset="-122"/>
              </a:endParaRPr>
            </a:p>
          </p:txBody>
        </p:sp>
        <p:sp>
          <p:nvSpPr>
            <p:cNvPr id="21" name="流程图: 可选过程 41"/>
            <p:cNvSpPr/>
            <p:nvPr/>
          </p:nvSpPr>
          <p:spPr bwMode="auto">
            <a:xfrm>
              <a:off x="1869297" y="4729178"/>
              <a:ext cx="3500462" cy="633774"/>
            </a:xfrm>
            <a:prstGeom prst="flowChartAlternate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3000" b="1" i="0" u="none" strike="noStrike" cap="none" normalizeH="0" baseline="-25000" dirty="0" smtClean="0">
                  <a:ln>
                    <a:noFill/>
                  </a:ln>
                  <a:solidFill>
                    <a:schemeClr val="tx1"/>
                  </a:solidFill>
                  <a:effectLst/>
                  <a:latin typeface="Arial" charset="0"/>
                  <a:ea typeface="宋体" charset="-122"/>
                </a:rPr>
                <a:t>Hibernate</a:t>
              </a:r>
              <a:endParaRPr kumimoji="0" lang="zh-CN" altLang="en-US" sz="3000" b="1" i="0" u="none" strike="noStrike" cap="none" normalizeH="0" baseline="-25000" dirty="0" smtClean="0">
                <a:ln>
                  <a:noFill/>
                </a:ln>
                <a:solidFill>
                  <a:schemeClr val="tx1"/>
                </a:solidFill>
                <a:effectLst/>
                <a:latin typeface="Arial" charset="0"/>
                <a:ea typeface="宋体" charset="-122"/>
              </a:endParaRPr>
            </a:p>
          </p:txBody>
        </p:sp>
        <p:sp>
          <p:nvSpPr>
            <p:cNvPr id="22" name="流程图: 可选过程 42"/>
            <p:cNvSpPr/>
            <p:nvPr/>
          </p:nvSpPr>
          <p:spPr bwMode="auto">
            <a:xfrm>
              <a:off x="417375" y="1500174"/>
              <a:ext cx="571504" cy="4500594"/>
            </a:xfrm>
            <a:prstGeom prst="flowChartAlternateProcess">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bodyP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endParaRPr lang="en-US" altLang="zh-CN" sz="2000" dirty="0" smtClean="0">
                <a:latin typeface="+mj-ea"/>
                <a:ea typeface="+mj-ea"/>
              </a:endParaRPr>
            </a:p>
            <a:p>
              <a:pPr algn="ctr"/>
              <a:r>
                <a:rPr lang="zh-CN" altLang="en-US" sz="2000" dirty="0" smtClean="0">
                  <a:latin typeface="+mj-ea"/>
                  <a:ea typeface="+mj-ea"/>
                </a:rPr>
                <a:t>数据访问客户端</a:t>
              </a:r>
            </a:p>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400" b="1" i="0" u="none" strike="noStrike" cap="none" normalizeH="0" baseline="-25000" dirty="0" smtClean="0">
                <a:ln>
                  <a:noFill/>
                </a:ln>
                <a:solidFill>
                  <a:schemeClr val="tx1"/>
                </a:solidFill>
                <a:effectLst/>
                <a:latin typeface="+mj-ea"/>
                <a:ea typeface="+mj-ea"/>
              </a:endParaRPr>
            </a:p>
          </p:txBody>
        </p:sp>
        <p:sp>
          <p:nvSpPr>
            <p:cNvPr id="30" name="流程图: 磁盘 84"/>
            <p:cNvSpPr/>
            <p:nvPr/>
          </p:nvSpPr>
          <p:spPr bwMode="auto">
            <a:xfrm>
              <a:off x="8218511" y="1744782"/>
              <a:ext cx="914400" cy="612648"/>
            </a:xfrm>
            <a:prstGeom prst="flowChartMagneticDisk">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altLang="zh-CN" sz="2000" b="1" baseline="-25000" dirty="0" smtClean="0">
                  <a:latin typeface="Arial" charset="0"/>
                  <a:ea typeface="宋体" charset="-122"/>
                </a:rPr>
                <a:t> Oracle</a:t>
              </a:r>
            </a:p>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25000" dirty="0" smtClean="0">
                <a:ln>
                  <a:noFill/>
                </a:ln>
                <a:solidFill>
                  <a:schemeClr val="tx1"/>
                </a:solidFill>
                <a:effectLst/>
                <a:latin typeface="Arial" charset="0"/>
                <a:ea typeface="宋体" charset="-122"/>
              </a:endParaRPr>
            </a:p>
          </p:txBody>
        </p:sp>
        <p:sp>
          <p:nvSpPr>
            <p:cNvPr id="31" name="流程图: 磁盘 85"/>
            <p:cNvSpPr/>
            <p:nvPr/>
          </p:nvSpPr>
          <p:spPr bwMode="auto">
            <a:xfrm>
              <a:off x="8218511" y="2928934"/>
              <a:ext cx="914400" cy="612648"/>
            </a:xfrm>
            <a:prstGeom prst="flowChartMagneticDisk">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altLang="zh-CN" sz="2000" baseline="-25000" dirty="0" smtClean="0">
                  <a:latin typeface="Arial" charset="0"/>
                  <a:ea typeface="宋体" charset="-122"/>
                </a:rPr>
                <a:t>DB2</a:t>
              </a:r>
            </a:p>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25000" dirty="0" smtClean="0">
                <a:ln>
                  <a:noFill/>
                </a:ln>
                <a:solidFill>
                  <a:schemeClr val="tx1"/>
                </a:solidFill>
                <a:effectLst/>
                <a:latin typeface="Arial" charset="0"/>
                <a:ea typeface="宋体" charset="-122"/>
              </a:endParaRPr>
            </a:p>
          </p:txBody>
        </p:sp>
        <p:sp>
          <p:nvSpPr>
            <p:cNvPr id="32" name="流程图: 磁盘 86"/>
            <p:cNvSpPr/>
            <p:nvPr/>
          </p:nvSpPr>
          <p:spPr bwMode="auto">
            <a:xfrm>
              <a:off x="8218511" y="4173674"/>
              <a:ext cx="914400" cy="612648"/>
            </a:xfrm>
            <a:prstGeom prst="flowChartMagneticDisk">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altLang="zh-CN" sz="2000" baseline="-25000" dirty="0" smtClean="0">
                  <a:latin typeface="Arial" charset="0"/>
                  <a:ea typeface="宋体" charset="-122"/>
                </a:rPr>
                <a:t>MySQL</a:t>
              </a:r>
            </a:p>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25000" dirty="0" smtClean="0">
                <a:ln>
                  <a:noFill/>
                </a:ln>
                <a:solidFill>
                  <a:schemeClr val="tx1"/>
                </a:solidFill>
                <a:effectLst/>
                <a:latin typeface="Arial" charset="0"/>
                <a:ea typeface="宋体" charset="-122"/>
              </a:endParaRPr>
            </a:p>
          </p:txBody>
        </p:sp>
        <p:sp>
          <p:nvSpPr>
            <p:cNvPr id="33" name="流程图: 磁盘 87"/>
            <p:cNvSpPr/>
            <p:nvPr/>
          </p:nvSpPr>
          <p:spPr bwMode="auto">
            <a:xfrm>
              <a:off x="8218511" y="5245244"/>
              <a:ext cx="914400" cy="612648"/>
            </a:xfrm>
            <a:prstGeom prst="flowChartMagneticDisk">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en-US" altLang="zh-CN" sz="2800" b="1" baseline="-25000" dirty="0" smtClean="0">
                  <a:latin typeface="Arial" charset="0"/>
                  <a:ea typeface="宋体" charset="-122"/>
                </a:rPr>
                <a:t>……</a:t>
              </a:r>
            </a:p>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25000" dirty="0" smtClean="0">
                <a:ln>
                  <a:noFill/>
                </a:ln>
                <a:solidFill>
                  <a:schemeClr val="tx1"/>
                </a:solidFill>
                <a:effectLst/>
                <a:latin typeface="Arial" charset="0"/>
                <a:ea typeface="宋体" charset="-122"/>
              </a:endParaRPr>
            </a:p>
          </p:txBody>
        </p:sp>
        <p:sp>
          <p:nvSpPr>
            <p:cNvPr id="34" name="下箭头 30"/>
            <p:cNvSpPr/>
            <p:nvPr/>
          </p:nvSpPr>
          <p:spPr bwMode="gray">
            <a:xfrm rot="16200000">
              <a:off x="989731" y="3629900"/>
              <a:ext cx="394788" cy="278741"/>
            </a:xfrm>
            <a:prstGeom prst="downArrow">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endParaRPr lang="zh-CN" altLang="en-US" sz="1400" dirty="0" smtClean="0">
                <a:latin typeface="+mn-ea"/>
                <a:ea typeface="+mn-ea"/>
              </a:endParaRPr>
            </a:p>
          </p:txBody>
        </p:sp>
      </p:grpSp>
      <p:cxnSp>
        <p:nvCxnSpPr>
          <p:cNvPr id="35" name="Straight Arrow Connector 34"/>
          <p:cNvCxnSpPr>
            <a:endCxn id="30" idx="2"/>
          </p:cNvCxnSpPr>
          <p:nvPr/>
        </p:nvCxnSpPr>
        <p:spPr bwMode="auto">
          <a:xfrm flipV="1">
            <a:off x="7823357" y="1874896"/>
            <a:ext cx="571504" cy="1699365"/>
          </a:xfrm>
          <a:prstGeom prst="straightConnector1">
            <a:avLst/>
          </a:prstGeom>
          <a:solidFill>
            <a:schemeClr val="accent1"/>
          </a:solidFill>
          <a:ln w="9525" cap="flat" cmpd="sng" algn="ctr">
            <a:solidFill>
              <a:schemeClr val="accent1">
                <a:lumMod val="90000"/>
              </a:schemeClr>
            </a:solidFill>
            <a:prstDash val="solid"/>
            <a:round/>
            <a:headEnd type="none" w="med" len="med"/>
            <a:tailEnd type="triangle"/>
          </a:ln>
          <a:effectLst/>
        </p:spPr>
      </p:cxnSp>
      <p:cxnSp>
        <p:nvCxnSpPr>
          <p:cNvPr id="37" name="Straight Arrow Connector 36"/>
          <p:cNvCxnSpPr>
            <a:endCxn id="31" idx="2"/>
          </p:cNvCxnSpPr>
          <p:nvPr/>
        </p:nvCxnSpPr>
        <p:spPr bwMode="auto">
          <a:xfrm flipV="1">
            <a:off x="7823357" y="3059048"/>
            <a:ext cx="571504" cy="515213"/>
          </a:xfrm>
          <a:prstGeom prst="straightConnector1">
            <a:avLst/>
          </a:prstGeom>
          <a:solidFill>
            <a:schemeClr val="accent1"/>
          </a:solidFill>
          <a:ln w="9525" cap="flat" cmpd="sng" algn="ctr">
            <a:solidFill>
              <a:schemeClr val="accent1">
                <a:lumMod val="90000"/>
              </a:schemeClr>
            </a:solidFill>
            <a:prstDash val="solid"/>
            <a:round/>
            <a:headEnd type="none" w="med" len="med"/>
            <a:tailEnd type="triangle"/>
          </a:ln>
          <a:effectLst/>
        </p:spPr>
      </p:cxnSp>
      <p:cxnSp>
        <p:nvCxnSpPr>
          <p:cNvPr id="39" name="Straight Arrow Connector 38"/>
          <p:cNvCxnSpPr>
            <a:endCxn id="32" idx="2"/>
          </p:cNvCxnSpPr>
          <p:nvPr/>
        </p:nvCxnSpPr>
        <p:spPr bwMode="auto">
          <a:xfrm>
            <a:off x="7823357" y="3574261"/>
            <a:ext cx="571504" cy="729527"/>
          </a:xfrm>
          <a:prstGeom prst="straightConnector1">
            <a:avLst/>
          </a:prstGeom>
          <a:solidFill>
            <a:schemeClr val="accent1"/>
          </a:solidFill>
          <a:ln w="9525" cap="flat" cmpd="sng" algn="ctr">
            <a:solidFill>
              <a:schemeClr val="accent1">
                <a:lumMod val="90000"/>
              </a:schemeClr>
            </a:solidFill>
            <a:prstDash val="solid"/>
            <a:round/>
            <a:headEnd type="none" w="med" len="med"/>
            <a:tailEnd type="triangle"/>
          </a:ln>
          <a:effectLst/>
        </p:spPr>
      </p:cxnSp>
      <p:cxnSp>
        <p:nvCxnSpPr>
          <p:cNvPr id="41" name="Straight Arrow Connector 40"/>
          <p:cNvCxnSpPr>
            <a:endCxn id="33" idx="2"/>
          </p:cNvCxnSpPr>
          <p:nvPr/>
        </p:nvCxnSpPr>
        <p:spPr bwMode="auto">
          <a:xfrm>
            <a:off x="7823357" y="3616907"/>
            <a:ext cx="571504" cy="1758451"/>
          </a:xfrm>
          <a:prstGeom prst="straightConnector1">
            <a:avLst/>
          </a:prstGeom>
          <a:solidFill>
            <a:schemeClr val="accent1"/>
          </a:solidFill>
          <a:ln w="9525" cap="flat" cmpd="sng" algn="ctr">
            <a:solidFill>
              <a:schemeClr val="accent1">
                <a:lumMod val="90000"/>
              </a:schemeClr>
            </a:solidFill>
            <a:prstDash val="solid"/>
            <a:round/>
            <a:headEnd type="none" w="med" len="med"/>
            <a:tailEnd type="triangle"/>
          </a:ln>
          <a:effectLst/>
        </p:spPr>
      </p:cxnSp>
      <p:cxnSp>
        <p:nvCxnSpPr>
          <p:cNvPr id="43" name="Straight Arrow Connector 42"/>
          <p:cNvCxnSpPr>
            <a:endCxn id="21" idx="0"/>
          </p:cNvCxnSpPr>
          <p:nvPr/>
        </p:nvCxnSpPr>
        <p:spPr bwMode="auto">
          <a:xfrm>
            <a:off x="2851797" y="3790455"/>
            <a:ext cx="944081" cy="762513"/>
          </a:xfrm>
          <a:prstGeom prst="straightConnector1">
            <a:avLst/>
          </a:prstGeom>
          <a:solidFill>
            <a:schemeClr val="accent1"/>
          </a:solidFill>
          <a:ln w="9525" cap="flat" cmpd="sng" algn="ctr">
            <a:solidFill>
              <a:schemeClr val="accent1">
                <a:lumMod val="90000"/>
              </a:schemeClr>
            </a:solidFill>
            <a:prstDash val="solid"/>
            <a:round/>
            <a:headEnd type="none" w="med" len="med"/>
            <a:tailEnd type="triangle"/>
          </a:ln>
          <a:effectLst/>
        </p:spPr>
      </p:cxnSp>
      <p:cxnSp>
        <p:nvCxnSpPr>
          <p:cNvPr id="45" name="Straight Arrow Connector 44"/>
          <p:cNvCxnSpPr>
            <a:endCxn id="21" idx="0"/>
          </p:cNvCxnSpPr>
          <p:nvPr/>
        </p:nvCxnSpPr>
        <p:spPr bwMode="auto">
          <a:xfrm flipH="1">
            <a:off x="3795878" y="3790455"/>
            <a:ext cx="884207" cy="762513"/>
          </a:xfrm>
          <a:prstGeom prst="straightConnector1">
            <a:avLst/>
          </a:prstGeom>
          <a:solidFill>
            <a:schemeClr val="accent1"/>
          </a:solidFill>
          <a:ln w="9525" cap="flat" cmpd="sng" algn="ctr">
            <a:solidFill>
              <a:schemeClr val="accent1">
                <a:lumMod val="90000"/>
              </a:schemeClr>
            </a:solidFill>
            <a:prstDash val="solid"/>
            <a:round/>
            <a:headEnd type="none" w="med" len="med"/>
            <a:tailEnd type="triangle"/>
          </a:ln>
          <a:effectLst/>
        </p:spPr>
      </p:cxnSp>
      <p:cxnSp>
        <p:nvCxnSpPr>
          <p:cNvPr id="47" name="Straight Arrow Connector 46"/>
          <p:cNvCxnSpPr>
            <a:stCxn id="12" idx="2"/>
            <a:endCxn id="20" idx="0"/>
          </p:cNvCxnSpPr>
          <p:nvPr/>
        </p:nvCxnSpPr>
        <p:spPr bwMode="auto">
          <a:xfrm>
            <a:off x="6534633" y="3760458"/>
            <a:ext cx="5763" cy="792510"/>
          </a:xfrm>
          <a:prstGeom prst="straightConnector1">
            <a:avLst/>
          </a:prstGeom>
          <a:solidFill>
            <a:schemeClr val="accent1"/>
          </a:solidFill>
          <a:ln w="9525" cap="flat" cmpd="sng" algn="ctr">
            <a:solidFill>
              <a:schemeClr val="accent1">
                <a:lumMod val="90000"/>
              </a:schemeClr>
            </a:solidFill>
            <a:prstDash val="solid"/>
            <a:round/>
            <a:headEnd type="none" w="med" len="med"/>
            <a:tailEnd type="triangle"/>
          </a:ln>
          <a:effectLst/>
        </p:spPr>
      </p:cxnSp>
      <p:cxnSp>
        <p:nvCxnSpPr>
          <p:cNvPr id="50" name="Straight Arrow Connector 49"/>
          <p:cNvCxnSpPr>
            <a:stCxn id="9" idx="2"/>
            <a:endCxn id="10" idx="0"/>
          </p:cNvCxnSpPr>
          <p:nvPr/>
        </p:nvCxnSpPr>
        <p:spPr bwMode="auto">
          <a:xfrm flipH="1">
            <a:off x="2851798" y="2646312"/>
            <a:ext cx="1720976" cy="406471"/>
          </a:xfrm>
          <a:prstGeom prst="straightConnector1">
            <a:avLst/>
          </a:prstGeom>
          <a:solidFill>
            <a:schemeClr val="accent1"/>
          </a:solidFill>
          <a:ln w="9525" cap="flat" cmpd="sng" algn="ctr">
            <a:solidFill>
              <a:schemeClr val="accent1">
                <a:lumMod val="90000"/>
              </a:schemeClr>
            </a:solidFill>
            <a:prstDash val="solid"/>
            <a:round/>
            <a:headEnd type="none" w="med" len="med"/>
            <a:tailEnd type="triangle"/>
          </a:ln>
          <a:effectLst/>
        </p:spPr>
      </p:cxnSp>
      <p:cxnSp>
        <p:nvCxnSpPr>
          <p:cNvPr id="52" name="Straight Arrow Connector 51"/>
          <p:cNvCxnSpPr>
            <a:stCxn id="9" idx="2"/>
            <a:endCxn id="11" idx="0"/>
          </p:cNvCxnSpPr>
          <p:nvPr/>
        </p:nvCxnSpPr>
        <p:spPr bwMode="auto">
          <a:xfrm>
            <a:off x="4572774" y="2646312"/>
            <a:ext cx="76761" cy="406471"/>
          </a:xfrm>
          <a:prstGeom prst="straightConnector1">
            <a:avLst/>
          </a:prstGeom>
          <a:solidFill>
            <a:schemeClr val="accent1"/>
          </a:solidFill>
          <a:ln w="9525" cap="flat" cmpd="sng" algn="ctr">
            <a:solidFill>
              <a:schemeClr val="accent1">
                <a:lumMod val="90000"/>
              </a:schemeClr>
            </a:solidFill>
            <a:prstDash val="solid"/>
            <a:round/>
            <a:headEnd type="none" w="med" len="med"/>
            <a:tailEnd type="triangle"/>
          </a:ln>
          <a:effectLst/>
        </p:spPr>
      </p:cxnSp>
      <p:cxnSp>
        <p:nvCxnSpPr>
          <p:cNvPr id="54" name="Straight Arrow Connector 53"/>
          <p:cNvCxnSpPr>
            <a:stCxn id="9" idx="2"/>
            <a:endCxn id="12" idx="0"/>
          </p:cNvCxnSpPr>
          <p:nvPr/>
        </p:nvCxnSpPr>
        <p:spPr bwMode="auto">
          <a:xfrm>
            <a:off x="4572774" y="2646312"/>
            <a:ext cx="1961859" cy="406471"/>
          </a:xfrm>
          <a:prstGeom prst="straightConnector1">
            <a:avLst/>
          </a:prstGeom>
          <a:solidFill>
            <a:schemeClr val="accent1"/>
          </a:solidFill>
          <a:ln w="9525" cap="flat" cmpd="sng" algn="ctr">
            <a:solidFill>
              <a:schemeClr val="accent1">
                <a:lumMod val="90000"/>
              </a:schemeClr>
            </a:solidFill>
            <a:prstDash val="solid"/>
            <a:round/>
            <a:headEnd type="none" w="med" len="med"/>
            <a:tailEnd type="triangle"/>
          </a:ln>
          <a:effectLst/>
        </p:spPr>
      </p:cxnSp>
      <p:cxnSp>
        <p:nvCxnSpPr>
          <p:cNvPr id="56" name="Straight Connector 55"/>
          <p:cNvCxnSpPr>
            <a:stCxn id="18" idx="3"/>
            <a:endCxn id="9" idx="1"/>
          </p:cNvCxnSpPr>
          <p:nvPr/>
        </p:nvCxnSpPr>
        <p:spPr bwMode="auto">
          <a:xfrm>
            <a:off x="3299923" y="2313756"/>
            <a:ext cx="459298" cy="0"/>
          </a:xfrm>
          <a:prstGeom prst="line">
            <a:avLst/>
          </a:prstGeom>
          <a:solidFill>
            <a:schemeClr val="accent1"/>
          </a:solidFill>
          <a:ln w="9525" cap="flat" cmpd="sng" algn="ctr">
            <a:solidFill>
              <a:schemeClr val="accent1">
                <a:lumMod val="90000"/>
              </a:schemeClr>
            </a:solidFill>
            <a:prstDash val="solid"/>
            <a:round/>
            <a:headEnd type="none" w="med" len="med"/>
            <a:tailEnd type="none" w="med" len="med"/>
          </a:ln>
          <a:effectLst/>
        </p:spPr>
      </p:cxnSp>
      <p:cxnSp>
        <p:nvCxnSpPr>
          <p:cNvPr id="58" name="Straight Connector 57"/>
          <p:cNvCxnSpPr>
            <a:stCxn id="9" idx="3"/>
            <a:endCxn id="13" idx="1"/>
          </p:cNvCxnSpPr>
          <p:nvPr/>
        </p:nvCxnSpPr>
        <p:spPr bwMode="auto">
          <a:xfrm flipV="1">
            <a:off x="5386327" y="2311942"/>
            <a:ext cx="445532" cy="1814"/>
          </a:xfrm>
          <a:prstGeom prst="line">
            <a:avLst/>
          </a:prstGeom>
          <a:solidFill>
            <a:schemeClr val="accent1"/>
          </a:solidFill>
          <a:ln w="9525" cap="flat" cmpd="sng" algn="ctr">
            <a:solidFill>
              <a:schemeClr val="accent1">
                <a:lumMod val="90000"/>
              </a:schemeClr>
            </a:solidFill>
            <a:prstDash val="solid"/>
            <a:round/>
            <a:headEnd type="none" w="med" len="med"/>
            <a:tailEnd type="none" w="med" len="med"/>
          </a:ln>
          <a:effectLst/>
        </p:spPr>
      </p:cxnSp>
    </p:spTree>
    <p:extLst>
      <p:ext uri="{BB962C8B-B14F-4D97-AF65-F5344CB8AC3E}">
        <p14:creationId xmlns:p14="http://schemas.microsoft.com/office/powerpoint/2010/main" val="126198098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en-US" altLang="zh-CN" sz="2400" dirty="0" err="1" smtClean="0"/>
              <a:t>OSGi</a:t>
            </a:r>
            <a:endParaRPr lang="zh-CN" altLang="en-US" sz="2400" dirty="0"/>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39</a:t>
            </a:fld>
            <a:endParaRPr lang="en-US" altLang="zh-CN" dirty="0"/>
          </a:p>
        </p:txBody>
      </p:sp>
      <p:grpSp>
        <p:nvGrpSpPr>
          <p:cNvPr id="35" name="组合 45"/>
          <p:cNvGrpSpPr/>
          <p:nvPr/>
        </p:nvGrpSpPr>
        <p:grpSpPr>
          <a:xfrm>
            <a:off x="441325" y="457200"/>
            <a:ext cx="8686800" cy="5791200"/>
            <a:chOff x="288925" y="457200"/>
            <a:chExt cx="8686800" cy="5791200"/>
          </a:xfrm>
        </p:grpSpPr>
        <p:sp>
          <p:nvSpPr>
            <p:cNvPr id="36" name="圆柱形 4"/>
            <p:cNvSpPr/>
            <p:nvPr/>
          </p:nvSpPr>
          <p:spPr bwMode="auto">
            <a:xfrm>
              <a:off x="288925" y="3429000"/>
              <a:ext cx="990600" cy="762000"/>
            </a:xfrm>
            <a:prstGeom prst="can">
              <a:avLst/>
            </a:prstGeom>
            <a:solidFill>
              <a:srgbClr val="FF99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i="0" u="none" strike="noStrike" cap="none" normalizeH="0" baseline="-25000" dirty="0" smtClean="0">
                  <a:ln>
                    <a:noFill/>
                  </a:ln>
                  <a:solidFill>
                    <a:schemeClr val="tx1"/>
                  </a:solidFill>
                  <a:effectLst/>
                  <a:latin typeface="Arial" charset="0"/>
                  <a:ea typeface="宋体" charset="-122"/>
                </a:rPr>
                <a:t>构件</a:t>
              </a:r>
              <a:r>
                <a:rPr lang="zh-CN" altLang="en-US" baseline="-25000" dirty="0" smtClean="0">
                  <a:latin typeface="Arial" charset="0"/>
                  <a:ea typeface="宋体" charset="-122"/>
                </a:rPr>
                <a:t>包</a:t>
              </a:r>
              <a:endParaRPr lang="en-US" altLang="zh-CN" baseline="-25000" dirty="0" smtClean="0">
                <a:latin typeface="Arial" charset="0"/>
                <a:ea typeface="宋体" charset="-122"/>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i="0" u="none" strike="noStrike" cap="none" normalizeH="0" baseline="-25000" dirty="0" smtClean="0">
                  <a:ln>
                    <a:noFill/>
                  </a:ln>
                  <a:solidFill>
                    <a:schemeClr val="tx1"/>
                  </a:solidFill>
                  <a:effectLst/>
                  <a:latin typeface="Arial" charset="0"/>
                  <a:ea typeface="宋体" charset="-122"/>
                </a:rPr>
                <a:t>(</a:t>
              </a:r>
              <a:r>
                <a:rPr kumimoji="0" lang="en-US" altLang="zh-CN" sz="1800" i="0" u="none" strike="noStrike" cap="none" normalizeH="0" baseline="-25000" dirty="0" err="1" smtClean="0">
                  <a:ln>
                    <a:noFill/>
                  </a:ln>
                  <a:solidFill>
                    <a:schemeClr val="tx1"/>
                  </a:solidFill>
                  <a:effectLst/>
                  <a:latin typeface="Arial" charset="0"/>
                  <a:ea typeface="宋体" charset="-122"/>
                </a:rPr>
                <a:t>OSGi</a:t>
              </a:r>
              <a:r>
                <a:rPr kumimoji="0" lang="en-US" altLang="zh-CN" sz="1800" i="0" u="none" strike="noStrike" cap="none" normalizeH="0" baseline="-25000" dirty="0" smtClean="0">
                  <a:ln>
                    <a:noFill/>
                  </a:ln>
                  <a:solidFill>
                    <a:schemeClr val="tx1"/>
                  </a:solidFill>
                  <a:effectLst/>
                  <a:latin typeface="Arial" charset="0"/>
                  <a:ea typeface="宋体" charset="-122"/>
                </a:rPr>
                <a:t>)</a:t>
              </a:r>
            </a:p>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i="0" u="none" strike="noStrike" cap="none" normalizeH="0" baseline="-25000" dirty="0" smtClean="0">
                <a:ln>
                  <a:noFill/>
                </a:ln>
                <a:solidFill>
                  <a:schemeClr val="tx1"/>
                </a:solidFill>
                <a:effectLst/>
                <a:latin typeface="Arial" charset="0"/>
                <a:ea typeface="宋体" charset="-122"/>
              </a:endParaRPr>
            </a:p>
          </p:txBody>
        </p:sp>
        <p:sp>
          <p:nvSpPr>
            <p:cNvPr id="37" name="矩形 5"/>
            <p:cNvSpPr/>
            <p:nvPr/>
          </p:nvSpPr>
          <p:spPr bwMode="auto">
            <a:xfrm>
              <a:off x="1736725" y="1600200"/>
              <a:ext cx="457200" cy="4419600"/>
            </a:xfrm>
            <a:prstGeom prst="rect">
              <a:avLst/>
            </a:prstGeom>
            <a:solidFill>
              <a:srgbClr val="FFFF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zh-CN" sz="1800" i="0" u="none" strike="noStrike" cap="none" normalizeH="0" baseline="-25000" dirty="0" smtClean="0">
                <a:ln>
                  <a:noFill/>
                </a:ln>
                <a:solidFill>
                  <a:schemeClr val="tx1"/>
                </a:solidFill>
                <a:effectLst/>
                <a:latin typeface="+mn-ea"/>
                <a:ea typeface="+mn-ea"/>
              </a:endParaRPr>
            </a:p>
            <a:p>
              <a:pPr marL="0" marR="0" indent="0" algn="ctr" defTabSz="914400" rtl="0" eaLnBrk="1" fontAlgn="base" latinLnBrk="0" hangingPunct="1">
                <a:lnSpc>
                  <a:spcPct val="100000"/>
                </a:lnSpc>
                <a:spcBef>
                  <a:spcPct val="0"/>
                </a:spcBef>
                <a:spcAft>
                  <a:spcPct val="0"/>
                </a:spcAft>
                <a:buClrTx/>
                <a:buSzTx/>
                <a:buFontTx/>
                <a:buNone/>
                <a:tabLst/>
              </a:pPr>
              <a:endParaRPr lang="en-US" altLang="zh-CN" baseline="-25000" dirty="0" smtClean="0">
                <a:latin typeface="+mn-ea"/>
                <a:ea typeface="+mn-ea"/>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zh-CN" sz="1800" i="0" u="none" strike="noStrike" cap="none" normalizeH="0" baseline="-25000" dirty="0" smtClean="0">
                <a:ln>
                  <a:noFill/>
                </a:ln>
                <a:solidFill>
                  <a:schemeClr val="tx1"/>
                </a:solidFill>
                <a:effectLst/>
                <a:latin typeface="+mn-ea"/>
                <a:ea typeface="+mn-ea"/>
              </a:endParaRPr>
            </a:p>
            <a:p>
              <a:pPr marL="0" marR="0" indent="0" algn="ctr" defTabSz="914400" rtl="0" eaLnBrk="1" fontAlgn="base" latinLnBrk="0" hangingPunct="1">
                <a:lnSpc>
                  <a:spcPct val="100000"/>
                </a:lnSpc>
                <a:spcBef>
                  <a:spcPct val="0"/>
                </a:spcBef>
                <a:spcAft>
                  <a:spcPct val="0"/>
                </a:spcAft>
                <a:buClrTx/>
                <a:buSzTx/>
                <a:buFontTx/>
                <a:buNone/>
                <a:tabLst/>
              </a:pPr>
              <a:endParaRPr lang="en-US" altLang="zh-CN" baseline="-25000" dirty="0" smtClean="0">
                <a:latin typeface="+mn-ea"/>
                <a:ea typeface="+mn-ea"/>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altLang="zh-CN" sz="1800" i="0" u="none" strike="noStrike" cap="none" normalizeH="0" baseline="-25000" dirty="0" smtClean="0">
                <a:ln>
                  <a:noFill/>
                </a:ln>
                <a:solidFill>
                  <a:schemeClr val="tx1"/>
                </a:solidFill>
                <a:effectLst/>
                <a:latin typeface="+mn-ea"/>
                <a:ea typeface="+mn-ea"/>
              </a:endParaRPr>
            </a:p>
            <a:p>
              <a:pPr marL="0" marR="0" indent="0" algn="ctr" defTabSz="914400" rtl="0" eaLnBrk="1" fontAlgn="base" latinLnBrk="0" hangingPunct="1">
                <a:lnSpc>
                  <a:spcPct val="100000"/>
                </a:lnSpc>
                <a:spcBef>
                  <a:spcPct val="0"/>
                </a:spcBef>
                <a:spcAft>
                  <a:spcPct val="0"/>
                </a:spcAft>
                <a:buClrTx/>
                <a:buSzTx/>
                <a:buFontTx/>
                <a:buNone/>
                <a:tabLst/>
              </a:pPr>
              <a:endParaRPr lang="en-US" altLang="zh-CN" baseline="-25000" dirty="0" smtClean="0">
                <a:latin typeface="+mn-ea"/>
                <a:ea typeface="+mn-ea"/>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i="0" u="none" strike="noStrike" cap="none" normalizeH="0" baseline="-25000" dirty="0" smtClean="0">
                  <a:ln>
                    <a:noFill/>
                  </a:ln>
                  <a:solidFill>
                    <a:schemeClr val="tx1"/>
                  </a:solidFill>
                  <a:effectLst/>
                  <a:latin typeface="+mn-ea"/>
                  <a:ea typeface="+mn-ea"/>
                </a:rPr>
                <a:t>构件包部署</a:t>
              </a:r>
              <a:endParaRPr kumimoji="0" lang="en-US" altLang="zh-CN" sz="1800" i="0" u="none" strike="noStrike" cap="none" normalizeH="0" baseline="-25000" dirty="0" smtClean="0">
                <a:ln>
                  <a:noFill/>
                </a:ln>
                <a:solidFill>
                  <a:schemeClr val="tx1"/>
                </a:solidFill>
                <a:effectLst/>
                <a:latin typeface="+mn-ea"/>
                <a:ea typeface="+mn-ea"/>
              </a:endParaRPr>
            </a:p>
            <a:p>
              <a:pPr marL="0" marR="0" indent="0" algn="ctr" defTabSz="914400" rtl="0" eaLnBrk="1" fontAlgn="base" latinLnBrk="0" hangingPunct="1">
                <a:lnSpc>
                  <a:spcPct val="100000"/>
                </a:lnSpc>
                <a:spcBef>
                  <a:spcPct val="0"/>
                </a:spcBef>
                <a:spcAft>
                  <a:spcPct val="0"/>
                </a:spcAft>
                <a:buClrTx/>
                <a:buSzTx/>
                <a:buFontTx/>
                <a:buNone/>
                <a:tabLst/>
              </a:pPr>
              <a:r>
                <a:rPr lang="zh-CN" altLang="en-US" baseline="-25000" dirty="0" smtClean="0">
                  <a:latin typeface="+mn-ea"/>
                  <a:ea typeface="+mn-ea"/>
                </a:rPr>
                <a:t>、升级</a:t>
              </a:r>
              <a:r>
                <a:rPr kumimoji="0" lang="zh-CN" altLang="en-US" sz="1800" i="0" u="none" strike="noStrike" cap="none" normalizeH="0" baseline="-25000" dirty="0" smtClean="0">
                  <a:ln>
                    <a:noFill/>
                  </a:ln>
                  <a:solidFill>
                    <a:schemeClr val="tx1"/>
                  </a:solidFill>
                  <a:effectLst/>
                  <a:latin typeface="+mn-ea"/>
                  <a:ea typeface="+mn-ea"/>
                </a:rPr>
                <a:t>接口</a:t>
              </a:r>
            </a:p>
          </p:txBody>
        </p:sp>
        <p:sp>
          <p:nvSpPr>
            <p:cNvPr id="38" name="矩形 6"/>
            <p:cNvSpPr/>
            <p:nvPr/>
          </p:nvSpPr>
          <p:spPr bwMode="auto">
            <a:xfrm>
              <a:off x="3108325" y="914400"/>
              <a:ext cx="2743200" cy="1524000"/>
            </a:xfrm>
            <a:prstGeom prst="rect">
              <a:avLst/>
            </a:prstGeom>
            <a:solidFill>
              <a:srgbClr val="00FF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r>
                <a:rPr lang="zh-CN" altLang="en-US" baseline="-25000" dirty="0" smtClean="0">
                  <a:latin typeface="+mn-ea"/>
                  <a:ea typeface="+mn-ea"/>
                </a:rPr>
                <a:t>部署</a:t>
              </a:r>
              <a:r>
                <a:rPr lang="en-US" altLang="zh-CN" baseline="-25000" dirty="0" smtClean="0">
                  <a:latin typeface="+mn-ea"/>
                  <a:ea typeface="+mn-ea"/>
                </a:rPr>
                <a:t>/</a:t>
              </a:r>
              <a:r>
                <a:rPr lang="zh-CN" altLang="en-US" baseline="-25000" dirty="0" smtClean="0">
                  <a:latin typeface="+mn-ea"/>
                  <a:ea typeface="+mn-ea"/>
                </a:rPr>
                <a:t>升级处理器（扩展点）</a:t>
              </a:r>
              <a:endParaRPr lang="en-US" altLang="zh-CN" baseline="-25000" dirty="0" smtClean="0">
                <a:latin typeface="+mn-ea"/>
                <a:ea typeface="+mn-ea"/>
              </a:endParaRPr>
            </a:p>
          </p:txBody>
        </p:sp>
        <p:sp>
          <p:nvSpPr>
            <p:cNvPr id="39" name="矩形 8"/>
            <p:cNvSpPr/>
            <p:nvPr/>
          </p:nvSpPr>
          <p:spPr bwMode="auto">
            <a:xfrm>
              <a:off x="3260725" y="1219200"/>
              <a:ext cx="2446638" cy="293077"/>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800" i="0" u="none" strike="noStrike" cap="none" normalizeH="0" baseline="-25000" dirty="0" smtClean="0">
                  <a:ln>
                    <a:noFill/>
                  </a:ln>
                  <a:solidFill>
                    <a:schemeClr val="tx1"/>
                  </a:solidFill>
                  <a:effectLst/>
                  <a:latin typeface="+mn-ea"/>
                  <a:ea typeface="+mn-ea"/>
                </a:rPr>
                <a:t>JAR </a:t>
              </a:r>
              <a:r>
                <a:rPr kumimoji="0" lang="zh-CN" altLang="en-US" sz="1800" i="0" u="none" strike="noStrike" cap="none" normalizeH="0" baseline="-25000" dirty="0" smtClean="0">
                  <a:ln>
                    <a:noFill/>
                  </a:ln>
                  <a:solidFill>
                    <a:schemeClr val="tx1"/>
                  </a:solidFill>
                  <a:effectLst/>
                  <a:latin typeface="+mn-ea"/>
                  <a:ea typeface="+mn-ea"/>
                </a:rPr>
                <a:t>文件处理器</a:t>
              </a:r>
              <a:endParaRPr kumimoji="0" lang="en-US" altLang="zh-CN" sz="1800" i="0" u="none" strike="noStrike" cap="none" normalizeH="0" baseline="-25000" dirty="0" smtClean="0">
                <a:ln>
                  <a:noFill/>
                </a:ln>
                <a:solidFill>
                  <a:schemeClr val="tx1"/>
                </a:solidFill>
                <a:effectLst/>
                <a:latin typeface="+mn-ea"/>
                <a:ea typeface="+mn-ea"/>
              </a:endParaRPr>
            </a:p>
          </p:txBody>
        </p:sp>
        <p:sp>
          <p:nvSpPr>
            <p:cNvPr id="40" name="矩形 9"/>
            <p:cNvSpPr/>
            <p:nvPr/>
          </p:nvSpPr>
          <p:spPr bwMode="auto">
            <a:xfrm>
              <a:off x="3260725" y="1644162"/>
              <a:ext cx="2446638" cy="293077"/>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i="0" u="none" strike="noStrike" cap="none" normalizeH="0" baseline="-25000" dirty="0" smtClean="0">
                  <a:ln>
                    <a:noFill/>
                  </a:ln>
                  <a:solidFill>
                    <a:schemeClr val="tx1"/>
                  </a:solidFill>
                  <a:effectLst/>
                  <a:latin typeface="+mn-ea"/>
                  <a:ea typeface="+mn-ea"/>
                </a:rPr>
                <a:t>文件系统处理器</a:t>
              </a:r>
              <a:endParaRPr kumimoji="0" lang="en-US" altLang="zh-CN" sz="1800" i="0" u="none" strike="noStrike" cap="none" normalizeH="0" baseline="-25000" dirty="0" smtClean="0">
                <a:ln>
                  <a:noFill/>
                </a:ln>
                <a:solidFill>
                  <a:schemeClr val="tx1"/>
                </a:solidFill>
                <a:effectLst/>
                <a:latin typeface="+mn-ea"/>
                <a:ea typeface="+mn-ea"/>
              </a:endParaRPr>
            </a:p>
          </p:txBody>
        </p:sp>
        <p:sp>
          <p:nvSpPr>
            <p:cNvPr id="41" name="矩形 10"/>
            <p:cNvSpPr/>
            <p:nvPr/>
          </p:nvSpPr>
          <p:spPr bwMode="auto">
            <a:xfrm>
              <a:off x="3260725" y="2069123"/>
              <a:ext cx="2446638" cy="293077"/>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baseline="-25000" dirty="0" smtClean="0">
                  <a:latin typeface="+mn-ea"/>
                  <a:ea typeface="+mn-ea"/>
                </a:rPr>
                <a:t>… …</a:t>
              </a:r>
              <a:r>
                <a:rPr kumimoji="0" lang="zh-CN" altLang="en-US" sz="1800" i="0" u="none" strike="noStrike" cap="none" normalizeH="0" baseline="-25000" dirty="0" smtClean="0">
                  <a:ln>
                    <a:noFill/>
                  </a:ln>
                  <a:solidFill>
                    <a:schemeClr val="tx1"/>
                  </a:solidFill>
                  <a:effectLst/>
                  <a:latin typeface="+mn-ea"/>
                  <a:ea typeface="+mn-ea"/>
                </a:rPr>
                <a:t>处理器</a:t>
              </a:r>
              <a:endParaRPr kumimoji="0" lang="en-US" altLang="zh-CN" sz="1800" i="0" u="none" strike="noStrike" cap="none" normalizeH="0" baseline="-25000" dirty="0" smtClean="0">
                <a:ln>
                  <a:noFill/>
                </a:ln>
                <a:solidFill>
                  <a:schemeClr val="tx1"/>
                </a:solidFill>
                <a:effectLst/>
                <a:latin typeface="+mn-ea"/>
                <a:ea typeface="+mn-ea"/>
              </a:endParaRPr>
            </a:p>
          </p:txBody>
        </p:sp>
        <p:sp>
          <p:nvSpPr>
            <p:cNvPr id="42" name="矩形 15"/>
            <p:cNvSpPr/>
            <p:nvPr/>
          </p:nvSpPr>
          <p:spPr bwMode="auto">
            <a:xfrm>
              <a:off x="6461125" y="457200"/>
              <a:ext cx="2514600" cy="1981200"/>
            </a:xfrm>
            <a:prstGeom prst="rect">
              <a:avLst/>
            </a:prstGeom>
            <a:solidFill>
              <a:srgbClr val="00FF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r>
                <a:rPr lang="zh-CN" altLang="en-US" baseline="-25000" dirty="0" smtClean="0">
                  <a:latin typeface="+mn-ea"/>
                  <a:ea typeface="+mn-ea"/>
                </a:rPr>
                <a:t>资源文件</a:t>
              </a:r>
              <a:endParaRPr lang="en-US" altLang="zh-CN" baseline="-25000" dirty="0" smtClean="0">
                <a:latin typeface="+mn-ea"/>
                <a:ea typeface="+mn-ea"/>
              </a:endParaRPr>
            </a:p>
          </p:txBody>
        </p:sp>
        <p:sp>
          <p:nvSpPr>
            <p:cNvPr id="43" name="矩形 16"/>
            <p:cNvSpPr/>
            <p:nvPr/>
          </p:nvSpPr>
          <p:spPr bwMode="auto">
            <a:xfrm>
              <a:off x="6613525" y="762000"/>
              <a:ext cx="2242751" cy="25200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0" rIns="91440" bIns="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baseline="-25000" dirty="0" smtClean="0">
                  <a:latin typeface="+mn-ea"/>
                  <a:ea typeface="+mn-ea"/>
                </a:rPr>
                <a:t>页面流文件</a:t>
              </a:r>
              <a:endParaRPr kumimoji="0" lang="en-US" altLang="zh-CN" sz="1800" i="0" u="none" strike="noStrike" cap="none" normalizeH="0" baseline="-25000" dirty="0" smtClean="0">
                <a:ln>
                  <a:noFill/>
                </a:ln>
                <a:solidFill>
                  <a:schemeClr val="tx1"/>
                </a:solidFill>
                <a:effectLst/>
                <a:latin typeface="+mn-ea"/>
                <a:ea typeface="+mn-ea"/>
              </a:endParaRPr>
            </a:p>
          </p:txBody>
        </p:sp>
        <p:sp>
          <p:nvSpPr>
            <p:cNvPr id="44" name="矩形 19"/>
            <p:cNvSpPr/>
            <p:nvPr/>
          </p:nvSpPr>
          <p:spPr bwMode="auto">
            <a:xfrm>
              <a:off x="6613525" y="1085850"/>
              <a:ext cx="2242751" cy="25200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0" rIns="91440" bIns="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r>
                <a:rPr lang="zh-CN" altLang="en-US" baseline="-25000" dirty="0" smtClean="0">
                  <a:latin typeface="+mn-ea"/>
                  <a:ea typeface="+mn-ea"/>
                </a:rPr>
                <a:t>逻辑流文件</a:t>
              </a:r>
              <a:endParaRPr lang="en-US" altLang="zh-CN" baseline="-25000" dirty="0" smtClean="0">
                <a:latin typeface="+mn-ea"/>
                <a:ea typeface="+mn-ea"/>
              </a:endParaRPr>
            </a:p>
          </p:txBody>
        </p:sp>
        <p:sp>
          <p:nvSpPr>
            <p:cNvPr id="45" name="矩形 20"/>
            <p:cNvSpPr/>
            <p:nvPr/>
          </p:nvSpPr>
          <p:spPr bwMode="auto">
            <a:xfrm>
              <a:off x="6613525" y="1409700"/>
              <a:ext cx="2242751" cy="25200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0" rIns="91440" bIns="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r>
                <a:rPr lang="zh-CN" altLang="en-US" baseline="-25000" dirty="0" smtClean="0">
                  <a:latin typeface="+mn-ea"/>
                  <a:ea typeface="+mn-ea"/>
                </a:rPr>
                <a:t>交易文件</a:t>
              </a:r>
              <a:endParaRPr lang="en-US" altLang="zh-CN" baseline="-25000" dirty="0" smtClean="0">
                <a:latin typeface="+mn-ea"/>
                <a:ea typeface="+mn-ea"/>
              </a:endParaRPr>
            </a:p>
          </p:txBody>
        </p:sp>
        <p:sp>
          <p:nvSpPr>
            <p:cNvPr id="46" name="矩形 21"/>
            <p:cNvSpPr/>
            <p:nvPr/>
          </p:nvSpPr>
          <p:spPr bwMode="auto">
            <a:xfrm>
              <a:off x="6613525" y="1733550"/>
              <a:ext cx="2242751" cy="25200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0" rIns="91440" bIns="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r>
                <a:rPr lang="en-US" altLang="zh-CN" baseline="-25000" dirty="0" smtClean="0">
                  <a:latin typeface="+mn-ea"/>
                  <a:ea typeface="+mn-ea"/>
                </a:rPr>
                <a:t>Java Class</a:t>
              </a:r>
            </a:p>
          </p:txBody>
        </p:sp>
        <p:sp>
          <p:nvSpPr>
            <p:cNvPr id="47" name="矩形 22"/>
            <p:cNvSpPr/>
            <p:nvPr/>
          </p:nvSpPr>
          <p:spPr bwMode="auto">
            <a:xfrm>
              <a:off x="6613525" y="2057400"/>
              <a:ext cx="2242751" cy="25200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0" rIns="91440" bIns="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r>
                <a:rPr lang="en-US" altLang="zh-CN" baseline="-25000" dirty="0" smtClean="0">
                  <a:latin typeface="+mn-ea"/>
                  <a:ea typeface="+mn-ea"/>
                </a:rPr>
                <a:t>… …</a:t>
              </a:r>
            </a:p>
          </p:txBody>
        </p:sp>
        <p:sp>
          <p:nvSpPr>
            <p:cNvPr id="48" name="矩形 23"/>
            <p:cNvSpPr/>
            <p:nvPr/>
          </p:nvSpPr>
          <p:spPr bwMode="auto">
            <a:xfrm>
              <a:off x="6461125" y="2819400"/>
              <a:ext cx="2514600" cy="2057400"/>
            </a:xfrm>
            <a:prstGeom prst="rect">
              <a:avLst/>
            </a:prstGeom>
            <a:solidFill>
              <a:srgbClr val="00FF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r>
                <a:rPr lang="zh-CN" altLang="en-US" baseline="-25000" dirty="0" smtClean="0">
                  <a:latin typeface="+mn-ea"/>
                  <a:ea typeface="+mn-ea"/>
                </a:rPr>
                <a:t>资源加载器（扩展点）</a:t>
              </a:r>
              <a:endParaRPr lang="en-US" altLang="zh-CN" baseline="-25000" dirty="0" smtClean="0">
                <a:latin typeface="+mn-ea"/>
                <a:ea typeface="+mn-ea"/>
              </a:endParaRPr>
            </a:p>
          </p:txBody>
        </p:sp>
        <p:sp>
          <p:nvSpPr>
            <p:cNvPr id="49" name="矩形 25"/>
            <p:cNvSpPr/>
            <p:nvPr/>
          </p:nvSpPr>
          <p:spPr bwMode="auto">
            <a:xfrm>
              <a:off x="6613525" y="3124200"/>
              <a:ext cx="2242751" cy="25200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0" rIns="91440" bIns="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r>
                <a:rPr lang="zh-CN" altLang="en-US" baseline="-25000" dirty="0" smtClean="0">
                  <a:latin typeface="+mn-ea"/>
                  <a:ea typeface="+mn-ea"/>
                </a:rPr>
                <a:t>页面流加载器</a:t>
              </a:r>
              <a:endParaRPr lang="en-US" altLang="zh-CN" baseline="-25000" dirty="0" smtClean="0">
                <a:latin typeface="+mn-ea"/>
                <a:ea typeface="+mn-ea"/>
              </a:endParaRPr>
            </a:p>
          </p:txBody>
        </p:sp>
        <p:sp>
          <p:nvSpPr>
            <p:cNvPr id="50" name="矩形 26"/>
            <p:cNvSpPr/>
            <p:nvPr/>
          </p:nvSpPr>
          <p:spPr bwMode="auto">
            <a:xfrm>
              <a:off x="6613525" y="3467100"/>
              <a:ext cx="2242751" cy="25200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0" rIns="91440" bIns="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r>
                <a:rPr lang="zh-CN" altLang="en-US" baseline="-25000" dirty="0" smtClean="0">
                  <a:latin typeface="+mn-ea"/>
                  <a:ea typeface="+mn-ea"/>
                </a:rPr>
                <a:t>逻辑流加载器</a:t>
              </a:r>
              <a:endParaRPr lang="en-US" altLang="zh-CN" baseline="-25000" dirty="0" smtClean="0">
                <a:latin typeface="+mn-ea"/>
                <a:ea typeface="+mn-ea"/>
              </a:endParaRPr>
            </a:p>
          </p:txBody>
        </p:sp>
        <p:sp>
          <p:nvSpPr>
            <p:cNvPr id="51" name="矩形 27"/>
            <p:cNvSpPr/>
            <p:nvPr/>
          </p:nvSpPr>
          <p:spPr bwMode="auto">
            <a:xfrm>
              <a:off x="6613525" y="3810000"/>
              <a:ext cx="2242751" cy="25200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0" rIns="91440" bIns="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r>
                <a:rPr lang="zh-CN" altLang="en-US" baseline="-25000" dirty="0" smtClean="0">
                  <a:latin typeface="+mn-ea"/>
                  <a:ea typeface="+mn-ea"/>
                </a:rPr>
                <a:t>交易加载器</a:t>
              </a:r>
              <a:endParaRPr lang="en-US" altLang="zh-CN" baseline="-25000" dirty="0" smtClean="0">
                <a:latin typeface="+mn-ea"/>
                <a:ea typeface="+mn-ea"/>
              </a:endParaRPr>
            </a:p>
          </p:txBody>
        </p:sp>
        <p:sp>
          <p:nvSpPr>
            <p:cNvPr id="52" name="矩形 28"/>
            <p:cNvSpPr/>
            <p:nvPr/>
          </p:nvSpPr>
          <p:spPr bwMode="auto">
            <a:xfrm>
              <a:off x="6613525" y="4152900"/>
              <a:ext cx="2242751" cy="25200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0" rIns="91440" bIns="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r>
                <a:rPr lang="en-US" altLang="zh-CN" baseline="-25000" dirty="0" smtClean="0">
                  <a:latin typeface="+mn-ea"/>
                  <a:ea typeface="+mn-ea"/>
                </a:rPr>
                <a:t>Java </a:t>
              </a:r>
              <a:r>
                <a:rPr lang="en-US" altLang="zh-CN" baseline="-25000" dirty="0" err="1" smtClean="0">
                  <a:latin typeface="+mn-ea"/>
                  <a:ea typeface="+mn-ea"/>
                </a:rPr>
                <a:t>ClassLoader</a:t>
              </a:r>
              <a:endParaRPr lang="en-US" altLang="zh-CN" baseline="-25000" dirty="0" smtClean="0">
                <a:latin typeface="+mn-ea"/>
                <a:ea typeface="+mn-ea"/>
              </a:endParaRPr>
            </a:p>
          </p:txBody>
        </p:sp>
        <p:sp>
          <p:nvSpPr>
            <p:cNvPr id="53" name="矩形 29"/>
            <p:cNvSpPr/>
            <p:nvPr/>
          </p:nvSpPr>
          <p:spPr bwMode="auto">
            <a:xfrm>
              <a:off x="6613525" y="4495800"/>
              <a:ext cx="2242751" cy="25200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0" rIns="91440" bIns="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r>
                <a:rPr lang="en-US" altLang="zh-CN" baseline="-25000" dirty="0" smtClean="0">
                  <a:latin typeface="+mn-ea"/>
                  <a:ea typeface="+mn-ea"/>
                </a:rPr>
                <a:t>… …</a:t>
              </a:r>
            </a:p>
          </p:txBody>
        </p:sp>
        <p:sp>
          <p:nvSpPr>
            <p:cNvPr id="54" name="矩形 30"/>
            <p:cNvSpPr/>
            <p:nvPr/>
          </p:nvSpPr>
          <p:spPr bwMode="auto">
            <a:xfrm>
              <a:off x="3260725" y="2971800"/>
              <a:ext cx="2438400" cy="1752600"/>
            </a:xfrm>
            <a:prstGeom prst="rect">
              <a:avLst/>
            </a:prstGeom>
            <a:solidFill>
              <a:srgbClr val="00FF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r>
                <a:rPr lang="zh-CN" altLang="en-US" baseline="-25000" dirty="0" smtClean="0">
                  <a:latin typeface="+mn-ea"/>
                  <a:ea typeface="+mn-ea"/>
                </a:rPr>
                <a:t>事件处理器（扩展点）</a:t>
              </a:r>
              <a:endParaRPr lang="en-US" altLang="zh-CN" baseline="-25000" dirty="0" smtClean="0">
                <a:latin typeface="+mn-ea"/>
                <a:ea typeface="+mn-ea"/>
              </a:endParaRPr>
            </a:p>
          </p:txBody>
        </p:sp>
        <p:sp>
          <p:nvSpPr>
            <p:cNvPr id="55" name="矩形 31"/>
            <p:cNvSpPr/>
            <p:nvPr/>
          </p:nvSpPr>
          <p:spPr bwMode="auto">
            <a:xfrm>
              <a:off x="3336925" y="3276600"/>
              <a:ext cx="2242751" cy="25200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0" rIns="91440" bIns="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r>
                <a:rPr lang="zh-CN" altLang="en-US" baseline="-25000" dirty="0" smtClean="0">
                  <a:latin typeface="+mn-ea"/>
                  <a:ea typeface="+mn-ea"/>
                </a:rPr>
                <a:t>资源加载监听器</a:t>
              </a:r>
              <a:endParaRPr lang="en-US" altLang="zh-CN" baseline="-25000" dirty="0" smtClean="0">
                <a:latin typeface="+mn-ea"/>
                <a:ea typeface="+mn-ea"/>
              </a:endParaRPr>
            </a:p>
          </p:txBody>
        </p:sp>
        <p:sp>
          <p:nvSpPr>
            <p:cNvPr id="56" name="矩形 32"/>
            <p:cNvSpPr/>
            <p:nvPr/>
          </p:nvSpPr>
          <p:spPr bwMode="auto">
            <a:xfrm>
              <a:off x="3336925" y="3619500"/>
              <a:ext cx="2242751" cy="25200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0" rIns="91440" bIns="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r>
                <a:rPr lang="zh-CN" altLang="en-US" baseline="-25000" dirty="0" smtClean="0">
                  <a:latin typeface="+mn-ea"/>
                  <a:ea typeface="+mn-ea"/>
                </a:rPr>
                <a:t>构件包加载监听器</a:t>
              </a:r>
              <a:endParaRPr lang="en-US" altLang="zh-CN" baseline="-25000" dirty="0" smtClean="0">
                <a:latin typeface="+mn-ea"/>
                <a:ea typeface="+mn-ea"/>
              </a:endParaRPr>
            </a:p>
          </p:txBody>
        </p:sp>
        <p:sp>
          <p:nvSpPr>
            <p:cNvPr id="57" name="矩形 33"/>
            <p:cNvSpPr/>
            <p:nvPr/>
          </p:nvSpPr>
          <p:spPr bwMode="auto">
            <a:xfrm>
              <a:off x="3336925" y="3962400"/>
              <a:ext cx="2242751" cy="25200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0" rIns="91440" bIns="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r>
                <a:rPr lang="zh-CN" altLang="en-US" baseline="-25000" dirty="0" smtClean="0">
                  <a:latin typeface="+mn-ea"/>
                  <a:ea typeface="+mn-ea"/>
                </a:rPr>
                <a:t>构件容器启动、终止监听器</a:t>
              </a:r>
              <a:endParaRPr lang="en-US" altLang="zh-CN" baseline="-25000" dirty="0" smtClean="0">
                <a:latin typeface="+mn-ea"/>
                <a:ea typeface="+mn-ea"/>
              </a:endParaRPr>
            </a:p>
          </p:txBody>
        </p:sp>
        <p:sp>
          <p:nvSpPr>
            <p:cNvPr id="58" name="矩形 35"/>
            <p:cNvSpPr/>
            <p:nvPr/>
          </p:nvSpPr>
          <p:spPr bwMode="auto">
            <a:xfrm>
              <a:off x="3336925" y="4320000"/>
              <a:ext cx="2242751" cy="25200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0" rIns="91440" bIns="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r>
                <a:rPr lang="en-US" altLang="zh-CN" baseline="-25000" dirty="0" smtClean="0">
                  <a:latin typeface="+mn-ea"/>
                  <a:ea typeface="+mn-ea"/>
                </a:rPr>
                <a:t>… …</a:t>
              </a:r>
            </a:p>
          </p:txBody>
        </p:sp>
        <p:cxnSp>
          <p:nvCxnSpPr>
            <p:cNvPr id="59" name="肘形连接符 42"/>
            <p:cNvCxnSpPr>
              <a:stCxn id="38" idx="3"/>
              <a:endCxn id="42" idx="1"/>
            </p:cNvCxnSpPr>
            <p:nvPr/>
          </p:nvCxnSpPr>
          <p:spPr bwMode="auto">
            <a:xfrm flipV="1">
              <a:off x="5851525" y="1447800"/>
              <a:ext cx="609600" cy="228600"/>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60" name="肘形连接符 43"/>
            <p:cNvCxnSpPr>
              <a:stCxn id="38" idx="3"/>
              <a:endCxn id="48" idx="1"/>
            </p:cNvCxnSpPr>
            <p:nvPr/>
          </p:nvCxnSpPr>
          <p:spPr bwMode="auto">
            <a:xfrm>
              <a:off x="5851525" y="1676400"/>
              <a:ext cx="609600" cy="2171700"/>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61" name="肘形连接符 46"/>
            <p:cNvCxnSpPr>
              <a:stCxn id="38" idx="2"/>
              <a:endCxn id="54" idx="0"/>
            </p:cNvCxnSpPr>
            <p:nvPr/>
          </p:nvCxnSpPr>
          <p:spPr bwMode="auto">
            <a:xfrm rot="5400000">
              <a:off x="4213225" y="2705100"/>
              <a:ext cx="533400" cy="12700"/>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sp>
          <p:nvSpPr>
            <p:cNvPr id="62" name="矩形 51"/>
            <p:cNvSpPr/>
            <p:nvPr/>
          </p:nvSpPr>
          <p:spPr bwMode="auto">
            <a:xfrm>
              <a:off x="4022725" y="5334000"/>
              <a:ext cx="4572000" cy="914400"/>
            </a:xfrm>
            <a:prstGeom prst="rect">
              <a:avLst/>
            </a:prstGeom>
            <a:solidFill>
              <a:srgbClr val="00FF99"/>
            </a:solidFill>
            <a:ln w="9525" cap="flat" cmpd="sng" algn="ctr">
              <a:solidFill>
                <a:schemeClr val="tx1"/>
              </a:solidFill>
              <a:prstDash val="solid"/>
              <a:round/>
              <a:headEnd type="none" w="med" len="med"/>
              <a:tailEnd type="none" w="med" len="med"/>
            </a:ln>
            <a:effectLst/>
          </p:spPr>
          <p:txBody>
            <a:bodyPr vert="horz" wrap="square" lIns="91440" tIns="0" rIns="91440" bIns="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r>
                <a:rPr lang="zh-CN" altLang="en-US" baseline="-25000" dirty="0" smtClean="0">
                  <a:latin typeface="+mn-ea"/>
                  <a:ea typeface="+mn-ea"/>
                </a:rPr>
                <a:t>构件容器</a:t>
              </a:r>
              <a:endParaRPr lang="en-US" altLang="zh-CN" baseline="-25000" dirty="0" smtClean="0">
                <a:latin typeface="+mn-ea"/>
                <a:ea typeface="+mn-ea"/>
              </a:endParaRPr>
            </a:p>
          </p:txBody>
        </p:sp>
        <p:sp>
          <p:nvSpPr>
            <p:cNvPr id="63" name="矩形 52"/>
            <p:cNvSpPr/>
            <p:nvPr/>
          </p:nvSpPr>
          <p:spPr bwMode="auto">
            <a:xfrm>
              <a:off x="4175126" y="5562600"/>
              <a:ext cx="990600" cy="60960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0" rIns="91440" bIns="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r>
                <a:rPr lang="zh-CN" altLang="en-US" baseline="-25000" dirty="0" smtClean="0">
                  <a:latin typeface="+mn-ea"/>
                  <a:ea typeface="+mn-ea"/>
                </a:rPr>
                <a:t>构件包</a:t>
              </a:r>
              <a:r>
                <a:rPr lang="en-US" altLang="zh-CN" baseline="-25000" dirty="0" smtClean="0">
                  <a:latin typeface="+mn-ea"/>
                  <a:ea typeface="+mn-ea"/>
                </a:rPr>
                <a:t>1</a:t>
              </a:r>
            </a:p>
            <a:p>
              <a:pPr algn="ctr"/>
              <a:r>
                <a:rPr lang="zh-CN" altLang="en-US" baseline="-25000" dirty="0" smtClean="0">
                  <a:latin typeface="+mn-ea"/>
                  <a:ea typeface="+mn-ea"/>
                </a:rPr>
                <a:t>页面流、交易</a:t>
              </a:r>
              <a:r>
                <a:rPr lang="en-US" altLang="zh-CN" baseline="-25000" dirty="0" smtClean="0">
                  <a:latin typeface="+mn-ea"/>
                  <a:ea typeface="+mn-ea"/>
                </a:rPr>
                <a:t>… …</a:t>
              </a:r>
            </a:p>
          </p:txBody>
        </p:sp>
        <p:sp>
          <p:nvSpPr>
            <p:cNvPr id="64" name="矩形 53"/>
            <p:cNvSpPr/>
            <p:nvPr/>
          </p:nvSpPr>
          <p:spPr bwMode="auto">
            <a:xfrm>
              <a:off x="5318125" y="5562600"/>
              <a:ext cx="990600" cy="60960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0" rIns="91440" bIns="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r>
                <a:rPr lang="zh-CN" altLang="en-US" baseline="-25000" dirty="0" smtClean="0">
                  <a:latin typeface="+mn-ea"/>
                  <a:ea typeface="+mn-ea"/>
                </a:rPr>
                <a:t>构件包</a:t>
              </a:r>
              <a:r>
                <a:rPr lang="en-US" altLang="zh-CN" baseline="-25000" dirty="0" smtClean="0">
                  <a:latin typeface="+mn-ea"/>
                  <a:ea typeface="+mn-ea"/>
                </a:rPr>
                <a:t>2</a:t>
              </a:r>
            </a:p>
            <a:p>
              <a:pPr algn="ctr"/>
              <a:r>
                <a:rPr lang="zh-CN" altLang="en-US" baseline="-25000" dirty="0" smtClean="0">
                  <a:latin typeface="+mn-ea"/>
                  <a:ea typeface="+mn-ea"/>
                </a:rPr>
                <a:t>页面流、交易</a:t>
              </a:r>
              <a:r>
                <a:rPr lang="en-US" altLang="zh-CN" baseline="-25000" dirty="0" smtClean="0">
                  <a:latin typeface="+mn-ea"/>
                  <a:ea typeface="+mn-ea"/>
                </a:rPr>
                <a:t>… …</a:t>
              </a:r>
            </a:p>
          </p:txBody>
        </p:sp>
        <p:sp>
          <p:nvSpPr>
            <p:cNvPr id="65" name="矩形 54"/>
            <p:cNvSpPr/>
            <p:nvPr/>
          </p:nvSpPr>
          <p:spPr bwMode="auto">
            <a:xfrm>
              <a:off x="6461125" y="5562600"/>
              <a:ext cx="990600" cy="60960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0" rIns="91440" bIns="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r>
                <a:rPr lang="zh-CN" altLang="en-US" baseline="-25000" dirty="0" smtClean="0">
                  <a:latin typeface="+mn-ea"/>
                  <a:ea typeface="+mn-ea"/>
                </a:rPr>
                <a:t>构件包</a:t>
              </a:r>
              <a:r>
                <a:rPr lang="en-US" altLang="zh-CN" baseline="-25000" dirty="0" smtClean="0">
                  <a:latin typeface="+mn-ea"/>
                  <a:ea typeface="+mn-ea"/>
                </a:rPr>
                <a:t>3</a:t>
              </a:r>
            </a:p>
            <a:p>
              <a:pPr algn="ctr"/>
              <a:r>
                <a:rPr lang="zh-CN" altLang="en-US" baseline="-25000" dirty="0" smtClean="0">
                  <a:latin typeface="+mn-ea"/>
                  <a:ea typeface="+mn-ea"/>
                </a:rPr>
                <a:t>页面流、交易</a:t>
              </a:r>
              <a:r>
                <a:rPr lang="en-US" altLang="zh-CN" baseline="-25000" dirty="0" smtClean="0">
                  <a:latin typeface="+mn-ea"/>
                  <a:ea typeface="+mn-ea"/>
                </a:rPr>
                <a:t>… …</a:t>
              </a:r>
            </a:p>
          </p:txBody>
        </p:sp>
        <p:sp>
          <p:nvSpPr>
            <p:cNvPr id="66" name="矩形 55"/>
            <p:cNvSpPr/>
            <p:nvPr/>
          </p:nvSpPr>
          <p:spPr bwMode="auto">
            <a:xfrm>
              <a:off x="7527925" y="5562600"/>
              <a:ext cx="990600" cy="609600"/>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0" rIns="91440" bIns="0" numCol="1" rtlCol="0"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endParaRPr lang="en-US" altLang="zh-CN" baseline="-25000" dirty="0" smtClean="0">
                <a:latin typeface="+mn-ea"/>
                <a:ea typeface="+mn-ea"/>
              </a:endParaRPr>
            </a:p>
            <a:p>
              <a:pPr algn="ctr"/>
              <a:r>
                <a:rPr lang="zh-CN" altLang="en-US" baseline="-25000" dirty="0" smtClean="0">
                  <a:latin typeface="+mn-ea"/>
                  <a:ea typeface="+mn-ea"/>
                </a:rPr>
                <a:t>构件包</a:t>
              </a:r>
              <a:r>
                <a:rPr lang="en-US" altLang="zh-CN" baseline="-25000" dirty="0" smtClean="0">
                  <a:latin typeface="+mn-ea"/>
                  <a:ea typeface="+mn-ea"/>
                </a:rPr>
                <a:t>…</a:t>
              </a:r>
            </a:p>
          </p:txBody>
        </p:sp>
        <p:cxnSp>
          <p:nvCxnSpPr>
            <p:cNvPr id="67" name="肘形连接符 57"/>
            <p:cNvCxnSpPr>
              <a:stCxn id="54" idx="2"/>
              <a:endCxn id="62" idx="0"/>
            </p:cNvCxnSpPr>
            <p:nvPr/>
          </p:nvCxnSpPr>
          <p:spPr bwMode="auto">
            <a:xfrm rot="16200000" flipH="1">
              <a:off x="5089525" y="4114800"/>
              <a:ext cx="609600" cy="1828800"/>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68" name="肘形连接符 60"/>
            <p:cNvCxnSpPr>
              <a:stCxn id="48" idx="2"/>
              <a:endCxn id="62" idx="0"/>
            </p:cNvCxnSpPr>
            <p:nvPr/>
          </p:nvCxnSpPr>
          <p:spPr bwMode="auto">
            <a:xfrm rot="5400000">
              <a:off x="6784975" y="4400550"/>
              <a:ext cx="457200" cy="1409700"/>
            </a:xfrm>
            <a:prstGeom prst="bentConnector3">
              <a:avLst>
                <a:gd name="adj1" fmla="val 32089"/>
              </a:avLst>
            </a:prstGeom>
            <a:solidFill>
              <a:schemeClr val="accent1"/>
            </a:solidFill>
            <a:ln w="9525" cap="flat" cmpd="sng" algn="ctr">
              <a:solidFill>
                <a:schemeClr val="tx1"/>
              </a:solidFill>
              <a:prstDash val="solid"/>
              <a:round/>
              <a:headEnd type="none" w="med" len="med"/>
              <a:tailEnd type="arrow"/>
            </a:ln>
            <a:effectLst/>
          </p:spPr>
        </p:cxnSp>
        <p:sp>
          <p:nvSpPr>
            <p:cNvPr id="69" name="标题 3"/>
            <p:cNvSpPr txBox="1">
              <a:spLocks/>
            </p:cNvSpPr>
            <p:nvPr/>
          </p:nvSpPr>
          <p:spPr bwMode="auto">
            <a:xfrm>
              <a:off x="3794126" y="2514600"/>
              <a:ext cx="685799" cy="381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1400" kern="0" dirty="0" smtClean="0">
                  <a:latin typeface="+mj-lt"/>
                  <a:ea typeface="+mj-ea"/>
                  <a:cs typeface="+mj-cs"/>
                </a:rPr>
                <a:t>通知</a:t>
              </a:r>
              <a:endParaRPr kumimoji="0" lang="zh-CN" altLang="en-US" sz="1400" i="0" u="none" strike="noStrike" kern="0" cap="none" spc="0" normalizeH="0" baseline="0" noProof="0" dirty="0">
                <a:ln>
                  <a:noFill/>
                </a:ln>
                <a:effectLst/>
                <a:uLnTx/>
                <a:uFillTx/>
                <a:latin typeface="+mj-lt"/>
                <a:ea typeface="+mj-ea"/>
                <a:cs typeface="+mj-cs"/>
              </a:endParaRPr>
            </a:p>
          </p:txBody>
        </p:sp>
        <p:sp>
          <p:nvSpPr>
            <p:cNvPr id="70" name="标题 3"/>
            <p:cNvSpPr txBox="1">
              <a:spLocks/>
            </p:cNvSpPr>
            <p:nvPr/>
          </p:nvSpPr>
          <p:spPr bwMode="auto">
            <a:xfrm>
              <a:off x="5622926" y="2514600"/>
              <a:ext cx="685799" cy="381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1400" kern="0" noProof="0" dirty="0" smtClean="0">
                  <a:latin typeface="+mj-lt"/>
                  <a:ea typeface="+mj-ea"/>
                  <a:cs typeface="+mj-cs"/>
                </a:rPr>
                <a:t>加载</a:t>
              </a:r>
              <a:endParaRPr kumimoji="0" lang="zh-CN" altLang="en-US" sz="1400" i="0" u="none" strike="noStrike" kern="0" cap="none" spc="0" normalizeH="0" baseline="0" noProof="0" dirty="0">
                <a:ln>
                  <a:noFill/>
                </a:ln>
                <a:effectLst/>
                <a:uLnTx/>
                <a:uFillTx/>
                <a:latin typeface="+mj-lt"/>
                <a:ea typeface="+mj-ea"/>
                <a:cs typeface="+mj-cs"/>
              </a:endParaRPr>
            </a:p>
          </p:txBody>
        </p:sp>
        <p:sp>
          <p:nvSpPr>
            <p:cNvPr id="71" name="标题 3"/>
            <p:cNvSpPr txBox="1">
              <a:spLocks/>
            </p:cNvSpPr>
            <p:nvPr/>
          </p:nvSpPr>
          <p:spPr bwMode="auto">
            <a:xfrm>
              <a:off x="5851526" y="838200"/>
              <a:ext cx="685799" cy="381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1400" kern="0" dirty="0" smtClean="0">
                  <a:latin typeface="+mj-lt"/>
                  <a:ea typeface="+mj-ea"/>
                  <a:cs typeface="+mj-cs"/>
                </a:rPr>
                <a:t>遍历</a:t>
              </a:r>
              <a:endParaRPr kumimoji="0" lang="zh-CN" altLang="en-US" sz="1400" i="0" u="none" strike="noStrike" kern="0" cap="none" spc="0" normalizeH="0" baseline="0" noProof="0" dirty="0">
                <a:ln>
                  <a:noFill/>
                </a:ln>
                <a:effectLst/>
                <a:uLnTx/>
                <a:uFillTx/>
                <a:latin typeface="+mj-lt"/>
                <a:ea typeface="+mj-ea"/>
                <a:cs typeface="+mj-cs"/>
              </a:endParaRPr>
            </a:p>
          </p:txBody>
        </p:sp>
        <p:sp>
          <p:nvSpPr>
            <p:cNvPr id="72" name="标题 3"/>
            <p:cNvSpPr txBox="1">
              <a:spLocks/>
            </p:cNvSpPr>
            <p:nvPr/>
          </p:nvSpPr>
          <p:spPr bwMode="auto">
            <a:xfrm>
              <a:off x="7832725" y="4876800"/>
              <a:ext cx="685799" cy="381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1400" kern="0" noProof="0" dirty="0" smtClean="0">
                  <a:latin typeface="+mj-lt"/>
                  <a:ea typeface="+mj-ea"/>
                  <a:cs typeface="+mj-cs"/>
                </a:rPr>
                <a:t>解析</a:t>
              </a:r>
              <a:endParaRPr kumimoji="0" lang="zh-CN" altLang="en-US" sz="1400" i="0" u="none" strike="noStrike" kern="0" cap="none" spc="0" normalizeH="0" baseline="0" noProof="0" dirty="0">
                <a:ln>
                  <a:noFill/>
                </a:ln>
                <a:effectLst/>
                <a:uLnTx/>
                <a:uFillTx/>
                <a:latin typeface="+mj-lt"/>
                <a:ea typeface="+mj-ea"/>
                <a:cs typeface="+mj-cs"/>
              </a:endParaRPr>
            </a:p>
          </p:txBody>
        </p:sp>
        <p:sp>
          <p:nvSpPr>
            <p:cNvPr id="73" name="标题 3"/>
            <p:cNvSpPr txBox="1">
              <a:spLocks/>
            </p:cNvSpPr>
            <p:nvPr/>
          </p:nvSpPr>
          <p:spPr bwMode="auto">
            <a:xfrm>
              <a:off x="3794126" y="4800600"/>
              <a:ext cx="685799" cy="381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1400" kern="0" dirty="0" smtClean="0">
                  <a:latin typeface="+mj-lt"/>
                  <a:ea typeface="+mj-ea"/>
                  <a:cs typeface="+mj-cs"/>
                </a:rPr>
                <a:t>组合</a:t>
              </a:r>
              <a:endParaRPr kumimoji="0" lang="zh-CN" altLang="en-US" sz="1400" i="0" u="none" strike="noStrike" kern="0" cap="none" spc="0" normalizeH="0" baseline="0" noProof="0" dirty="0">
                <a:ln>
                  <a:noFill/>
                </a:ln>
                <a:effectLst/>
                <a:uLnTx/>
                <a:uFillTx/>
                <a:latin typeface="+mj-lt"/>
                <a:ea typeface="+mj-ea"/>
                <a:cs typeface="+mj-cs"/>
              </a:endParaRPr>
            </a:p>
          </p:txBody>
        </p:sp>
        <p:cxnSp>
          <p:nvCxnSpPr>
            <p:cNvPr id="74" name="曲线连接符 70"/>
            <p:cNvCxnSpPr>
              <a:stCxn id="37" idx="3"/>
              <a:endCxn id="38" idx="1"/>
            </p:cNvCxnSpPr>
            <p:nvPr/>
          </p:nvCxnSpPr>
          <p:spPr bwMode="auto">
            <a:xfrm flipV="1">
              <a:off x="2193925" y="1676400"/>
              <a:ext cx="914400" cy="2133600"/>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75" name="肘形连接符 71"/>
            <p:cNvCxnSpPr>
              <a:stCxn id="36" idx="4"/>
              <a:endCxn id="37" idx="1"/>
            </p:cNvCxnSpPr>
            <p:nvPr/>
          </p:nvCxnSpPr>
          <p:spPr bwMode="auto">
            <a:xfrm>
              <a:off x="1279525" y="3810000"/>
              <a:ext cx="457200" cy="12700"/>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grpSp>
    </p:spTree>
    <p:extLst>
      <p:ext uri="{BB962C8B-B14F-4D97-AF65-F5344CB8AC3E}">
        <p14:creationId xmlns:p14="http://schemas.microsoft.com/office/powerpoint/2010/main" val="18481735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002.jpg"/>
          <p:cNvPicPr>
            <a:picLocks noChangeAspect="1"/>
          </p:cNvPicPr>
          <p:nvPr/>
        </p:nvPicPr>
        <p:blipFill>
          <a:blip r:embed="rId3" cstate="print"/>
          <a:stretch>
            <a:fillRect/>
          </a:stretch>
        </p:blipFill>
        <p:spPr>
          <a:xfrm>
            <a:off x="746125" y="1295400"/>
            <a:ext cx="1397000" cy="1047750"/>
          </a:xfrm>
          <a:prstGeom prst="rect">
            <a:avLst/>
          </a:prstGeom>
        </p:spPr>
      </p:pic>
      <p:pic>
        <p:nvPicPr>
          <p:cNvPr id="5" name="图片 4" descr="003.jpg"/>
          <p:cNvPicPr>
            <a:picLocks noChangeAspect="1"/>
          </p:cNvPicPr>
          <p:nvPr/>
        </p:nvPicPr>
        <p:blipFill>
          <a:blip r:embed="rId4" cstate="print"/>
          <a:stretch>
            <a:fillRect/>
          </a:stretch>
        </p:blipFill>
        <p:spPr>
          <a:xfrm>
            <a:off x="2498727" y="1295400"/>
            <a:ext cx="1397000" cy="1047750"/>
          </a:xfrm>
          <a:prstGeom prst="rect">
            <a:avLst/>
          </a:prstGeom>
        </p:spPr>
      </p:pic>
      <p:pic>
        <p:nvPicPr>
          <p:cNvPr id="6" name="图片 5" descr="005.jpg"/>
          <p:cNvPicPr>
            <a:picLocks noChangeAspect="1"/>
          </p:cNvPicPr>
          <p:nvPr/>
        </p:nvPicPr>
        <p:blipFill>
          <a:blip r:embed="rId5" cstate="print"/>
          <a:stretch>
            <a:fillRect/>
          </a:stretch>
        </p:blipFill>
        <p:spPr>
          <a:xfrm>
            <a:off x="4251325" y="1295400"/>
            <a:ext cx="1397000" cy="1047750"/>
          </a:xfrm>
          <a:prstGeom prst="rect">
            <a:avLst/>
          </a:prstGeom>
        </p:spPr>
      </p:pic>
      <p:pic>
        <p:nvPicPr>
          <p:cNvPr id="7" name="图片 6" descr="006.jpg"/>
          <p:cNvPicPr>
            <a:picLocks noChangeAspect="1"/>
          </p:cNvPicPr>
          <p:nvPr/>
        </p:nvPicPr>
        <p:blipFill>
          <a:blip r:embed="rId6" cstate="print"/>
          <a:stretch>
            <a:fillRect/>
          </a:stretch>
        </p:blipFill>
        <p:spPr>
          <a:xfrm>
            <a:off x="7680325" y="1295400"/>
            <a:ext cx="1397000" cy="1047750"/>
          </a:xfrm>
          <a:prstGeom prst="rect">
            <a:avLst/>
          </a:prstGeom>
        </p:spPr>
      </p:pic>
      <p:sp>
        <p:nvSpPr>
          <p:cNvPr id="8" name="TextBox 7"/>
          <p:cNvSpPr txBox="1"/>
          <p:nvPr/>
        </p:nvSpPr>
        <p:spPr>
          <a:xfrm>
            <a:off x="1050929" y="2438400"/>
            <a:ext cx="595035" cy="338554"/>
          </a:xfrm>
          <a:prstGeom prst="rect">
            <a:avLst/>
          </a:prstGeom>
          <a:noFill/>
        </p:spPr>
        <p:txBody>
          <a:bodyPr wrap="none" rtlCol="0">
            <a:spAutoFit/>
          </a:bodyPr>
          <a:lstStyle/>
          <a:p>
            <a:r>
              <a:rPr lang="zh-CN" altLang="en-US" sz="1600" b="1">
                <a:latin typeface="微软雅黑" pitchFamily="34" charset="-122"/>
                <a:ea typeface="微软雅黑" pitchFamily="34" charset="-122"/>
              </a:rPr>
              <a:t>金融</a:t>
            </a:r>
          </a:p>
        </p:txBody>
      </p:sp>
      <p:sp>
        <p:nvSpPr>
          <p:cNvPr id="9" name="TextBox 8"/>
          <p:cNvSpPr txBox="1"/>
          <p:nvPr/>
        </p:nvSpPr>
        <p:spPr>
          <a:xfrm>
            <a:off x="2874064" y="2438400"/>
            <a:ext cx="595035" cy="338554"/>
          </a:xfrm>
          <a:prstGeom prst="rect">
            <a:avLst/>
          </a:prstGeom>
          <a:noFill/>
        </p:spPr>
        <p:txBody>
          <a:bodyPr wrap="none" rtlCol="0">
            <a:spAutoFit/>
          </a:bodyPr>
          <a:lstStyle/>
          <a:p>
            <a:r>
              <a:rPr lang="zh-CN" altLang="en-US" sz="1600" b="1">
                <a:latin typeface="微软雅黑" pitchFamily="34" charset="-122"/>
                <a:ea typeface="微软雅黑" pitchFamily="34" charset="-122"/>
              </a:rPr>
              <a:t>电信</a:t>
            </a:r>
          </a:p>
        </p:txBody>
      </p:sp>
      <p:sp>
        <p:nvSpPr>
          <p:cNvPr id="10" name="TextBox 9"/>
          <p:cNvSpPr txBox="1"/>
          <p:nvPr/>
        </p:nvSpPr>
        <p:spPr>
          <a:xfrm>
            <a:off x="4646890" y="2438400"/>
            <a:ext cx="595035" cy="338554"/>
          </a:xfrm>
          <a:prstGeom prst="rect">
            <a:avLst/>
          </a:prstGeom>
          <a:noFill/>
        </p:spPr>
        <p:txBody>
          <a:bodyPr wrap="none" rtlCol="0">
            <a:spAutoFit/>
          </a:bodyPr>
          <a:lstStyle/>
          <a:p>
            <a:r>
              <a:rPr lang="zh-CN" altLang="en-US" sz="1600" b="1" dirty="0">
                <a:latin typeface="微软雅黑" pitchFamily="34" charset="-122"/>
                <a:ea typeface="微软雅黑" pitchFamily="34" charset="-122"/>
              </a:rPr>
              <a:t>能</a:t>
            </a:r>
            <a:r>
              <a:rPr lang="zh-CN" altLang="en-US" sz="1600" b="1" dirty="0" smtClean="0">
                <a:latin typeface="微软雅黑" pitchFamily="34" charset="-122"/>
                <a:ea typeface="微软雅黑" pitchFamily="34" charset="-122"/>
              </a:rPr>
              <a:t>源</a:t>
            </a:r>
            <a:endParaRPr lang="zh-CN" altLang="en-US" sz="1600" b="1" dirty="0">
              <a:latin typeface="微软雅黑" pitchFamily="34" charset="-122"/>
              <a:ea typeface="微软雅黑" pitchFamily="34" charset="-122"/>
            </a:endParaRPr>
          </a:p>
        </p:txBody>
      </p:sp>
      <p:pic>
        <p:nvPicPr>
          <p:cNvPr id="11" name="图片 10" descr="007.jpg"/>
          <p:cNvPicPr>
            <a:picLocks noChangeAspect="1"/>
          </p:cNvPicPr>
          <p:nvPr/>
        </p:nvPicPr>
        <p:blipFill>
          <a:blip r:embed="rId7" cstate="print"/>
          <a:stretch>
            <a:fillRect/>
          </a:stretch>
        </p:blipFill>
        <p:spPr>
          <a:xfrm>
            <a:off x="5927725" y="1295400"/>
            <a:ext cx="1371600" cy="1085850"/>
          </a:xfrm>
          <a:prstGeom prst="rect">
            <a:avLst/>
          </a:prstGeom>
        </p:spPr>
      </p:pic>
      <p:sp>
        <p:nvSpPr>
          <p:cNvPr id="12" name="TextBox 11"/>
          <p:cNvSpPr txBox="1"/>
          <p:nvPr/>
        </p:nvSpPr>
        <p:spPr>
          <a:xfrm>
            <a:off x="7832729" y="2438400"/>
            <a:ext cx="1005403" cy="338554"/>
          </a:xfrm>
          <a:prstGeom prst="rect">
            <a:avLst/>
          </a:prstGeom>
          <a:noFill/>
        </p:spPr>
        <p:txBody>
          <a:bodyPr wrap="none" rtlCol="0">
            <a:spAutoFit/>
          </a:bodyPr>
          <a:lstStyle/>
          <a:p>
            <a:r>
              <a:rPr lang="zh-CN" altLang="en-US" sz="1600" b="1">
                <a:latin typeface="微软雅黑" pitchFamily="34" charset="-122"/>
                <a:ea typeface="微软雅黑" pitchFamily="34" charset="-122"/>
              </a:rPr>
              <a:t>大中企业</a:t>
            </a:r>
          </a:p>
        </p:txBody>
      </p:sp>
      <p:sp>
        <p:nvSpPr>
          <p:cNvPr id="13" name="TextBox 12"/>
          <p:cNvSpPr txBox="1"/>
          <p:nvPr/>
        </p:nvSpPr>
        <p:spPr>
          <a:xfrm>
            <a:off x="6097629" y="2438400"/>
            <a:ext cx="1005403" cy="338554"/>
          </a:xfrm>
          <a:prstGeom prst="rect">
            <a:avLst/>
          </a:prstGeom>
          <a:noFill/>
        </p:spPr>
        <p:txBody>
          <a:bodyPr wrap="none" rtlCol="0">
            <a:spAutoFit/>
          </a:bodyPr>
          <a:lstStyle/>
          <a:p>
            <a:r>
              <a:rPr lang="zh-CN" altLang="en-US" sz="1600" b="1">
                <a:latin typeface="微软雅黑" pitchFamily="34" charset="-122"/>
                <a:ea typeface="微软雅黑" pitchFamily="34" charset="-122"/>
              </a:rPr>
              <a:t>政府国防</a:t>
            </a:r>
          </a:p>
        </p:txBody>
      </p:sp>
      <p:sp>
        <p:nvSpPr>
          <p:cNvPr id="14" name="TextBox 13"/>
          <p:cNvSpPr txBox="1"/>
          <p:nvPr/>
        </p:nvSpPr>
        <p:spPr>
          <a:xfrm>
            <a:off x="746125" y="2864938"/>
            <a:ext cx="1447800" cy="3631763"/>
          </a:xfrm>
          <a:prstGeom prst="rect">
            <a:avLst/>
          </a:prstGeom>
          <a:noFill/>
        </p:spPr>
        <p:txBody>
          <a:bodyPr wrap="square" rtlCol="0">
            <a:spAutoFit/>
          </a:bodyPr>
          <a:lstStyle/>
          <a:p>
            <a:pPr>
              <a:lnSpc>
                <a:spcPts val="2300"/>
              </a:lnSpc>
            </a:pPr>
            <a:r>
              <a:rPr lang="zh-CN" altLang="en-US" sz="1400" dirty="0">
                <a:latin typeface="+mn-ea"/>
                <a:ea typeface="+mn-ea"/>
              </a:rPr>
              <a:t>中国工商银行</a:t>
            </a:r>
            <a:endParaRPr lang="en-US" altLang="zh-CN" sz="1400" dirty="0">
              <a:latin typeface="+mn-ea"/>
              <a:ea typeface="+mn-ea"/>
            </a:endParaRPr>
          </a:p>
          <a:p>
            <a:pPr>
              <a:lnSpc>
                <a:spcPts val="2300"/>
              </a:lnSpc>
            </a:pPr>
            <a:r>
              <a:rPr lang="zh-CN" altLang="en-US" sz="1400" dirty="0">
                <a:latin typeface="+mn-ea"/>
                <a:ea typeface="+mn-ea"/>
              </a:rPr>
              <a:t>中国建设银行</a:t>
            </a:r>
            <a:endParaRPr lang="en-US" altLang="zh-CN" sz="1400" dirty="0">
              <a:latin typeface="+mn-ea"/>
              <a:ea typeface="+mn-ea"/>
            </a:endParaRPr>
          </a:p>
          <a:p>
            <a:pPr>
              <a:lnSpc>
                <a:spcPts val="2300"/>
              </a:lnSpc>
            </a:pPr>
            <a:r>
              <a:rPr lang="zh-CN" altLang="en-US" sz="1400" dirty="0">
                <a:latin typeface="+mn-ea"/>
                <a:ea typeface="+mn-ea"/>
              </a:rPr>
              <a:t>中国银行</a:t>
            </a:r>
            <a:endParaRPr lang="en-US" altLang="zh-CN" sz="1400" dirty="0">
              <a:latin typeface="+mn-ea"/>
              <a:ea typeface="+mn-ea"/>
            </a:endParaRPr>
          </a:p>
          <a:p>
            <a:pPr>
              <a:lnSpc>
                <a:spcPts val="2300"/>
              </a:lnSpc>
            </a:pPr>
            <a:r>
              <a:rPr lang="zh-CN" altLang="en-US" sz="1400" dirty="0">
                <a:latin typeface="+mn-ea"/>
                <a:ea typeface="+mn-ea"/>
              </a:rPr>
              <a:t>中国农业银行</a:t>
            </a:r>
            <a:endParaRPr lang="en-US" altLang="zh-CN" sz="1400" dirty="0">
              <a:latin typeface="+mn-ea"/>
              <a:ea typeface="+mn-ea"/>
            </a:endParaRPr>
          </a:p>
          <a:p>
            <a:pPr>
              <a:lnSpc>
                <a:spcPts val="2300"/>
              </a:lnSpc>
            </a:pPr>
            <a:r>
              <a:rPr lang="zh-CN" altLang="en-US" sz="1400" dirty="0">
                <a:latin typeface="+mn-ea"/>
                <a:ea typeface="+mn-ea"/>
              </a:rPr>
              <a:t>中信银行</a:t>
            </a:r>
            <a:endParaRPr lang="en-US" altLang="zh-CN" sz="1400" dirty="0">
              <a:latin typeface="+mn-ea"/>
              <a:ea typeface="+mn-ea"/>
            </a:endParaRPr>
          </a:p>
          <a:p>
            <a:pPr>
              <a:lnSpc>
                <a:spcPts val="2300"/>
              </a:lnSpc>
            </a:pPr>
            <a:r>
              <a:rPr lang="zh-CN" altLang="en-US" sz="1400" dirty="0">
                <a:latin typeface="+mn-ea"/>
                <a:ea typeface="+mn-ea"/>
              </a:rPr>
              <a:t>交通银行</a:t>
            </a:r>
            <a:endParaRPr lang="en-US" altLang="zh-CN" sz="1400" dirty="0">
              <a:latin typeface="+mn-ea"/>
              <a:ea typeface="+mn-ea"/>
            </a:endParaRPr>
          </a:p>
          <a:p>
            <a:pPr>
              <a:lnSpc>
                <a:spcPts val="2300"/>
              </a:lnSpc>
            </a:pPr>
            <a:r>
              <a:rPr lang="zh-CN" altLang="en-US" sz="1400" dirty="0">
                <a:latin typeface="+mn-ea"/>
                <a:ea typeface="+mn-ea"/>
              </a:rPr>
              <a:t>国家开发银行</a:t>
            </a:r>
            <a:endParaRPr lang="en-US" altLang="zh-CN" sz="1400" dirty="0">
              <a:latin typeface="+mn-ea"/>
              <a:ea typeface="+mn-ea"/>
            </a:endParaRPr>
          </a:p>
          <a:p>
            <a:pPr>
              <a:lnSpc>
                <a:spcPts val="2300"/>
              </a:lnSpc>
            </a:pPr>
            <a:r>
              <a:rPr lang="zh-CN" altLang="en-US" sz="1400" dirty="0">
                <a:latin typeface="+mn-ea"/>
                <a:ea typeface="+mn-ea"/>
              </a:rPr>
              <a:t>中国人民银行</a:t>
            </a:r>
            <a:endParaRPr lang="en-US" altLang="zh-CN" sz="1400" dirty="0">
              <a:latin typeface="+mn-ea"/>
              <a:ea typeface="+mn-ea"/>
            </a:endParaRPr>
          </a:p>
          <a:p>
            <a:pPr>
              <a:lnSpc>
                <a:spcPts val="2300"/>
              </a:lnSpc>
            </a:pPr>
            <a:r>
              <a:rPr lang="zh-CN" altLang="en-US" sz="1400" dirty="0">
                <a:latin typeface="+mn-ea"/>
                <a:ea typeface="+mn-ea"/>
              </a:rPr>
              <a:t>中</a:t>
            </a:r>
            <a:r>
              <a:rPr lang="zh-CN" altLang="en-US" sz="1400" dirty="0" smtClean="0">
                <a:latin typeface="+mn-ea"/>
                <a:ea typeface="+mn-ea"/>
              </a:rPr>
              <a:t>国人</a:t>
            </a:r>
            <a:r>
              <a:rPr lang="zh-CN" altLang="en-US" sz="1400" dirty="0">
                <a:latin typeface="+mn-ea"/>
                <a:ea typeface="+mn-ea"/>
              </a:rPr>
              <a:t>民保险</a:t>
            </a:r>
            <a:endParaRPr lang="en-US" altLang="zh-CN" sz="1400" dirty="0">
              <a:latin typeface="+mn-ea"/>
              <a:ea typeface="+mn-ea"/>
            </a:endParaRPr>
          </a:p>
          <a:p>
            <a:pPr>
              <a:lnSpc>
                <a:spcPts val="2300"/>
              </a:lnSpc>
            </a:pPr>
            <a:r>
              <a:rPr lang="zh-CN" altLang="en-US" sz="1400" dirty="0">
                <a:latin typeface="+mn-ea"/>
                <a:ea typeface="+mn-ea"/>
              </a:rPr>
              <a:t>中国平安</a:t>
            </a:r>
            <a:endParaRPr lang="en-US" altLang="zh-CN" sz="1400" dirty="0">
              <a:latin typeface="+mn-ea"/>
              <a:ea typeface="+mn-ea"/>
            </a:endParaRPr>
          </a:p>
          <a:p>
            <a:pPr>
              <a:lnSpc>
                <a:spcPts val="2300"/>
              </a:lnSpc>
            </a:pPr>
            <a:r>
              <a:rPr lang="zh-CN" altLang="en-US" sz="1400" dirty="0">
                <a:latin typeface="+mn-ea"/>
                <a:ea typeface="+mn-ea"/>
              </a:rPr>
              <a:t>太平洋保险</a:t>
            </a:r>
            <a:endParaRPr lang="en-US" altLang="zh-CN" sz="1400" dirty="0">
              <a:latin typeface="+mn-ea"/>
              <a:ea typeface="+mn-ea"/>
            </a:endParaRPr>
          </a:p>
          <a:p>
            <a:pPr>
              <a:lnSpc>
                <a:spcPts val="2300"/>
              </a:lnSpc>
            </a:pPr>
            <a:r>
              <a:rPr lang="en-US" altLang="zh-CN" sz="1400" dirty="0" smtClean="0">
                <a:latin typeface="+mn-ea"/>
                <a:ea typeface="+mn-ea"/>
              </a:rPr>
              <a:t>……</a:t>
            </a:r>
            <a:endParaRPr lang="zh-CN" altLang="en-US" sz="1400" dirty="0">
              <a:latin typeface="+mn-ea"/>
              <a:ea typeface="+mn-ea"/>
            </a:endParaRPr>
          </a:p>
        </p:txBody>
      </p:sp>
      <p:sp>
        <p:nvSpPr>
          <p:cNvPr id="15" name="TextBox 14"/>
          <p:cNvSpPr txBox="1"/>
          <p:nvPr/>
        </p:nvSpPr>
        <p:spPr>
          <a:xfrm>
            <a:off x="2498725" y="2864938"/>
            <a:ext cx="1295400" cy="3336811"/>
          </a:xfrm>
          <a:prstGeom prst="rect">
            <a:avLst/>
          </a:prstGeom>
          <a:noFill/>
        </p:spPr>
        <p:txBody>
          <a:bodyPr wrap="square" rtlCol="0">
            <a:spAutoFit/>
          </a:bodyPr>
          <a:lstStyle/>
          <a:p>
            <a:pPr>
              <a:lnSpc>
                <a:spcPts val="2300"/>
              </a:lnSpc>
            </a:pPr>
            <a:r>
              <a:rPr lang="zh-CN" altLang="en-US" sz="1400">
                <a:latin typeface="+mn-ea"/>
                <a:ea typeface="+mn-ea"/>
              </a:rPr>
              <a:t>中国移动</a:t>
            </a:r>
            <a:endParaRPr lang="en-US" altLang="zh-CN" sz="1400">
              <a:latin typeface="+mn-ea"/>
              <a:ea typeface="+mn-ea"/>
            </a:endParaRPr>
          </a:p>
          <a:p>
            <a:pPr>
              <a:lnSpc>
                <a:spcPts val="2300"/>
              </a:lnSpc>
            </a:pPr>
            <a:r>
              <a:rPr lang="zh-CN" altLang="en-US" sz="1400">
                <a:latin typeface="+mn-ea"/>
                <a:ea typeface="+mn-ea"/>
              </a:rPr>
              <a:t>中国电信</a:t>
            </a:r>
            <a:endParaRPr lang="en-US" altLang="zh-CN" sz="1400">
              <a:latin typeface="+mn-ea"/>
              <a:ea typeface="+mn-ea"/>
            </a:endParaRPr>
          </a:p>
          <a:p>
            <a:pPr>
              <a:lnSpc>
                <a:spcPts val="2300"/>
              </a:lnSpc>
            </a:pPr>
            <a:r>
              <a:rPr lang="zh-CN" altLang="en-US" sz="1400">
                <a:latin typeface="+mn-ea"/>
                <a:ea typeface="+mn-ea"/>
              </a:rPr>
              <a:t>中国联通</a:t>
            </a:r>
            <a:endParaRPr lang="en-US" altLang="zh-CN" sz="1400">
              <a:latin typeface="+mn-ea"/>
              <a:ea typeface="+mn-ea"/>
            </a:endParaRPr>
          </a:p>
          <a:p>
            <a:pPr>
              <a:lnSpc>
                <a:spcPts val="2300"/>
              </a:lnSpc>
            </a:pPr>
            <a:r>
              <a:rPr lang="zh-CN" altLang="en-US" sz="1400">
                <a:latin typeface="+mn-ea"/>
                <a:ea typeface="+mn-ea"/>
              </a:rPr>
              <a:t>华为科技</a:t>
            </a:r>
            <a:endParaRPr lang="en-US" altLang="zh-CN" sz="1400">
              <a:latin typeface="+mn-ea"/>
              <a:ea typeface="+mn-ea"/>
            </a:endParaRPr>
          </a:p>
          <a:p>
            <a:pPr>
              <a:lnSpc>
                <a:spcPts val="2300"/>
              </a:lnSpc>
            </a:pPr>
            <a:r>
              <a:rPr lang="zh-CN" altLang="en-US" sz="1400">
                <a:latin typeface="+mn-ea"/>
                <a:ea typeface="+mn-ea"/>
              </a:rPr>
              <a:t>亚信联创</a:t>
            </a:r>
            <a:endParaRPr lang="en-US" altLang="zh-CN" sz="1400">
              <a:latin typeface="+mn-ea"/>
              <a:ea typeface="+mn-ea"/>
            </a:endParaRPr>
          </a:p>
          <a:p>
            <a:pPr>
              <a:lnSpc>
                <a:spcPts val="2300"/>
              </a:lnSpc>
            </a:pPr>
            <a:r>
              <a:rPr lang="zh-CN" altLang="en-US" sz="1400">
                <a:latin typeface="+mn-ea"/>
                <a:ea typeface="+mn-ea"/>
              </a:rPr>
              <a:t>亿阳信通</a:t>
            </a:r>
            <a:endParaRPr lang="en-US" altLang="zh-CN" sz="1400">
              <a:latin typeface="+mn-ea"/>
              <a:ea typeface="+mn-ea"/>
            </a:endParaRPr>
          </a:p>
          <a:p>
            <a:pPr>
              <a:lnSpc>
                <a:spcPts val="2300"/>
              </a:lnSpc>
            </a:pPr>
            <a:r>
              <a:rPr lang="zh-CN" altLang="en-US" sz="1400">
                <a:latin typeface="+mn-ea"/>
                <a:ea typeface="+mn-ea"/>
              </a:rPr>
              <a:t>中国电信系统集成</a:t>
            </a:r>
            <a:endParaRPr lang="en-US" altLang="zh-CN" sz="1400">
              <a:latin typeface="+mn-ea"/>
              <a:ea typeface="+mn-ea"/>
            </a:endParaRPr>
          </a:p>
          <a:p>
            <a:pPr>
              <a:lnSpc>
                <a:spcPts val="2300"/>
              </a:lnSpc>
            </a:pPr>
            <a:r>
              <a:rPr lang="en-US" altLang="zh-CN" sz="1400">
                <a:latin typeface="+mn-ea"/>
                <a:ea typeface="+mn-ea"/>
              </a:rPr>
              <a:t>60</a:t>
            </a:r>
            <a:r>
              <a:rPr lang="zh-CN" altLang="en-US" sz="1400">
                <a:latin typeface="+mn-ea"/>
                <a:ea typeface="+mn-ea"/>
              </a:rPr>
              <a:t>家海外运营商</a:t>
            </a:r>
            <a:endParaRPr lang="en-US" altLang="zh-CN" sz="1400">
              <a:latin typeface="+mn-ea"/>
              <a:ea typeface="+mn-ea"/>
            </a:endParaRPr>
          </a:p>
          <a:p>
            <a:pPr>
              <a:lnSpc>
                <a:spcPts val="2300"/>
              </a:lnSpc>
            </a:pPr>
            <a:r>
              <a:rPr lang="en-US" altLang="zh-CN" sz="1400">
                <a:latin typeface="+mn-ea"/>
                <a:ea typeface="+mn-ea"/>
              </a:rPr>
              <a:t>……</a:t>
            </a:r>
            <a:endParaRPr lang="zh-CN" altLang="en-US" sz="1400">
              <a:latin typeface="+mn-ea"/>
              <a:ea typeface="+mn-ea"/>
            </a:endParaRPr>
          </a:p>
        </p:txBody>
      </p:sp>
      <p:sp>
        <p:nvSpPr>
          <p:cNvPr id="16" name="TextBox 15"/>
          <p:cNvSpPr txBox="1"/>
          <p:nvPr/>
        </p:nvSpPr>
        <p:spPr>
          <a:xfrm>
            <a:off x="4251328" y="2864938"/>
            <a:ext cx="1447800" cy="3631763"/>
          </a:xfrm>
          <a:prstGeom prst="rect">
            <a:avLst/>
          </a:prstGeom>
          <a:noFill/>
        </p:spPr>
        <p:txBody>
          <a:bodyPr wrap="square" rtlCol="0">
            <a:spAutoFit/>
          </a:bodyPr>
          <a:lstStyle/>
          <a:p>
            <a:pPr>
              <a:lnSpc>
                <a:spcPts val="2300"/>
              </a:lnSpc>
            </a:pPr>
            <a:r>
              <a:rPr lang="zh-CN" altLang="en-US" sz="1400">
                <a:latin typeface="+mn-ea"/>
                <a:ea typeface="+mn-ea"/>
              </a:rPr>
              <a:t>国家电网</a:t>
            </a:r>
            <a:endParaRPr lang="en-US" altLang="zh-CN" sz="1400">
              <a:latin typeface="+mn-ea"/>
              <a:ea typeface="+mn-ea"/>
            </a:endParaRPr>
          </a:p>
          <a:p>
            <a:pPr>
              <a:lnSpc>
                <a:spcPts val="2300"/>
              </a:lnSpc>
            </a:pPr>
            <a:r>
              <a:rPr lang="zh-CN" altLang="en-US" sz="1400">
                <a:latin typeface="+mn-ea"/>
                <a:ea typeface="+mn-ea"/>
              </a:rPr>
              <a:t>港华燃气</a:t>
            </a:r>
            <a:endParaRPr lang="en-US" altLang="zh-CN" sz="1400">
              <a:latin typeface="+mn-ea"/>
              <a:ea typeface="+mn-ea"/>
            </a:endParaRPr>
          </a:p>
          <a:p>
            <a:pPr>
              <a:lnSpc>
                <a:spcPts val="2300"/>
              </a:lnSpc>
            </a:pPr>
            <a:r>
              <a:rPr lang="zh-CN" altLang="en-US" sz="1400">
                <a:latin typeface="+mn-ea"/>
                <a:ea typeface="+mn-ea"/>
              </a:rPr>
              <a:t>中国石油</a:t>
            </a:r>
            <a:endParaRPr lang="en-US" altLang="zh-CN" sz="1400">
              <a:latin typeface="+mn-ea"/>
              <a:ea typeface="+mn-ea"/>
            </a:endParaRPr>
          </a:p>
          <a:p>
            <a:pPr>
              <a:lnSpc>
                <a:spcPts val="2300"/>
              </a:lnSpc>
            </a:pPr>
            <a:r>
              <a:rPr lang="zh-CN" altLang="en-US" sz="1400">
                <a:latin typeface="+mn-ea"/>
                <a:ea typeface="+mn-ea"/>
              </a:rPr>
              <a:t>中国石化</a:t>
            </a:r>
            <a:endParaRPr lang="en-US" altLang="zh-CN" sz="1400">
              <a:latin typeface="+mn-ea"/>
              <a:ea typeface="+mn-ea"/>
            </a:endParaRPr>
          </a:p>
          <a:p>
            <a:pPr>
              <a:lnSpc>
                <a:spcPts val="2300"/>
              </a:lnSpc>
            </a:pPr>
            <a:r>
              <a:rPr lang="zh-CN" altLang="en-US" sz="1400">
                <a:latin typeface="+mn-ea"/>
                <a:ea typeface="+mn-ea"/>
              </a:rPr>
              <a:t>中国水建</a:t>
            </a:r>
            <a:endParaRPr lang="en-US" altLang="zh-CN" sz="1400">
              <a:latin typeface="+mn-ea"/>
              <a:ea typeface="+mn-ea"/>
            </a:endParaRPr>
          </a:p>
          <a:p>
            <a:pPr>
              <a:lnSpc>
                <a:spcPts val="2300"/>
              </a:lnSpc>
            </a:pPr>
            <a:r>
              <a:rPr lang="zh-CN" altLang="en-US" sz="1400">
                <a:latin typeface="+mn-ea"/>
                <a:ea typeface="+mn-ea"/>
              </a:rPr>
              <a:t>中国华能</a:t>
            </a:r>
            <a:endParaRPr lang="en-US" altLang="zh-CN" sz="1400">
              <a:latin typeface="+mn-ea"/>
              <a:ea typeface="+mn-ea"/>
            </a:endParaRPr>
          </a:p>
          <a:p>
            <a:pPr>
              <a:lnSpc>
                <a:spcPts val="2300"/>
              </a:lnSpc>
            </a:pPr>
            <a:r>
              <a:rPr lang="zh-CN" altLang="en-US" sz="1400">
                <a:latin typeface="+mn-ea"/>
                <a:ea typeface="+mn-ea"/>
              </a:rPr>
              <a:t>中核集团</a:t>
            </a:r>
            <a:endParaRPr lang="en-US" altLang="zh-CN" sz="1400">
              <a:latin typeface="+mn-ea"/>
              <a:ea typeface="+mn-ea"/>
            </a:endParaRPr>
          </a:p>
          <a:p>
            <a:pPr>
              <a:lnSpc>
                <a:spcPts val="2300"/>
              </a:lnSpc>
            </a:pPr>
            <a:r>
              <a:rPr lang="zh-CN" altLang="en-US" sz="1400">
                <a:latin typeface="+mn-ea"/>
                <a:ea typeface="+mn-ea"/>
              </a:rPr>
              <a:t>中煤集团</a:t>
            </a:r>
            <a:endParaRPr lang="en-US" altLang="zh-CN" sz="1400">
              <a:latin typeface="+mn-ea"/>
              <a:ea typeface="+mn-ea"/>
            </a:endParaRPr>
          </a:p>
          <a:p>
            <a:pPr>
              <a:lnSpc>
                <a:spcPts val="2300"/>
              </a:lnSpc>
            </a:pPr>
            <a:r>
              <a:rPr lang="zh-CN" altLang="en-US" sz="1400">
                <a:latin typeface="+mn-ea"/>
                <a:ea typeface="+mn-ea"/>
              </a:rPr>
              <a:t>胜利油田</a:t>
            </a:r>
            <a:endParaRPr lang="en-US" altLang="zh-CN" sz="1400">
              <a:latin typeface="+mn-ea"/>
              <a:ea typeface="+mn-ea"/>
            </a:endParaRPr>
          </a:p>
          <a:p>
            <a:pPr>
              <a:lnSpc>
                <a:spcPts val="2300"/>
              </a:lnSpc>
            </a:pPr>
            <a:r>
              <a:rPr lang="zh-CN" altLang="en-US" sz="1400">
                <a:latin typeface="+mn-ea"/>
                <a:ea typeface="+mn-ea"/>
              </a:rPr>
              <a:t>神华煤炭</a:t>
            </a:r>
            <a:endParaRPr lang="en-US" altLang="zh-CN" sz="1400">
              <a:latin typeface="+mn-ea"/>
              <a:ea typeface="+mn-ea"/>
            </a:endParaRPr>
          </a:p>
          <a:p>
            <a:pPr>
              <a:lnSpc>
                <a:spcPts val="2300"/>
              </a:lnSpc>
            </a:pPr>
            <a:r>
              <a:rPr lang="zh-CN" altLang="en-US" sz="1400">
                <a:latin typeface="+mn-ea"/>
                <a:ea typeface="+mn-ea"/>
              </a:rPr>
              <a:t>鲁能集团</a:t>
            </a:r>
            <a:endParaRPr lang="en-US" altLang="zh-CN" sz="1400">
              <a:latin typeface="+mn-ea"/>
              <a:ea typeface="+mn-ea"/>
            </a:endParaRPr>
          </a:p>
          <a:p>
            <a:pPr>
              <a:lnSpc>
                <a:spcPts val="2300"/>
              </a:lnSpc>
            </a:pPr>
            <a:r>
              <a:rPr lang="en-US" altLang="zh-CN" sz="1400">
                <a:latin typeface="+mn-ea"/>
                <a:ea typeface="+mn-ea"/>
              </a:rPr>
              <a:t>……</a:t>
            </a:r>
            <a:endParaRPr lang="zh-CN" altLang="en-US" sz="1400">
              <a:latin typeface="+mn-ea"/>
              <a:ea typeface="+mn-ea"/>
            </a:endParaRPr>
          </a:p>
        </p:txBody>
      </p:sp>
      <p:sp>
        <p:nvSpPr>
          <p:cNvPr id="17" name="TextBox 16"/>
          <p:cNvSpPr txBox="1"/>
          <p:nvPr/>
        </p:nvSpPr>
        <p:spPr>
          <a:xfrm>
            <a:off x="5927728" y="2864938"/>
            <a:ext cx="1447800" cy="3631763"/>
          </a:xfrm>
          <a:prstGeom prst="rect">
            <a:avLst/>
          </a:prstGeom>
          <a:noFill/>
        </p:spPr>
        <p:txBody>
          <a:bodyPr wrap="square" rtlCol="0">
            <a:spAutoFit/>
          </a:bodyPr>
          <a:lstStyle/>
          <a:p>
            <a:pPr>
              <a:lnSpc>
                <a:spcPts val="2300"/>
              </a:lnSpc>
            </a:pPr>
            <a:r>
              <a:rPr lang="zh-CN" altLang="en-US" sz="1400">
                <a:latin typeface="+mn-ea"/>
                <a:ea typeface="+mn-ea"/>
              </a:rPr>
              <a:t>工业与信息化部</a:t>
            </a:r>
            <a:endParaRPr lang="en-US" altLang="zh-CN" sz="1400">
              <a:latin typeface="+mn-ea"/>
              <a:ea typeface="+mn-ea"/>
            </a:endParaRPr>
          </a:p>
          <a:p>
            <a:pPr>
              <a:lnSpc>
                <a:spcPts val="2300"/>
              </a:lnSpc>
            </a:pPr>
            <a:r>
              <a:rPr lang="zh-CN" altLang="en-US" sz="1400">
                <a:latin typeface="+mn-ea"/>
                <a:ea typeface="+mn-ea"/>
              </a:rPr>
              <a:t>外交部 </a:t>
            </a:r>
            <a:endParaRPr lang="en-US" altLang="zh-CN" sz="1400">
              <a:latin typeface="+mn-ea"/>
              <a:ea typeface="+mn-ea"/>
            </a:endParaRPr>
          </a:p>
          <a:p>
            <a:pPr>
              <a:lnSpc>
                <a:spcPts val="2300"/>
              </a:lnSpc>
            </a:pPr>
            <a:r>
              <a:rPr lang="zh-CN" altLang="en-US" sz="1400">
                <a:latin typeface="+mn-ea"/>
                <a:ea typeface="+mn-ea"/>
              </a:rPr>
              <a:t>水利部</a:t>
            </a:r>
            <a:endParaRPr lang="en-US" altLang="zh-CN" sz="1400">
              <a:latin typeface="+mn-ea"/>
              <a:ea typeface="+mn-ea"/>
            </a:endParaRPr>
          </a:p>
          <a:p>
            <a:pPr>
              <a:lnSpc>
                <a:spcPts val="2300"/>
              </a:lnSpc>
            </a:pPr>
            <a:r>
              <a:rPr lang="zh-CN" altLang="en-US" sz="1400">
                <a:latin typeface="+mn-ea"/>
                <a:ea typeface="+mn-ea"/>
              </a:rPr>
              <a:t>海关总署</a:t>
            </a:r>
            <a:endParaRPr lang="en-US" altLang="zh-CN" sz="1400">
              <a:latin typeface="+mn-ea"/>
              <a:ea typeface="+mn-ea"/>
            </a:endParaRPr>
          </a:p>
          <a:p>
            <a:pPr>
              <a:lnSpc>
                <a:spcPts val="2300"/>
              </a:lnSpc>
            </a:pPr>
            <a:r>
              <a:rPr lang="zh-CN" altLang="en-US" sz="1400">
                <a:latin typeface="+mn-ea"/>
                <a:ea typeface="+mn-ea"/>
              </a:rPr>
              <a:t>国家海洋局</a:t>
            </a:r>
            <a:endParaRPr lang="en-US" altLang="zh-CN" sz="1400">
              <a:latin typeface="+mn-ea"/>
              <a:ea typeface="+mn-ea"/>
            </a:endParaRPr>
          </a:p>
          <a:p>
            <a:pPr>
              <a:lnSpc>
                <a:spcPts val="2300"/>
              </a:lnSpc>
            </a:pPr>
            <a:r>
              <a:rPr lang="zh-CN" altLang="en-US" sz="1400">
                <a:latin typeface="+mn-ea"/>
                <a:ea typeface="+mn-ea"/>
              </a:rPr>
              <a:t>中国烟草</a:t>
            </a:r>
            <a:endParaRPr lang="en-US" altLang="zh-CN" sz="1400">
              <a:latin typeface="+mn-ea"/>
              <a:ea typeface="+mn-ea"/>
            </a:endParaRPr>
          </a:p>
          <a:p>
            <a:pPr>
              <a:lnSpc>
                <a:spcPts val="2300"/>
              </a:lnSpc>
            </a:pPr>
            <a:r>
              <a:rPr lang="zh-CN" altLang="en-US" sz="1400">
                <a:latin typeface="+mn-ea"/>
                <a:ea typeface="+mn-ea"/>
              </a:rPr>
              <a:t>空中交通管理局</a:t>
            </a:r>
            <a:endParaRPr lang="en-US" altLang="zh-CN" sz="1400">
              <a:latin typeface="+mn-ea"/>
              <a:ea typeface="+mn-ea"/>
            </a:endParaRPr>
          </a:p>
          <a:p>
            <a:pPr>
              <a:lnSpc>
                <a:spcPts val="2300"/>
              </a:lnSpc>
            </a:pPr>
            <a:r>
              <a:rPr lang="zh-CN" altLang="en-US" sz="1400">
                <a:latin typeface="+mn-ea"/>
                <a:ea typeface="+mn-ea"/>
              </a:rPr>
              <a:t>首都之窗</a:t>
            </a:r>
            <a:endParaRPr lang="en-US" altLang="zh-CN" sz="1400">
              <a:latin typeface="+mn-ea"/>
              <a:ea typeface="+mn-ea"/>
            </a:endParaRPr>
          </a:p>
          <a:p>
            <a:pPr>
              <a:lnSpc>
                <a:spcPts val="2300"/>
              </a:lnSpc>
            </a:pPr>
            <a:r>
              <a:rPr lang="zh-CN" altLang="en-US" sz="1400">
                <a:latin typeface="+mn-ea"/>
                <a:ea typeface="+mn-ea"/>
              </a:rPr>
              <a:t>中国电子科技集团</a:t>
            </a:r>
            <a:r>
              <a:rPr lang="en-US" altLang="zh-CN" sz="1400">
                <a:latin typeface="+mn-ea"/>
                <a:ea typeface="+mn-ea"/>
              </a:rPr>
              <a:t>28</a:t>
            </a:r>
            <a:r>
              <a:rPr lang="zh-CN" altLang="en-US" sz="1400">
                <a:latin typeface="+mn-ea"/>
                <a:ea typeface="+mn-ea"/>
              </a:rPr>
              <a:t>所</a:t>
            </a:r>
            <a:endParaRPr lang="en-US" altLang="zh-CN" sz="1400">
              <a:latin typeface="+mn-ea"/>
              <a:ea typeface="+mn-ea"/>
            </a:endParaRPr>
          </a:p>
          <a:p>
            <a:pPr>
              <a:lnSpc>
                <a:spcPts val="2300"/>
              </a:lnSpc>
            </a:pPr>
            <a:r>
              <a:rPr lang="zh-CN" altLang="en-US" sz="1400">
                <a:latin typeface="+mn-ea"/>
                <a:ea typeface="+mn-ea"/>
              </a:rPr>
              <a:t>某部队后勤指挥</a:t>
            </a:r>
            <a:endParaRPr lang="en-US" altLang="zh-CN" sz="1400">
              <a:latin typeface="+mn-ea"/>
              <a:ea typeface="+mn-ea"/>
            </a:endParaRPr>
          </a:p>
          <a:p>
            <a:pPr>
              <a:lnSpc>
                <a:spcPts val="2300"/>
              </a:lnSpc>
            </a:pPr>
            <a:r>
              <a:rPr lang="en-US" altLang="zh-CN" sz="1400">
                <a:latin typeface="+mn-ea"/>
                <a:ea typeface="+mn-ea"/>
              </a:rPr>
              <a:t>……</a:t>
            </a:r>
            <a:endParaRPr lang="zh-CN" altLang="en-US" sz="1400">
              <a:latin typeface="+mn-ea"/>
              <a:ea typeface="+mn-ea"/>
            </a:endParaRPr>
          </a:p>
        </p:txBody>
      </p:sp>
      <p:sp>
        <p:nvSpPr>
          <p:cNvPr id="18" name="TextBox 17"/>
          <p:cNvSpPr txBox="1"/>
          <p:nvPr/>
        </p:nvSpPr>
        <p:spPr>
          <a:xfrm>
            <a:off x="7680325" y="2864938"/>
            <a:ext cx="1447800" cy="3631763"/>
          </a:xfrm>
          <a:prstGeom prst="rect">
            <a:avLst/>
          </a:prstGeom>
          <a:noFill/>
        </p:spPr>
        <p:txBody>
          <a:bodyPr wrap="square" rtlCol="0">
            <a:spAutoFit/>
          </a:bodyPr>
          <a:lstStyle/>
          <a:p>
            <a:pPr>
              <a:lnSpc>
                <a:spcPts val="2300"/>
              </a:lnSpc>
            </a:pPr>
            <a:r>
              <a:rPr lang="zh-CN" altLang="en-US" sz="1400" dirty="0">
                <a:latin typeface="+mn-ea"/>
                <a:ea typeface="+mn-ea"/>
              </a:rPr>
              <a:t>中国航</a:t>
            </a:r>
            <a:r>
              <a:rPr lang="zh-CN" altLang="en-US" sz="1400" dirty="0" smtClean="0">
                <a:latin typeface="+mn-ea"/>
                <a:ea typeface="+mn-ea"/>
              </a:rPr>
              <a:t>天</a:t>
            </a:r>
            <a:endParaRPr lang="en-US" altLang="zh-CN" sz="1400" dirty="0">
              <a:latin typeface="+mn-ea"/>
              <a:ea typeface="+mn-ea"/>
            </a:endParaRPr>
          </a:p>
          <a:p>
            <a:pPr>
              <a:lnSpc>
                <a:spcPts val="2300"/>
              </a:lnSpc>
            </a:pPr>
            <a:r>
              <a:rPr lang="zh-CN" altLang="en-US" sz="1400" dirty="0">
                <a:latin typeface="+mn-ea"/>
                <a:ea typeface="+mn-ea"/>
              </a:rPr>
              <a:t>首钢集团</a:t>
            </a:r>
            <a:endParaRPr lang="en-US" altLang="zh-CN" sz="1400" dirty="0">
              <a:latin typeface="+mn-ea"/>
              <a:ea typeface="+mn-ea"/>
            </a:endParaRPr>
          </a:p>
          <a:p>
            <a:pPr>
              <a:lnSpc>
                <a:spcPts val="2300"/>
              </a:lnSpc>
            </a:pPr>
            <a:r>
              <a:rPr lang="zh-CN" altLang="en-US" sz="1400" dirty="0">
                <a:latin typeface="+mn-ea"/>
                <a:ea typeface="+mn-ea"/>
              </a:rPr>
              <a:t>宝钢集团</a:t>
            </a:r>
            <a:endParaRPr lang="en-US" altLang="zh-CN" sz="1400" dirty="0">
              <a:latin typeface="+mn-ea"/>
              <a:ea typeface="+mn-ea"/>
            </a:endParaRPr>
          </a:p>
          <a:p>
            <a:pPr>
              <a:lnSpc>
                <a:spcPts val="2300"/>
              </a:lnSpc>
            </a:pPr>
            <a:r>
              <a:rPr lang="zh-CN" altLang="en-US" sz="1400" dirty="0">
                <a:latin typeface="+mn-ea"/>
                <a:ea typeface="+mn-ea"/>
              </a:rPr>
              <a:t>招商局</a:t>
            </a:r>
            <a:endParaRPr lang="en-US" altLang="zh-CN" sz="1400" dirty="0">
              <a:latin typeface="+mn-ea"/>
              <a:ea typeface="+mn-ea"/>
            </a:endParaRPr>
          </a:p>
          <a:p>
            <a:pPr>
              <a:lnSpc>
                <a:spcPts val="2300"/>
              </a:lnSpc>
            </a:pPr>
            <a:r>
              <a:rPr lang="zh-CN" altLang="en-US" sz="1400" dirty="0">
                <a:latin typeface="+mn-ea"/>
                <a:ea typeface="+mn-ea"/>
              </a:rPr>
              <a:t>中国国航</a:t>
            </a:r>
            <a:endParaRPr lang="en-US" altLang="zh-CN" sz="1400" dirty="0">
              <a:latin typeface="+mn-ea"/>
              <a:ea typeface="+mn-ea"/>
            </a:endParaRPr>
          </a:p>
          <a:p>
            <a:pPr>
              <a:lnSpc>
                <a:spcPts val="2300"/>
              </a:lnSpc>
            </a:pPr>
            <a:r>
              <a:rPr lang="zh-CN" altLang="en-US" sz="1400" dirty="0">
                <a:latin typeface="+mn-ea"/>
                <a:ea typeface="+mn-ea"/>
              </a:rPr>
              <a:t>中国造币</a:t>
            </a:r>
            <a:endParaRPr lang="en-US" altLang="zh-CN" sz="1400" dirty="0">
              <a:latin typeface="+mn-ea"/>
              <a:ea typeface="+mn-ea"/>
            </a:endParaRPr>
          </a:p>
          <a:p>
            <a:pPr>
              <a:lnSpc>
                <a:spcPts val="2300"/>
              </a:lnSpc>
            </a:pPr>
            <a:r>
              <a:rPr lang="zh-CN" altLang="en-US" sz="1400" dirty="0">
                <a:latin typeface="+mn-ea"/>
                <a:ea typeface="+mn-ea"/>
              </a:rPr>
              <a:t>京港地铁</a:t>
            </a:r>
            <a:endParaRPr lang="en-US" altLang="zh-CN" sz="1400" dirty="0">
              <a:latin typeface="+mn-ea"/>
              <a:ea typeface="+mn-ea"/>
            </a:endParaRPr>
          </a:p>
          <a:p>
            <a:pPr>
              <a:lnSpc>
                <a:spcPts val="2300"/>
              </a:lnSpc>
            </a:pPr>
            <a:r>
              <a:rPr lang="zh-CN" altLang="en-US" sz="1400" dirty="0">
                <a:latin typeface="+mn-ea"/>
                <a:ea typeface="+mn-ea"/>
              </a:rPr>
              <a:t>九阳股份</a:t>
            </a:r>
            <a:endParaRPr lang="en-US" altLang="zh-CN" sz="1400" dirty="0">
              <a:latin typeface="+mn-ea"/>
              <a:ea typeface="+mn-ea"/>
            </a:endParaRPr>
          </a:p>
          <a:p>
            <a:pPr>
              <a:lnSpc>
                <a:spcPts val="2300"/>
              </a:lnSpc>
            </a:pPr>
            <a:r>
              <a:rPr lang="zh-CN" altLang="en-US" sz="1400" dirty="0">
                <a:latin typeface="+mn-ea"/>
                <a:ea typeface="+mn-ea"/>
              </a:rPr>
              <a:t>中国科学院</a:t>
            </a:r>
            <a:endParaRPr lang="en-US" altLang="zh-CN" sz="1400" dirty="0">
              <a:latin typeface="+mn-ea"/>
              <a:ea typeface="+mn-ea"/>
            </a:endParaRPr>
          </a:p>
          <a:p>
            <a:pPr>
              <a:lnSpc>
                <a:spcPts val="2300"/>
              </a:lnSpc>
            </a:pPr>
            <a:r>
              <a:rPr lang="zh-CN" altLang="en-US" sz="1400" dirty="0">
                <a:latin typeface="+mn-ea"/>
                <a:ea typeface="+mn-ea"/>
              </a:rPr>
              <a:t>三菱电梯</a:t>
            </a:r>
            <a:endParaRPr lang="en-US" altLang="zh-CN" sz="1400" dirty="0">
              <a:latin typeface="+mn-ea"/>
              <a:ea typeface="+mn-ea"/>
            </a:endParaRPr>
          </a:p>
          <a:p>
            <a:pPr>
              <a:lnSpc>
                <a:spcPts val="2300"/>
              </a:lnSpc>
            </a:pPr>
            <a:r>
              <a:rPr lang="zh-CN" altLang="en-US" sz="1400" dirty="0">
                <a:latin typeface="+mn-ea"/>
                <a:ea typeface="+mn-ea"/>
              </a:rPr>
              <a:t>德邦物流</a:t>
            </a:r>
            <a:endParaRPr lang="en-US" altLang="zh-CN" sz="1400" dirty="0">
              <a:latin typeface="+mn-ea"/>
              <a:ea typeface="+mn-ea"/>
            </a:endParaRPr>
          </a:p>
          <a:p>
            <a:pPr>
              <a:lnSpc>
                <a:spcPts val="2300"/>
              </a:lnSpc>
            </a:pPr>
            <a:r>
              <a:rPr lang="en-US" altLang="zh-CN" sz="1400" dirty="0">
                <a:latin typeface="+mn-ea"/>
                <a:ea typeface="+mn-ea"/>
              </a:rPr>
              <a:t>……</a:t>
            </a:r>
            <a:endParaRPr lang="zh-CN" altLang="en-US" sz="1400" dirty="0">
              <a:latin typeface="+mn-ea"/>
              <a:ea typeface="+mn-ea"/>
            </a:endParaRPr>
          </a:p>
        </p:txBody>
      </p:sp>
      <p:cxnSp>
        <p:nvCxnSpPr>
          <p:cNvPr id="19" name="直接连接符 18"/>
          <p:cNvCxnSpPr/>
          <p:nvPr/>
        </p:nvCxnSpPr>
        <p:spPr bwMode="auto">
          <a:xfrm rot="5400000">
            <a:off x="213519" y="4571206"/>
            <a:ext cx="4114800" cy="1588"/>
          </a:xfrm>
          <a:prstGeom prst="line">
            <a:avLst/>
          </a:prstGeom>
          <a:solidFill>
            <a:schemeClr val="accent1"/>
          </a:solidFill>
          <a:ln w="6350" cap="flat" cmpd="sng" algn="ctr">
            <a:solidFill>
              <a:schemeClr val="bg1">
                <a:lumMod val="85000"/>
              </a:schemeClr>
            </a:solidFill>
            <a:prstDash val="solid"/>
            <a:round/>
            <a:headEnd type="none" w="med" len="med"/>
            <a:tailEnd type="none" w="med" len="med"/>
          </a:ln>
          <a:effectLst/>
        </p:spPr>
      </p:cxnSp>
      <p:cxnSp>
        <p:nvCxnSpPr>
          <p:cNvPr id="21" name="直接连接符 20"/>
          <p:cNvCxnSpPr/>
          <p:nvPr/>
        </p:nvCxnSpPr>
        <p:spPr bwMode="auto">
          <a:xfrm rot="5400000">
            <a:off x="1966119" y="4571206"/>
            <a:ext cx="4114800" cy="1588"/>
          </a:xfrm>
          <a:prstGeom prst="line">
            <a:avLst/>
          </a:prstGeom>
          <a:solidFill>
            <a:schemeClr val="accent1"/>
          </a:solidFill>
          <a:ln w="6350" cap="flat" cmpd="sng" algn="ctr">
            <a:solidFill>
              <a:schemeClr val="bg1">
                <a:lumMod val="85000"/>
              </a:schemeClr>
            </a:solidFill>
            <a:prstDash val="solid"/>
            <a:round/>
            <a:headEnd type="none" w="med" len="med"/>
            <a:tailEnd type="none" w="med" len="med"/>
          </a:ln>
          <a:effectLst/>
        </p:spPr>
      </p:cxnSp>
      <p:cxnSp>
        <p:nvCxnSpPr>
          <p:cNvPr id="22" name="直接连接符 21"/>
          <p:cNvCxnSpPr/>
          <p:nvPr/>
        </p:nvCxnSpPr>
        <p:spPr bwMode="auto">
          <a:xfrm rot="5400000">
            <a:off x="3718719" y="4571206"/>
            <a:ext cx="4114800" cy="1588"/>
          </a:xfrm>
          <a:prstGeom prst="line">
            <a:avLst/>
          </a:prstGeom>
          <a:solidFill>
            <a:schemeClr val="accent1"/>
          </a:solidFill>
          <a:ln w="6350" cap="flat" cmpd="sng" algn="ctr">
            <a:solidFill>
              <a:schemeClr val="bg1">
                <a:lumMod val="85000"/>
              </a:schemeClr>
            </a:solidFill>
            <a:prstDash val="solid"/>
            <a:round/>
            <a:headEnd type="none" w="med" len="med"/>
            <a:tailEnd type="none" w="med" len="med"/>
          </a:ln>
          <a:effectLst/>
        </p:spPr>
      </p:cxnSp>
      <p:cxnSp>
        <p:nvCxnSpPr>
          <p:cNvPr id="23" name="直接连接符 22"/>
          <p:cNvCxnSpPr/>
          <p:nvPr/>
        </p:nvCxnSpPr>
        <p:spPr bwMode="auto">
          <a:xfrm rot="5400000">
            <a:off x="5585619" y="4456906"/>
            <a:ext cx="3886200" cy="1588"/>
          </a:xfrm>
          <a:prstGeom prst="line">
            <a:avLst/>
          </a:prstGeom>
          <a:solidFill>
            <a:schemeClr val="accent1"/>
          </a:solidFill>
          <a:ln w="6350" cap="flat" cmpd="sng" algn="ctr">
            <a:solidFill>
              <a:schemeClr val="bg1">
                <a:lumMod val="85000"/>
              </a:schemeClr>
            </a:solidFill>
            <a:prstDash val="solid"/>
            <a:round/>
            <a:headEnd type="none" w="med" len="med"/>
            <a:tailEnd type="none" w="med" len="med"/>
          </a:ln>
          <a:effectLst/>
        </p:spPr>
      </p:cxnSp>
      <p:sp>
        <p:nvSpPr>
          <p:cNvPr id="24" name="矩形 23"/>
          <p:cNvSpPr/>
          <p:nvPr/>
        </p:nvSpPr>
        <p:spPr bwMode="auto">
          <a:xfrm>
            <a:off x="669925" y="1219200"/>
            <a:ext cx="1524000" cy="12192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a:endParaRPr lang="zh-CN" altLang="en-US" b="1" baseline="-25000">
              <a:latin typeface="Arial" charset="0"/>
              <a:ea typeface="宋体" charset="-122"/>
            </a:endParaRPr>
          </a:p>
        </p:txBody>
      </p:sp>
      <p:sp>
        <p:nvSpPr>
          <p:cNvPr id="26" name="矩形 25"/>
          <p:cNvSpPr/>
          <p:nvPr/>
        </p:nvSpPr>
        <p:spPr bwMode="auto">
          <a:xfrm>
            <a:off x="2422525" y="1219200"/>
            <a:ext cx="1524000" cy="12192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a:endParaRPr lang="zh-CN" altLang="en-US" b="1" baseline="-25000">
              <a:latin typeface="Arial" charset="0"/>
              <a:ea typeface="宋体" charset="-122"/>
            </a:endParaRPr>
          </a:p>
        </p:txBody>
      </p:sp>
      <p:sp>
        <p:nvSpPr>
          <p:cNvPr id="27" name="矩形 26"/>
          <p:cNvSpPr/>
          <p:nvPr/>
        </p:nvSpPr>
        <p:spPr bwMode="auto">
          <a:xfrm>
            <a:off x="4175125" y="1219200"/>
            <a:ext cx="1524000" cy="12192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a:endParaRPr lang="zh-CN" altLang="en-US" b="1" baseline="-25000">
              <a:latin typeface="Arial" charset="0"/>
              <a:ea typeface="宋体" charset="-122"/>
            </a:endParaRPr>
          </a:p>
        </p:txBody>
      </p:sp>
      <p:sp>
        <p:nvSpPr>
          <p:cNvPr id="28" name="矩形 27"/>
          <p:cNvSpPr/>
          <p:nvPr/>
        </p:nvSpPr>
        <p:spPr bwMode="auto">
          <a:xfrm>
            <a:off x="5851525" y="1219200"/>
            <a:ext cx="1524000" cy="12192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a:endParaRPr lang="zh-CN" altLang="en-US" b="1" baseline="-25000">
              <a:latin typeface="Arial" charset="0"/>
              <a:ea typeface="宋体" charset="-122"/>
            </a:endParaRPr>
          </a:p>
        </p:txBody>
      </p:sp>
      <p:sp>
        <p:nvSpPr>
          <p:cNvPr id="29" name="矩形 28"/>
          <p:cNvSpPr/>
          <p:nvPr/>
        </p:nvSpPr>
        <p:spPr bwMode="auto">
          <a:xfrm>
            <a:off x="7604125" y="1219200"/>
            <a:ext cx="1524000" cy="1219200"/>
          </a:xfrm>
          <a:prstGeom prst="rect">
            <a:avLst/>
          </a:prstGeom>
          <a:noFill/>
          <a:ln w="9525"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a:endParaRPr lang="zh-CN" altLang="en-US" b="1" baseline="-25000">
              <a:latin typeface="Arial" charset="0"/>
              <a:ea typeface="宋体" charset="-122"/>
            </a:endParaRPr>
          </a:p>
        </p:txBody>
      </p:sp>
      <p:sp>
        <p:nvSpPr>
          <p:cNvPr id="31" name="标题 1"/>
          <p:cNvSpPr>
            <a:spLocks noGrp="1"/>
          </p:cNvSpPr>
          <p:nvPr>
            <p:ph type="title"/>
          </p:nvPr>
        </p:nvSpPr>
        <p:spPr>
          <a:xfrm>
            <a:off x="324062" y="352442"/>
            <a:ext cx="9154742" cy="561975"/>
          </a:xfrm>
        </p:spPr>
        <p:txBody>
          <a:bodyPr/>
          <a:lstStyle/>
          <a:p>
            <a:r>
              <a:rPr lang="zh-CN" altLang="en-US" dirty="0" smtClean="0"/>
              <a:t>帮</a:t>
            </a:r>
            <a:r>
              <a:rPr lang="zh-CN" altLang="en-US" dirty="0"/>
              <a:t>助</a:t>
            </a:r>
            <a:r>
              <a:rPr lang="en-US" altLang="zh-CN" dirty="0"/>
              <a:t>300</a:t>
            </a:r>
            <a:r>
              <a:rPr lang="zh-CN" altLang="en-US" dirty="0"/>
              <a:t>多家大中型客户成功</a:t>
            </a:r>
          </a:p>
        </p:txBody>
      </p:sp>
    </p:spTree>
    <p:extLst>
      <p:ext uri="{BB962C8B-B14F-4D97-AF65-F5344CB8AC3E}">
        <p14:creationId xmlns:p14="http://schemas.microsoft.com/office/powerpoint/2010/main" val="418818085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提纲</a:t>
            </a:r>
            <a:endParaRPr lang="zh-CN" altLang="en-US" dirty="0"/>
          </a:p>
        </p:txBody>
      </p:sp>
      <p:grpSp>
        <p:nvGrpSpPr>
          <p:cNvPr id="2" name="组合 4"/>
          <p:cNvGrpSpPr/>
          <p:nvPr/>
        </p:nvGrpSpPr>
        <p:grpSpPr>
          <a:xfrm>
            <a:off x="1186117" y="1143008"/>
            <a:ext cx="7273058" cy="600075"/>
            <a:chOff x="1043608" y="1316856"/>
            <a:chExt cx="6840760" cy="600075"/>
          </a:xfrm>
        </p:grpSpPr>
        <p:sp>
          <p:nvSpPr>
            <p:cNvPr id="6" name="AutoShape 2"/>
            <p:cNvSpPr>
              <a:spLocks noChangeArrowheads="1"/>
            </p:cNvSpPr>
            <p:nvPr/>
          </p:nvSpPr>
          <p:spPr bwMode="auto">
            <a:xfrm>
              <a:off x="1043608" y="1316856"/>
              <a:ext cx="734932" cy="600075"/>
            </a:xfrm>
            <a:prstGeom prst="homePlate">
              <a:avLst>
                <a:gd name="adj" fmla="val 26228"/>
              </a:avLst>
            </a:prstGeom>
            <a:solidFill>
              <a:srgbClr val="333399"/>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2000" kern="0" dirty="0" smtClean="0">
                  <a:solidFill>
                    <a:srgbClr val="FFFFFF"/>
                  </a:solidFill>
                  <a:latin typeface="微软雅黑" pitchFamily="34" charset="-122"/>
                  <a:ea typeface="微软雅黑" pitchFamily="34" charset="-122"/>
                </a:rPr>
                <a:t>一</a:t>
              </a:r>
              <a:endParaRPr lang="en-US" altLang="zh-CN" sz="2000" kern="0" dirty="0">
                <a:solidFill>
                  <a:srgbClr val="FFFFFF"/>
                </a:solidFill>
                <a:latin typeface="微软雅黑" pitchFamily="34" charset="-122"/>
                <a:ea typeface="微软雅黑" pitchFamily="34" charset="-122"/>
              </a:endParaRPr>
            </a:p>
          </p:txBody>
        </p:sp>
        <p:sp>
          <p:nvSpPr>
            <p:cNvPr id="7" name="Freeform 4"/>
            <p:cNvSpPr>
              <a:spLocks/>
            </p:cNvSpPr>
            <p:nvPr/>
          </p:nvSpPr>
          <p:spPr bwMode="auto">
            <a:xfrm>
              <a:off x="1835771" y="1316856"/>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bg1"/>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pPr>
              <a:endParaRPr lang="zh-CN" altLang="en-US" sz="2000" kern="0" dirty="0">
                <a:solidFill>
                  <a:schemeClr val="bg1"/>
                </a:solidFill>
                <a:latin typeface="微软雅黑" pitchFamily="34" charset="-122"/>
                <a:ea typeface="微软雅黑" pitchFamily="34" charset="-122"/>
              </a:endParaRPr>
            </a:p>
          </p:txBody>
        </p:sp>
        <p:sp>
          <p:nvSpPr>
            <p:cNvPr id="8" name="Rectangle 5"/>
            <p:cNvSpPr>
              <a:spLocks noChangeArrowheads="1"/>
            </p:cNvSpPr>
            <p:nvPr/>
          </p:nvSpPr>
          <p:spPr bwMode="auto">
            <a:xfrm>
              <a:off x="1907705" y="1370831"/>
              <a:ext cx="5832649" cy="505946"/>
            </a:xfrm>
            <a:prstGeom prst="rect">
              <a:avLst/>
            </a:prstGeom>
            <a:noFill/>
            <a:ln w="6350">
              <a:noFill/>
              <a:miter lim="800000"/>
              <a:headEnd/>
              <a:tailEnd/>
            </a:ln>
          </p:spPr>
          <p:txBody>
            <a:bodyPr lIns="0" tIns="0" rIns="0" bIns="0" anchor="ctr"/>
            <a:lstStyle/>
            <a:p>
              <a:pPr marL="190500" lvl="1" indent="266700" fontAlgn="auto">
                <a:spcBef>
                  <a:spcPct val="20000"/>
                </a:spcBef>
                <a:spcAft>
                  <a:spcPts val="0"/>
                </a:spcAft>
                <a:buFontTx/>
                <a:buChar char="–"/>
                <a:tabLst>
                  <a:tab pos="8521700" algn="r"/>
                </a:tabLst>
                <a:defRPr/>
              </a:pPr>
              <a:r>
                <a:rPr kumimoji="1" lang="zh-CN" altLang="en-US" kern="0" dirty="0">
                  <a:solidFill>
                    <a:srgbClr val="000000"/>
                  </a:solidFill>
                  <a:latin typeface="微软雅黑"/>
                  <a:ea typeface="微软雅黑"/>
                  <a:cs typeface="微软雅黑"/>
                </a:rPr>
                <a:t>产品总体介绍</a:t>
              </a:r>
            </a:p>
          </p:txBody>
        </p:sp>
      </p:grpSp>
      <p:grpSp>
        <p:nvGrpSpPr>
          <p:cNvPr id="3" name="组合 8"/>
          <p:cNvGrpSpPr/>
          <p:nvPr/>
        </p:nvGrpSpPr>
        <p:grpSpPr>
          <a:xfrm>
            <a:off x="1186117" y="1905008"/>
            <a:ext cx="7273058" cy="600075"/>
            <a:chOff x="1043608" y="2252861"/>
            <a:chExt cx="6840760" cy="600075"/>
          </a:xfrm>
        </p:grpSpPr>
        <p:sp>
          <p:nvSpPr>
            <p:cNvPr id="10" name="AutoShape 2"/>
            <p:cNvSpPr>
              <a:spLocks noChangeArrowheads="1"/>
            </p:cNvSpPr>
            <p:nvPr/>
          </p:nvSpPr>
          <p:spPr bwMode="auto">
            <a:xfrm>
              <a:off x="1043608" y="2252861"/>
              <a:ext cx="734932" cy="600075"/>
            </a:xfrm>
            <a:prstGeom prst="homePlate">
              <a:avLst>
                <a:gd name="adj" fmla="val 26228"/>
              </a:avLst>
            </a:prstGeom>
            <a:solidFill>
              <a:srgbClr val="333399"/>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1800" b="1" kern="0" dirty="0" smtClean="0">
                  <a:solidFill>
                    <a:srgbClr val="FFFFFF"/>
                  </a:solidFill>
                  <a:latin typeface="微软雅黑" pitchFamily="34" charset="-122"/>
                  <a:ea typeface="微软雅黑" pitchFamily="34" charset="-122"/>
                </a:rPr>
                <a:t>二</a:t>
              </a:r>
              <a:endParaRPr lang="en-US" altLang="zh-CN" sz="1800" b="1" kern="0" dirty="0">
                <a:solidFill>
                  <a:srgbClr val="FFFFFF"/>
                </a:solidFill>
                <a:latin typeface="微软雅黑" pitchFamily="34" charset="-122"/>
                <a:ea typeface="微软雅黑" pitchFamily="34" charset="-122"/>
              </a:endParaRPr>
            </a:p>
          </p:txBody>
        </p:sp>
        <p:sp>
          <p:nvSpPr>
            <p:cNvPr id="11" name="Freeform 4"/>
            <p:cNvSpPr>
              <a:spLocks/>
            </p:cNvSpPr>
            <p:nvPr/>
          </p:nvSpPr>
          <p:spPr bwMode="auto">
            <a:xfrm>
              <a:off x="1835771" y="2252861"/>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bg1"/>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endParaRPr lang="zh-CN" altLang="en-US" sz="1800" kern="0">
                <a:solidFill>
                  <a:srgbClr val="FFFFFF">
                    <a:lumMod val="50000"/>
                  </a:srgbClr>
                </a:solidFill>
                <a:latin typeface="微软雅黑" pitchFamily="34" charset="-122"/>
                <a:ea typeface="微软雅黑" pitchFamily="34" charset="-122"/>
              </a:endParaRPr>
            </a:p>
          </p:txBody>
        </p:sp>
        <p:sp>
          <p:nvSpPr>
            <p:cNvPr id="12" name="Rectangle 5"/>
            <p:cNvSpPr>
              <a:spLocks noChangeArrowheads="1"/>
            </p:cNvSpPr>
            <p:nvPr/>
          </p:nvSpPr>
          <p:spPr bwMode="auto">
            <a:xfrm>
              <a:off x="1907705" y="2306836"/>
              <a:ext cx="5832648" cy="505946"/>
            </a:xfrm>
            <a:prstGeom prst="rect">
              <a:avLst/>
            </a:prstGeom>
            <a:noFill/>
            <a:ln w="6350" algn="ctr">
              <a:noFill/>
              <a:miter lim="800000"/>
              <a:headEnd/>
              <a:tailEnd/>
            </a:ln>
          </p:spPr>
          <p:txBody>
            <a:bodyPr lIns="0" tIns="0" rIns="0" bIns="0" anchor="ctr"/>
            <a:lstStyle/>
            <a:p>
              <a:pPr marL="190500" lvl="1" indent="266700" fontAlgn="auto">
                <a:spcBef>
                  <a:spcPct val="20000"/>
                </a:spcBef>
                <a:spcAft>
                  <a:spcPts val="0"/>
                </a:spcAft>
                <a:buFontTx/>
                <a:buChar char="–"/>
                <a:tabLst>
                  <a:tab pos="8521700" algn="r"/>
                </a:tabLst>
                <a:defRPr/>
              </a:pPr>
              <a:r>
                <a:rPr kumimoji="1" lang="zh-CN" altLang="en-US" kern="0" dirty="0">
                  <a:solidFill>
                    <a:srgbClr val="000000"/>
                  </a:solidFill>
                  <a:latin typeface="微软雅黑"/>
                  <a:ea typeface="微软雅黑"/>
                  <a:cs typeface="微软雅黑"/>
                </a:rPr>
                <a:t>系统支撑类组件</a:t>
              </a:r>
              <a:endParaRPr kumimoji="1" lang="zh-CN" altLang="de-DE" kern="0" dirty="0">
                <a:solidFill>
                  <a:srgbClr val="000000"/>
                </a:solidFill>
                <a:latin typeface="微软雅黑"/>
                <a:ea typeface="微软雅黑"/>
                <a:cs typeface="微软雅黑"/>
              </a:endParaRPr>
            </a:p>
          </p:txBody>
        </p:sp>
      </p:grpSp>
      <p:grpSp>
        <p:nvGrpSpPr>
          <p:cNvPr id="13" name="组合 28"/>
          <p:cNvGrpSpPr/>
          <p:nvPr/>
        </p:nvGrpSpPr>
        <p:grpSpPr>
          <a:xfrm>
            <a:off x="1186117" y="2667008"/>
            <a:ext cx="7273058" cy="600075"/>
            <a:chOff x="1043930" y="4797152"/>
            <a:chExt cx="6840760" cy="600075"/>
          </a:xfrm>
        </p:grpSpPr>
        <p:sp>
          <p:nvSpPr>
            <p:cNvPr id="30" name="AutoShape 2"/>
            <p:cNvSpPr>
              <a:spLocks noChangeArrowheads="1"/>
            </p:cNvSpPr>
            <p:nvPr/>
          </p:nvSpPr>
          <p:spPr bwMode="auto">
            <a:xfrm>
              <a:off x="1043930" y="4797152"/>
              <a:ext cx="734932" cy="600075"/>
            </a:xfrm>
            <a:prstGeom prst="homePlate">
              <a:avLst>
                <a:gd name="adj" fmla="val 26228"/>
              </a:avLst>
            </a:prstGeom>
            <a:solidFill>
              <a:srgbClr val="333399"/>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1800" b="1" kern="0" dirty="0" smtClean="0">
                  <a:solidFill>
                    <a:srgbClr val="FFFFFF"/>
                  </a:solidFill>
                  <a:latin typeface="微软雅黑" pitchFamily="34" charset="-122"/>
                  <a:ea typeface="微软雅黑" pitchFamily="34" charset="-122"/>
                </a:rPr>
                <a:t>三</a:t>
              </a:r>
              <a:endParaRPr lang="en-US" altLang="zh-CN" sz="1800" b="1" kern="0" dirty="0">
                <a:solidFill>
                  <a:srgbClr val="FFFFFF"/>
                </a:solidFill>
                <a:latin typeface="微软雅黑" pitchFamily="34" charset="-122"/>
                <a:ea typeface="微软雅黑" pitchFamily="34" charset="-122"/>
              </a:endParaRPr>
            </a:p>
          </p:txBody>
        </p:sp>
        <p:sp>
          <p:nvSpPr>
            <p:cNvPr id="31" name="Freeform 4"/>
            <p:cNvSpPr>
              <a:spLocks/>
            </p:cNvSpPr>
            <p:nvPr/>
          </p:nvSpPr>
          <p:spPr bwMode="auto">
            <a:xfrm>
              <a:off x="1836093" y="4797152"/>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rgbClr val="C00000"/>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pPr>
              <a:endParaRPr lang="zh-CN" altLang="en-US" sz="1800" kern="0">
                <a:solidFill>
                  <a:srgbClr val="FFFFFF">
                    <a:lumMod val="50000"/>
                  </a:srgbClr>
                </a:solidFill>
                <a:latin typeface="微软雅黑" pitchFamily="34" charset="-122"/>
                <a:ea typeface="微软雅黑" pitchFamily="34" charset="-122"/>
              </a:endParaRPr>
            </a:p>
          </p:txBody>
        </p:sp>
        <p:sp>
          <p:nvSpPr>
            <p:cNvPr id="32" name="Rectangle 5"/>
            <p:cNvSpPr>
              <a:spLocks noChangeArrowheads="1"/>
            </p:cNvSpPr>
            <p:nvPr/>
          </p:nvSpPr>
          <p:spPr bwMode="auto">
            <a:xfrm>
              <a:off x="1908026" y="4851127"/>
              <a:ext cx="5832648" cy="505946"/>
            </a:xfrm>
            <a:prstGeom prst="rect">
              <a:avLst/>
            </a:prstGeom>
            <a:noFill/>
            <a:ln w="6350">
              <a:noFill/>
              <a:miter lim="800000"/>
              <a:headEnd/>
              <a:tailEnd/>
            </a:ln>
          </p:spPr>
          <p:txBody>
            <a:bodyPr lIns="0" tIns="0" rIns="0" bIns="0" anchor="ctr"/>
            <a:lstStyle/>
            <a:p>
              <a:pPr marL="190500" lvl="1" indent="266700" fontAlgn="auto">
                <a:spcBef>
                  <a:spcPct val="20000"/>
                </a:spcBef>
                <a:spcAft>
                  <a:spcPts val="0"/>
                </a:spcAft>
                <a:buFontTx/>
                <a:buChar char="–"/>
                <a:tabLst>
                  <a:tab pos="8521700" algn="r"/>
                </a:tabLst>
                <a:defRPr/>
              </a:pPr>
              <a:r>
                <a:rPr lang="zh-CN" altLang="en-US" sz="2000" b="1" dirty="0">
                  <a:solidFill>
                    <a:schemeClr val="bg1"/>
                  </a:solidFill>
                  <a:latin typeface="微软雅黑" panose="020B0503020204020204" pitchFamily="34" charset="-122"/>
                  <a:ea typeface="微软雅黑" panose="020B0503020204020204" pitchFamily="34" charset="-122"/>
                </a:rPr>
                <a:t>基础框架类组件</a:t>
              </a:r>
              <a:endParaRPr lang="zh-CN" altLang="de-DE" sz="2000" b="1" dirty="0">
                <a:solidFill>
                  <a:schemeClr val="bg1"/>
                </a:solidFill>
                <a:latin typeface="微软雅黑" panose="020B0503020204020204" pitchFamily="34" charset="-122"/>
                <a:ea typeface="微软雅黑" panose="020B0503020204020204" pitchFamily="34" charset="-122"/>
              </a:endParaRPr>
            </a:p>
          </p:txBody>
        </p:sp>
      </p:grpSp>
      <p:sp>
        <p:nvSpPr>
          <p:cNvPr id="25" name="灯片编号占位符 3"/>
          <p:cNvSpPr>
            <a:spLocks noGrp="1"/>
          </p:cNvSpPr>
          <p:nvPr>
            <p:ph type="sldNum" sz="quarter" idx="12"/>
          </p:nvPr>
        </p:nvSpPr>
        <p:spPr>
          <a:xfrm>
            <a:off x="-15871" y="6397633"/>
            <a:ext cx="529431" cy="307975"/>
          </a:xfrm>
        </p:spPr>
        <p:txBody>
          <a:bodyPr/>
          <a:lstStyle/>
          <a:p>
            <a:fld id="{BD61978C-FD3D-4268-8D6C-034E9AD544A3}" type="slidenum">
              <a:rPr lang="en-US" altLang="zh-CN" smtClean="0"/>
              <a:pPr/>
              <a:t>40</a:t>
            </a:fld>
            <a:endParaRPr lang="en-US" altLang="zh-CN" dirty="0"/>
          </a:p>
        </p:txBody>
      </p:sp>
      <p:grpSp>
        <p:nvGrpSpPr>
          <p:cNvPr id="16" name="组合 28"/>
          <p:cNvGrpSpPr/>
          <p:nvPr/>
        </p:nvGrpSpPr>
        <p:grpSpPr>
          <a:xfrm>
            <a:off x="1203325" y="3424877"/>
            <a:ext cx="7273058" cy="600075"/>
            <a:chOff x="1043930" y="4797152"/>
            <a:chExt cx="6840760" cy="600075"/>
          </a:xfrm>
        </p:grpSpPr>
        <p:sp>
          <p:nvSpPr>
            <p:cNvPr id="17" name="AutoShape 2"/>
            <p:cNvSpPr>
              <a:spLocks noChangeArrowheads="1"/>
            </p:cNvSpPr>
            <p:nvPr/>
          </p:nvSpPr>
          <p:spPr bwMode="auto">
            <a:xfrm>
              <a:off x="1043930" y="4797152"/>
              <a:ext cx="734932" cy="600075"/>
            </a:xfrm>
            <a:prstGeom prst="homePlate">
              <a:avLst>
                <a:gd name="adj" fmla="val 26228"/>
              </a:avLst>
            </a:prstGeom>
            <a:solidFill>
              <a:srgbClr val="333399"/>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1800" b="1" kern="0" dirty="0" smtClean="0">
                  <a:solidFill>
                    <a:srgbClr val="FFFFFF"/>
                  </a:solidFill>
                  <a:latin typeface="微软雅黑" pitchFamily="34" charset="-122"/>
                  <a:ea typeface="微软雅黑" pitchFamily="34" charset="-122"/>
                </a:rPr>
                <a:t>四</a:t>
              </a:r>
              <a:endParaRPr lang="en-US" altLang="zh-CN" sz="1800" b="1" kern="0" dirty="0">
                <a:solidFill>
                  <a:srgbClr val="FFFFFF"/>
                </a:solidFill>
                <a:latin typeface="微软雅黑" pitchFamily="34" charset="-122"/>
                <a:ea typeface="微软雅黑" pitchFamily="34" charset="-122"/>
              </a:endParaRPr>
            </a:p>
          </p:txBody>
        </p:sp>
        <p:sp>
          <p:nvSpPr>
            <p:cNvPr id="18" name="Freeform 4"/>
            <p:cNvSpPr>
              <a:spLocks/>
            </p:cNvSpPr>
            <p:nvPr/>
          </p:nvSpPr>
          <p:spPr bwMode="auto">
            <a:xfrm>
              <a:off x="1836093" y="4797152"/>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rgbClr val="FFFFFF"/>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pPr>
              <a:endParaRPr lang="zh-CN" altLang="en-US" sz="1800" kern="0">
                <a:solidFill>
                  <a:srgbClr val="FFFFFF">
                    <a:lumMod val="50000"/>
                  </a:srgbClr>
                </a:solidFill>
                <a:latin typeface="微软雅黑" pitchFamily="34" charset="-122"/>
                <a:ea typeface="微软雅黑" pitchFamily="34" charset="-122"/>
              </a:endParaRPr>
            </a:p>
          </p:txBody>
        </p:sp>
        <p:sp>
          <p:nvSpPr>
            <p:cNvPr id="19" name="Rectangle 5"/>
            <p:cNvSpPr>
              <a:spLocks noChangeArrowheads="1"/>
            </p:cNvSpPr>
            <p:nvPr/>
          </p:nvSpPr>
          <p:spPr bwMode="auto">
            <a:xfrm>
              <a:off x="1908026" y="4851127"/>
              <a:ext cx="5832648" cy="505946"/>
            </a:xfrm>
            <a:prstGeom prst="rect">
              <a:avLst/>
            </a:prstGeom>
            <a:noFill/>
            <a:ln w="6350">
              <a:noFill/>
              <a:miter lim="800000"/>
              <a:headEnd/>
              <a:tailEnd/>
            </a:ln>
          </p:spPr>
          <p:txBody>
            <a:bodyPr lIns="0" tIns="0" rIns="0" bIns="0" anchor="ctr"/>
            <a:lstStyle/>
            <a:p>
              <a:pPr marL="190500" lvl="1" indent="266700" fontAlgn="auto">
                <a:spcBef>
                  <a:spcPct val="20000"/>
                </a:spcBef>
                <a:spcAft>
                  <a:spcPts val="0"/>
                </a:spcAft>
                <a:buFontTx/>
                <a:buChar char="–"/>
                <a:tabLst>
                  <a:tab pos="8521700" algn="r"/>
                </a:tabLst>
                <a:defRPr/>
              </a:pPr>
              <a:r>
                <a:rPr kumimoji="1" lang="zh-CN" altLang="en-US" kern="0" dirty="0" smtClean="0">
                  <a:solidFill>
                    <a:srgbClr val="000000"/>
                  </a:solidFill>
                  <a:latin typeface="微软雅黑"/>
                  <a:ea typeface="微软雅黑"/>
                  <a:cs typeface="微软雅黑"/>
                </a:rPr>
                <a:t>开发平台类组件</a:t>
              </a:r>
              <a:endParaRPr kumimoji="1" lang="zh-CN" altLang="de-DE" sz="1800" kern="0" dirty="0">
                <a:solidFill>
                  <a:srgbClr val="000000"/>
                </a:solidFill>
                <a:latin typeface="微软雅黑"/>
                <a:ea typeface="微软雅黑"/>
                <a:cs typeface="微软雅黑"/>
              </a:endParaRPr>
            </a:p>
          </p:txBody>
        </p:sp>
      </p:grpSp>
      <p:grpSp>
        <p:nvGrpSpPr>
          <p:cNvPr id="20" name="组合 28"/>
          <p:cNvGrpSpPr/>
          <p:nvPr/>
        </p:nvGrpSpPr>
        <p:grpSpPr>
          <a:xfrm>
            <a:off x="1203325" y="4186670"/>
            <a:ext cx="7273058" cy="600075"/>
            <a:chOff x="1043930" y="4797152"/>
            <a:chExt cx="6840760" cy="600075"/>
          </a:xfrm>
        </p:grpSpPr>
        <p:sp>
          <p:nvSpPr>
            <p:cNvPr id="21" name="AutoShape 2"/>
            <p:cNvSpPr>
              <a:spLocks noChangeArrowheads="1"/>
            </p:cNvSpPr>
            <p:nvPr/>
          </p:nvSpPr>
          <p:spPr bwMode="auto">
            <a:xfrm>
              <a:off x="1043930" y="4797152"/>
              <a:ext cx="734932" cy="600075"/>
            </a:xfrm>
            <a:prstGeom prst="homePlate">
              <a:avLst>
                <a:gd name="adj" fmla="val 26228"/>
              </a:avLst>
            </a:prstGeom>
            <a:solidFill>
              <a:srgbClr val="333399"/>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1800" b="1" kern="0" dirty="0" smtClean="0">
                  <a:solidFill>
                    <a:srgbClr val="FFFFFF"/>
                  </a:solidFill>
                  <a:latin typeface="微软雅黑" pitchFamily="34" charset="-122"/>
                  <a:ea typeface="微软雅黑" pitchFamily="34" charset="-122"/>
                </a:rPr>
                <a:t>五</a:t>
              </a:r>
              <a:endParaRPr lang="en-US" altLang="zh-CN" sz="1800" b="1" kern="0" dirty="0">
                <a:solidFill>
                  <a:srgbClr val="FFFFFF"/>
                </a:solidFill>
                <a:latin typeface="微软雅黑" pitchFamily="34" charset="-122"/>
                <a:ea typeface="微软雅黑" pitchFamily="34" charset="-122"/>
              </a:endParaRPr>
            </a:p>
          </p:txBody>
        </p:sp>
        <p:sp>
          <p:nvSpPr>
            <p:cNvPr id="22" name="Freeform 4"/>
            <p:cNvSpPr>
              <a:spLocks/>
            </p:cNvSpPr>
            <p:nvPr/>
          </p:nvSpPr>
          <p:spPr bwMode="auto">
            <a:xfrm>
              <a:off x="1836093" y="4797152"/>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rgbClr val="FFFFFF"/>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pPr>
              <a:endParaRPr lang="zh-CN" altLang="en-US" sz="1800" kern="0">
                <a:solidFill>
                  <a:srgbClr val="FFFFFF">
                    <a:lumMod val="50000"/>
                  </a:srgbClr>
                </a:solidFill>
                <a:latin typeface="微软雅黑" pitchFamily="34" charset="-122"/>
                <a:ea typeface="微软雅黑" pitchFamily="34" charset="-122"/>
              </a:endParaRPr>
            </a:p>
          </p:txBody>
        </p:sp>
        <p:sp>
          <p:nvSpPr>
            <p:cNvPr id="23" name="Rectangle 5"/>
            <p:cNvSpPr>
              <a:spLocks noChangeArrowheads="1"/>
            </p:cNvSpPr>
            <p:nvPr/>
          </p:nvSpPr>
          <p:spPr bwMode="auto">
            <a:xfrm>
              <a:off x="1908026" y="4851127"/>
              <a:ext cx="5832648" cy="505946"/>
            </a:xfrm>
            <a:prstGeom prst="rect">
              <a:avLst/>
            </a:prstGeom>
            <a:noFill/>
            <a:ln w="6350">
              <a:noFill/>
              <a:miter lim="800000"/>
              <a:headEnd/>
              <a:tailEnd/>
            </a:ln>
          </p:spPr>
          <p:txBody>
            <a:bodyPr lIns="0" tIns="0" rIns="0" bIns="0" anchor="ctr"/>
            <a:lstStyle/>
            <a:p>
              <a:pPr marL="190500" lvl="1" indent="266700" fontAlgn="auto">
                <a:spcBef>
                  <a:spcPct val="20000"/>
                </a:spcBef>
                <a:spcAft>
                  <a:spcPts val="0"/>
                </a:spcAft>
                <a:buFontTx/>
                <a:buChar char="–"/>
                <a:tabLst>
                  <a:tab pos="8521700" algn="r"/>
                </a:tabLst>
                <a:defRPr/>
              </a:pPr>
              <a:r>
                <a:rPr kumimoji="1" lang="en-US" altLang="zh-CN" kern="0" dirty="0" smtClean="0">
                  <a:solidFill>
                    <a:srgbClr val="000000"/>
                  </a:solidFill>
                  <a:latin typeface="微软雅黑"/>
                  <a:ea typeface="微软雅黑"/>
                  <a:cs typeface="微软雅黑"/>
                </a:rPr>
                <a:t>UI</a:t>
              </a:r>
              <a:r>
                <a:rPr kumimoji="1" lang="zh-CN" altLang="en-US" kern="0" dirty="0" smtClean="0">
                  <a:solidFill>
                    <a:srgbClr val="000000"/>
                  </a:solidFill>
                  <a:latin typeface="微软雅黑"/>
                  <a:ea typeface="微软雅黑"/>
                  <a:cs typeface="微软雅黑"/>
                </a:rPr>
                <a:t>类组件</a:t>
              </a:r>
              <a:endParaRPr kumimoji="1" lang="zh-CN" altLang="de-DE" sz="1800" kern="0" dirty="0">
                <a:solidFill>
                  <a:srgbClr val="000000"/>
                </a:solidFill>
                <a:latin typeface="微软雅黑"/>
                <a:ea typeface="微软雅黑"/>
                <a:cs typeface="微软雅黑"/>
              </a:endParaRPr>
            </a:p>
          </p:txBody>
        </p:sp>
      </p:grpSp>
    </p:spTree>
    <p:extLst>
      <p:ext uri="{BB962C8B-B14F-4D97-AF65-F5344CB8AC3E}">
        <p14:creationId xmlns:p14="http://schemas.microsoft.com/office/powerpoint/2010/main" val="364055403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a:t>流程</a:t>
            </a:r>
            <a:r>
              <a:rPr lang="zh-CN" altLang="en-US" sz="2400" dirty="0" smtClean="0"/>
              <a:t>引</a:t>
            </a:r>
            <a:r>
              <a:rPr lang="zh-CN" altLang="en-US" sz="2400" dirty="0"/>
              <a:t>擎</a:t>
            </a:r>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41</a:t>
            </a:fld>
            <a:endParaRPr lang="en-US" altLang="zh-CN" dirty="0"/>
          </a:p>
        </p:txBody>
      </p:sp>
      <p:sp>
        <p:nvSpPr>
          <p:cNvPr id="2" name="Rectangle 1"/>
          <p:cNvSpPr/>
          <p:nvPr/>
        </p:nvSpPr>
        <p:spPr>
          <a:xfrm>
            <a:off x="322374" y="990600"/>
            <a:ext cx="8421225" cy="3416320"/>
          </a:xfrm>
          <a:prstGeom prst="rect">
            <a:avLst/>
          </a:prstGeom>
        </p:spPr>
        <p:txBody>
          <a:bodyPr wrap="square">
            <a:spAutoFit/>
          </a:bodyPr>
          <a:lstStyle/>
          <a:p>
            <a:r>
              <a:rPr lang="zh-CN" altLang="zh-CN" b="1" dirty="0"/>
              <a:t>主要功能</a:t>
            </a:r>
            <a:r>
              <a:rPr lang="zh-CN" altLang="en-US" b="1" dirty="0"/>
              <a:t>特性</a:t>
            </a:r>
            <a:r>
              <a:rPr lang="zh-CN" altLang="zh-CN" b="1" dirty="0"/>
              <a:t>：</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r>
              <a:rPr lang="zh-CN" altLang="zh-CN" dirty="0"/>
              <a:t>解释过程定义</a:t>
            </a:r>
          </a:p>
          <a:p>
            <a:pPr marL="742950" lvl="1" indent="-285750">
              <a:buFont typeface="Arial" panose="020B0604020202020204" pitchFamily="34" charset="0"/>
              <a:buChar char="•"/>
            </a:pPr>
            <a:r>
              <a:rPr lang="zh-CN" altLang="zh-CN" dirty="0"/>
              <a:t>控制过程实例</a:t>
            </a:r>
            <a:r>
              <a:rPr lang="en-US" altLang="zh-CN" dirty="0"/>
              <a:t>—</a:t>
            </a:r>
            <a:r>
              <a:rPr lang="zh-CN" altLang="zh-CN" dirty="0"/>
              <a:t>创建、激活、挂起、终止等</a:t>
            </a:r>
          </a:p>
          <a:p>
            <a:pPr marL="742950" lvl="1" indent="-285750">
              <a:buFont typeface="Arial" panose="020B0604020202020204" pitchFamily="34" charset="0"/>
              <a:buChar char="•"/>
            </a:pPr>
            <a:r>
              <a:rPr lang="zh-CN" altLang="zh-CN" dirty="0"/>
              <a:t>为活动导航，可能要包含顺序或者平行的操作、最后时间期限、对工作流相关数据进行解释</a:t>
            </a:r>
          </a:p>
          <a:p>
            <a:pPr marL="742950" lvl="1" indent="-285750">
              <a:buFont typeface="Arial" panose="020B0604020202020204" pitchFamily="34" charset="0"/>
              <a:buChar char="•"/>
            </a:pPr>
            <a:r>
              <a:rPr lang="zh-CN" altLang="zh-CN" dirty="0"/>
              <a:t>参与者签名和退出</a:t>
            </a:r>
          </a:p>
          <a:p>
            <a:pPr marL="742950" lvl="1" indent="-285750">
              <a:buFont typeface="Arial" panose="020B0604020202020204" pitchFamily="34" charset="0"/>
              <a:buChar char="•"/>
            </a:pPr>
            <a:r>
              <a:rPr lang="zh-CN" altLang="zh-CN" dirty="0"/>
              <a:t>确定任务项目，实现用户意图；提供接口，支持用户交互</a:t>
            </a:r>
          </a:p>
          <a:p>
            <a:pPr marL="742950" lvl="1" indent="-285750">
              <a:buFont typeface="Arial" panose="020B0604020202020204" pitchFamily="34" charset="0"/>
              <a:buChar char="•"/>
            </a:pPr>
            <a:r>
              <a:rPr lang="zh-CN" altLang="zh-CN" dirty="0"/>
              <a:t>维护工作流控制数据和工作流相关数据，在应用程序间或者用户间传递工作流相关数据</a:t>
            </a:r>
          </a:p>
          <a:p>
            <a:pPr marL="742950" lvl="1" indent="-285750">
              <a:buFont typeface="Arial" panose="020B0604020202020204" pitchFamily="34" charset="0"/>
              <a:buChar char="•"/>
            </a:pPr>
            <a:r>
              <a:rPr lang="zh-CN" altLang="zh-CN" dirty="0"/>
              <a:t>提供调用外部程序的接口，连接所有工作流相关数据</a:t>
            </a:r>
            <a:endParaRPr lang="en-US" altLang="zh-CN" dirty="0"/>
          </a:p>
          <a:p>
            <a:pPr marL="742950" lvl="1" indent="-285750">
              <a:buFont typeface="Arial" panose="020B0604020202020204" pitchFamily="34" charset="0"/>
              <a:buChar char="•"/>
            </a:pPr>
            <a:r>
              <a:rPr lang="zh-CN" altLang="zh-CN" dirty="0"/>
              <a:t>提供控制、管理和审查功能</a:t>
            </a:r>
            <a:endParaRPr lang="zh-CN" altLang="en-US" dirty="0"/>
          </a:p>
        </p:txBody>
      </p:sp>
    </p:spTree>
    <p:extLst>
      <p:ext uri="{BB962C8B-B14F-4D97-AF65-F5344CB8AC3E}">
        <p14:creationId xmlns:p14="http://schemas.microsoft.com/office/powerpoint/2010/main" val="164362711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a:t>流程</a:t>
            </a:r>
            <a:r>
              <a:rPr lang="zh-CN" altLang="en-US" sz="2400" dirty="0" smtClean="0"/>
              <a:t>引</a:t>
            </a:r>
            <a:r>
              <a:rPr lang="zh-CN" altLang="en-US" sz="2400" dirty="0"/>
              <a:t>擎</a:t>
            </a:r>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42</a:t>
            </a:fld>
            <a:endParaRPr lang="en-US" altLang="zh-CN" dirty="0"/>
          </a:p>
        </p:txBody>
      </p:sp>
      <p:graphicFrame>
        <p:nvGraphicFramePr>
          <p:cNvPr id="33" name="Object 1"/>
          <p:cNvGraphicFramePr>
            <a:graphicFrameLocks noChangeAspect="1"/>
          </p:cNvGraphicFramePr>
          <p:nvPr>
            <p:extLst>
              <p:ext uri="{D42A27DB-BD31-4B8C-83A1-F6EECF244321}">
                <p14:modId xmlns:p14="http://schemas.microsoft.com/office/powerpoint/2010/main" val="214082429"/>
              </p:ext>
            </p:extLst>
          </p:nvPr>
        </p:nvGraphicFramePr>
        <p:xfrm>
          <a:off x="793091" y="990600"/>
          <a:ext cx="7808229" cy="3857652"/>
        </p:xfrm>
        <a:graphic>
          <a:graphicData uri="http://schemas.openxmlformats.org/presentationml/2006/ole">
            <mc:AlternateContent xmlns:mc="http://schemas.openxmlformats.org/markup-compatibility/2006">
              <mc:Choice xmlns:v="urn:schemas-microsoft-com:vml" Requires="v">
                <p:oleObj spid="_x0000_s4266" name="Visio" r:id="rId4" imgW="7941945" imgH="4176141" progId="">
                  <p:embed/>
                </p:oleObj>
              </mc:Choice>
              <mc:Fallback>
                <p:oleObj name="Visio" r:id="rId4" imgW="7941945" imgH="4176141"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091" y="990600"/>
                        <a:ext cx="7808229" cy="38576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p:cNvSpPr/>
          <p:nvPr/>
        </p:nvSpPr>
        <p:spPr>
          <a:xfrm>
            <a:off x="593725" y="4971871"/>
            <a:ext cx="8478314" cy="1200329"/>
          </a:xfrm>
          <a:prstGeom prst="rect">
            <a:avLst/>
          </a:prstGeom>
        </p:spPr>
        <p:txBody>
          <a:bodyPr wrap="square">
            <a:spAutoFit/>
          </a:bodyPr>
          <a:lstStyle/>
          <a:p>
            <a:r>
              <a:rPr lang="zh-CN" altLang="en-US" dirty="0"/>
              <a:t>普元</a:t>
            </a:r>
            <a:r>
              <a:rPr lang="zh-CN" altLang="en-US" dirty="0" smtClean="0"/>
              <a:t>BPM的</a:t>
            </a:r>
            <a:r>
              <a:rPr lang="zh-CN" altLang="en-US" dirty="0"/>
              <a:t>执行引擎——即流程定义的执行语义解析、加载和调度的容器，是基于PVM理论，具备普元自有专利技术的微内核基础上，通过可插拔的机制，实现对流程模型的执行解析和调度的，这种方式不但保证了内核及整个执行引擎的高效，而且具备了优秀的扩展能力</a:t>
            </a:r>
          </a:p>
        </p:txBody>
      </p:sp>
    </p:spTree>
    <p:extLst>
      <p:ext uri="{BB962C8B-B14F-4D97-AF65-F5344CB8AC3E}">
        <p14:creationId xmlns:p14="http://schemas.microsoft.com/office/powerpoint/2010/main" val="24650694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a:t>规</a:t>
            </a:r>
            <a:r>
              <a:rPr lang="zh-CN" altLang="en-US" sz="2400" dirty="0" smtClean="0"/>
              <a:t>则</a:t>
            </a:r>
            <a:r>
              <a:rPr lang="zh-CN" altLang="en-US" sz="2400" dirty="0"/>
              <a:t>引擎</a:t>
            </a:r>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43</a:t>
            </a:fld>
            <a:endParaRPr lang="en-US" altLang="zh-CN" dirty="0"/>
          </a:p>
        </p:txBody>
      </p:sp>
      <p:pic>
        <p:nvPicPr>
          <p:cNvPr id="25" name="图片 3"/>
          <p:cNvPicPr/>
          <p:nvPr/>
        </p:nvPicPr>
        <p:blipFill>
          <a:blip r:embed="rId3"/>
          <a:srcRect b="1114"/>
          <a:stretch>
            <a:fillRect/>
          </a:stretch>
        </p:blipFill>
        <p:spPr bwMode="auto">
          <a:xfrm>
            <a:off x="517525" y="990600"/>
            <a:ext cx="8763000" cy="4953000"/>
          </a:xfrm>
          <a:prstGeom prst="rect">
            <a:avLst/>
          </a:prstGeom>
          <a:noFill/>
          <a:ln w="9525">
            <a:solidFill>
              <a:schemeClr val="bg1">
                <a:lumMod val="85000"/>
              </a:schemeClr>
            </a:solidFill>
            <a:miter lim="800000"/>
            <a:headEnd/>
            <a:tailEnd/>
          </a:ln>
        </p:spPr>
      </p:pic>
    </p:spTree>
    <p:extLst>
      <p:ext uri="{BB962C8B-B14F-4D97-AF65-F5344CB8AC3E}">
        <p14:creationId xmlns:p14="http://schemas.microsoft.com/office/powerpoint/2010/main" val="30632789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a:t>规</a:t>
            </a:r>
            <a:r>
              <a:rPr lang="zh-CN" altLang="en-US" sz="2400" dirty="0" smtClean="0"/>
              <a:t>则</a:t>
            </a:r>
            <a:r>
              <a:rPr lang="zh-CN" altLang="en-US" sz="2400" dirty="0"/>
              <a:t>引擎</a:t>
            </a:r>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44</a:t>
            </a:fld>
            <a:endParaRPr lang="en-US" altLang="zh-CN" dirty="0"/>
          </a:p>
        </p:txBody>
      </p:sp>
      <p:grpSp>
        <p:nvGrpSpPr>
          <p:cNvPr id="4" name="组合 20"/>
          <p:cNvGrpSpPr/>
          <p:nvPr/>
        </p:nvGrpSpPr>
        <p:grpSpPr>
          <a:xfrm>
            <a:off x="574675" y="808038"/>
            <a:ext cx="8572500" cy="5241925"/>
            <a:chOff x="285750" y="1071563"/>
            <a:chExt cx="8572500" cy="5241925"/>
          </a:xfrm>
        </p:grpSpPr>
        <p:sp>
          <p:nvSpPr>
            <p:cNvPr id="5" name="矩形 3"/>
            <p:cNvSpPr/>
            <p:nvPr/>
          </p:nvSpPr>
          <p:spPr>
            <a:xfrm>
              <a:off x="2286000" y="1071563"/>
              <a:ext cx="2214563"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zh-CN" altLang="en-US" b="1" dirty="0">
                  <a:solidFill>
                    <a:srgbClr val="0070C0"/>
                  </a:solidFill>
                  <a:latin typeface="微软雅黑" pitchFamily="34" charset="-122"/>
                  <a:ea typeface="微软雅黑" pitchFamily="34" charset="-122"/>
                </a:rPr>
                <a:t>规则描述</a:t>
              </a:r>
            </a:p>
          </p:txBody>
        </p:sp>
        <p:sp>
          <p:nvSpPr>
            <p:cNvPr id="7" name="矩形 4"/>
            <p:cNvSpPr/>
            <p:nvPr/>
          </p:nvSpPr>
          <p:spPr>
            <a:xfrm>
              <a:off x="2286000" y="1857375"/>
              <a:ext cx="2214563"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zh-CN" altLang="en-US" b="1" dirty="0">
                  <a:solidFill>
                    <a:srgbClr val="0070C0"/>
                  </a:solidFill>
                  <a:latin typeface="微软雅黑" pitchFamily="34" charset="-122"/>
                  <a:ea typeface="微软雅黑" pitchFamily="34" charset="-122"/>
                </a:rPr>
                <a:t>规则表达式</a:t>
              </a:r>
            </a:p>
          </p:txBody>
        </p:sp>
        <p:sp>
          <p:nvSpPr>
            <p:cNvPr id="9" name="矩形 5"/>
            <p:cNvSpPr/>
            <p:nvPr/>
          </p:nvSpPr>
          <p:spPr>
            <a:xfrm>
              <a:off x="2286000" y="3714750"/>
              <a:ext cx="2214563"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en-US" altLang="zh-CN" b="1" dirty="0">
                  <a:solidFill>
                    <a:srgbClr val="0070C0"/>
                  </a:solidFill>
                  <a:latin typeface="微软雅黑" pitchFamily="34" charset="-122"/>
                  <a:ea typeface="微软雅黑" pitchFamily="34" charset="-122"/>
                </a:rPr>
                <a:t>Java Source</a:t>
              </a:r>
              <a:endParaRPr lang="zh-CN" altLang="en-US" b="1" dirty="0">
                <a:solidFill>
                  <a:srgbClr val="0070C0"/>
                </a:solidFill>
                <a:latin typeface="微软雅黑" pitchFamily="34" charset="-122"/>
                <a:ea typeface="微软雅黑" pitchFamily="34" charset="-122"/>
              </a:endParaRPr>
            </a:p>
          </p:txBody>
        </p:sp>
        <p:sp>
          <p:nvSpPr>
            <p:cNvPr id="10" name="矩形 6"/>
            <p:cNvSpPr/>
            <p:nvPr/>
          </p:nvSpPr>
          <p:spPr>
            <a:xfrm>
              <a:off x="2286000" y="4643438"/>
              <a:ext cx="2214563"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en-US" altLang="zh-CN" b="1" dirty="0">
                  <a:solidFill>
                    <a:srgbClr val="0070C0"/>
                  </a:solidFill>
                  <a:latin typeface="微软雅黑" pitchFamily="34" charset="-122"/>
                  <a:ea typeface="微软雅黑" pitchFamily="34" charset="-122"/>
                </a:rPr>
                <a:t>Java Class</a:t>
              </a:r>
              <a:endParaRPr lang="zh-CN" altLang="en-US" b="1" dirty="0">
                <a:solidFill>
                  <a:srgbClr val="0070C0"/>
                </a:solidFill>
                <a:latin typeface="微软雅黑" pitchFamily="34" charset="-122"/>
                <a:ea typeface="微软雅黑" pitchFamily="34" charset="-122"/>
              </a:endParaRPr>
            </a:p>
          </p:txBody>
        </p:sp>
        <p:sp>
          <p:nvSpPr>
            <p:cNvPr id="11" name="矩形 7"/>
            <p:cNvSpPr/>
            <p:nvPr/>
          </p:nvSpPr>
          <p:spPr>
            <a:xfrm>
              <a:off x="2286000" y="5500688"/>
              <a:ext cx="2214563"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r>
                <a:rPr lang="en-US" altLang="zh-CN" b="1" dirty="0">
                  <a:solidFill>
                    <a:srgbClr val="0070C0"/>
                  </a:solidFill>
                  <a:latin typeface="微软雅黑" pitchFamily="34" charset="-122"/>
                  <a:ea typeface="微软雅黑" pitchFamily="34" charset="-122"/>
                </a:rPr>
                <a:t>Java </a:t>
              </a:r>
              <a:r>
                <a:rPr lang="en-US" b="1" dirty="0">
                  <a:solidFill>
                    <a:srgbClr val="0070C0"/>
                  </a:solidFill>
                  <a:latin typeface="微软雅黑" pitchFamily="34" charset="-122"/>
                  <a:ea typeface="微软雅黑" pitchFamily="34" charset="-122"/>
                </a:rPr>
                <a:t>Instance</a:t>
              </a:r>
              <a:endParaRPr lang="zh-CN" altLang="en-US" b="1" dirty="0">
                <a:solidFill>
                  <a:srgbClr val="0070C0"/>
                </a:solidFill>
                <a:latin typeface="微软雅黑" pitchFamily="34" charset="-122"/>
                <a:ea typeface="微软雅黑" pitchFamily="34" charset="-122"/>
              </a:endParaRPr>
            </a:p>
          </p:txBody>
        </p:sp>
        <p:cxnSp>
          <p:nvCxnSpPr>
            <p:cNvPr id="12" name="直接连接符 8"/>
            <p:cNvCxnSpPr/>
            <p:nvPr/>
          </p:nvCxnSpPr>
          <p:spPr>
            <a:xfrm>
              <a:off x="785813" y="3000375"/>
              <a:ext cx="8072437" cy="158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9"/>
            <p:cNvSpPr txBox="1">
              <a:spLocks noChangeArrowheads="1"/>
            </p:cNvSpPr>
            <p:nvPr/>
          </p:nvSpPr>
          <p:spPr bwMode="auto">
            <a:xfrm>
              <a:off x="285750" y="1270000"/>
              <a:ext cx="1785938" cy="1016000"/>
            </a:xfrm>
            <a:prstGeom prst="rect">
              <a:avLst/>
            </a:prstGeom>
            <a:noFill/>
            <a:ln w="9525">
              <a:noFill/>
              <a:miter lim="800000"/>
              <a:headEnd/>
              <a:tailEnd/>
            </a:ln>
          </p:spPr>
          <p:txBody>
            <a:bodyPr>
              <a:spAutoFit/>
            </a:bodyP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r>
                <a:rPr lang="en-US" altLang="zh-CN"/>
                <a:t>Studio</a:t>
              </a:r>
              <a:r>
                <a:rPr lang="zh-CN" altLang="en-US"/>
                <a:t>与</a:t>
              </a:r>
              <a:r>
                <a:rPr lang="en-US" altLang="zh-CN"/>
                <a:t>Web</a:t>
              </a:r>
              <a:r>
                <a:rPr lang="zh-CN" altLang="en-US"/>
                <a:t>各自保存时持久化</a:t>
              </a:r>
            </a:p>
          </p:txBody>
        </p:sp>
        <p:sp>
          <p:nvSpPr>
            <p:cNvPr id="14" name="TextBox 10"/>
            <p:cNvSpPr txBox="1">
              <a:spLocks noChangeArrowheads="1"/>
            </p:cNvSpPr>
            <p:nvPr/>
          </p:nvSpPr>
          <p:spPr bwMode="auto">
            <a:xfrm>
              <a:off x="285750" y="3929063"/>
              <a:ext cx="1785938" cy="1631950"/>
            </a:xfrm>
            <a:prstGeom prst="rect">
              <a:avLst/>
            </a:prstGeom>
            <a:noFill/>
            <a:ln w="9525">
              <a:noFill/>
              <a:miter lim="800000"/>
              <a:headEnd/>
              <a:tailEnd/>
            </a:ln>
          </p:spPr>
          <p:txBody>
            <a:bodyPr>
              <a:spAutoFit/>
            </a:bodyP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r>
                <a:rPr lang="en-US" altLang="zh-CN" dirty="0"/>
                <a:t>Server</a:t>
              </a:r>
              <a:r>
                <a:rPr lang="zh-CN" altLang="en-US" dirty="0"/>
                <a:t>在运行使用时进行规则表达式的转译、编译、加载、缓存。</a:t>
              </a:r>
            </a:p>
          </p:txBody>
        </p:sp>
        <p:sp>
          <p:nvSpPr>
            <p:cNvPr id="15" name="左大括号 11"/>
            <p:cNvSpPr/>
            <p:nvPr/>
          </p:nvSpPr>
          <p:spPr>
            <a:xfrm>
              <a:off x="4857750" y="1143000"/>
              <a:ext cx="285750" cy="1214438"/>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defPPr>
                <a:defRPr lang="en-US"/>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zh-CN" altLang="en-US"/>
            </a:p>
          </p:txBody>
        </p:sp>
        <p:sp>
          <p:nvSpPr>
            <p:cNvPr id="16" name="TextBox 12"/>
            <p:cNvSpPr txBox="1">
              <a:spLocks noChangeArrowheads="1"/>
            </p:cNvSpPr>
            <p:nvPr/>
          </p:nvSpPr>
          <p:spPr bwMode="auto">
            <a:xfrm>
              <a:off x="5500688" y="1071563"/>
              <a:ext cx="2500312" cy="1631950"/>
            </a:xfrm>
            <a:prstGeom prst="rect">
              <a:avLst/>
            </a:prstGeom>
            <a:noFill/>
            <a:ln w="9525">
              <a:noFill/>
              <a:miter lim="800000"/>
              <a:headEnd/>
              <a:tailEnd/>
            </a:ln>
          </p:spPr>
          <p:txBody>
            <a:bodyPr>
              <a:spAutoFit/>
            </a:bodyP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r>
                <a:rPr lang="en-US" altLang="zh-CN" dirty="0"/>
                <a:t>1</a:t>
              </a:r>
              <a:r>
                <a:rPr lang="zh-CN" altLang="en-US" dirty="0"/>
                <a:t>、规则描述及表达式的数据存储模型。</a:t>
              </a:r>
              <a:endParaRPr lang="en-US" altLang="zh-CN" dirty="0"/>
            </a:p>
            <a:p>
              <a:r>
                <a:rPr lang="en-US" altLang="zh-CN" dirty="0"/>
                <a:t>2</a:t>
              </a:r>
              <a:r>
                <a:rPr lang="zh-CN" altLang="en-US" dirty="0"/>
                <a:t>、规则描述到规则表达式的翻译方法。</a:t>
              </a:r>
              <a:endParaRPr lang="en-US" altLang="zh-CN" dirty="0"/>
            </a:p>
            <a:p>
              <a:r>
                <a:rPr lang="en-US" altLang="zh-CN" dirty="0"/>
                <a:t>3</a:t>
              </a:r>
              <a:r>
                <a:rPr lang="zh-CN" altLang="en-US" dirty="0"/>
                <a:t>、规则的校验方式。</a:t>
              </a:r>
            </a:p>
          </p:txBody>
        </p:sp>
        <p:sp>
          <p:nvSpPr>
            <p:cNvPr id="17" name="下箭头 13"/>
            <p:cNvSpPr/>
            <p:nvPr/>
          </p:nvSpPr>
          <p:spPr>
            <a:xfrm>
              <a:off x="3286125" y="2643188"/>
              <a:ext cx="214313" cy="9286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zh-CN" altLang="en-US" dirty="0"/>
            </a:p>
          </p:txBody>
        </p:sp>
        <p:sp>
          <p:nvSpPr>
            <p:cNvPr id="18" name="TextBox 14"/>
            <p:cNvSpPr txBox="1">
              <a:spLocks noChangeArrowheads="1"/>
            </p:cNvSpPr>
            <p:nvPr/>
          </p:nvSpPr>
          <p:spPr bwMode="auto">
            <a:xfrm>
              <a:off x="2899065" y="2857500"/>
              <a:ext cx="1071563" cy="400050"/>
            </a:xfrm>
            <a:prstGeom prst="rect">
              <a:avLst/>
            </a:prstGeom>
            <a:noFill/>
            <a:ln w="9525">
              <a:noFill/>
              <a:miter lim="800000"/>
              <a:headEnd/>
              <a:tailEnd/>
            </a:ln>
          </p:spPr>
          <p:txBody>
            <a:bodyPr>
              <a:spAutoFit/>
            </a:bodyP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r>
                <a:rPr lang="en-US" altLang="zh-CN" dirty="0"/>
                <a:t>transfer</a:t>
              </a:r>
              <a:endParaRPr lang="zh-CN" altLang="en-US" dirty="0"/>
            </a:p>
          </p:txBody>
        </p:sp>
        <p:sp>
          <p:nvSpPr>
            <p:cNvPr id="19" name="右弧形箭头 15"/>
            <p:cNvSpPr/>
            <p:nvPr/>
          </p:nvSpPr>
          <p:spPr>
            <a:xfrm>
              <a:off x="4643438" y="3929063"/>
              <a:ext cx="214312" cy="100012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zh-CN" altLang="en-US" dirty="0">
                <a:solidFill>
                  <a:schemeClr val="tx1"/>
                </a:solidFill>
              </a:endParaRPr>
            </a:p>
          </p:txBody>
        </p:sp>
        <p:sp>
          <p:nvSpPr>
            <p:cNvPr id="20" name="TextBox 16"/>
            <p:cNvSpPr txBox="1">
              <a:spLocks noChangeArrowheads="1"/>
            </p:cNvSpPr>
            <p:nvPr/>
          </p:nvSpPr>
          <p:spPr bwMode="auto">
            <a:xfrm>
              <a:off x="4500563" y="4286250"/>
              <a:ext cx="785812" cy="400050"/>
            </a:xfrm>
            <a:prstGeom prst="rect">
              <a:avLst/>
            </a:prstGeom>
            <a:noFill/>
            <a:ln w="9525">
              <a:noFill/>
              <a:miter lim="800000"/>
              <a:headEnd/>
              <a:tailEnd/>
            </a:ln>
          </p:spPr>
          <p:txBody>
            <a:bodyPr>
              <a:spAutoFit/>
            </a:bodyP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r>
                <a:rPr lang="en-US" altLang="zh-CN"/>
                <a:t>build</a:t>
              </a:r>
              <a:endParaRPr lang="zh-CN" altLang="en-US"/>
            </a:p>
          </p:txBody>
        </p:sp>
        <p:sp>
          <p:nvSpPr>
            <p:cNvPr id="21" name="右弧形箭头 17"/>
            <p:cNvSpPr/>
            <p:nvPr/>
          </p:nvSpPr>
          <p:spPr>
            <a:xfrm>
              <a:off x="4643438" y="5072063"/>
              <a:ext cx="214312" cy="100012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zh-CN" altLang="en-US" dirty="0">
                <a:solidFill>
                  <a:schemeClr val="tx1"/>
                </a:solidFill>
              </a:endParaRPr>
            </a:p>
          </p:txBody>
        </p:sp>
        <p:sp>
          <p:nvSpPr>
            <p:cNvPr id="22" name="TextBox 18"/>
            <p:cNvSpPr txBox="1">
              <a:spLocks noChangeArrowheads="1"/>
            </p:cNvSpPr>
            <p:nvPr/>
          </p:nvSpPr>
          <p:spPr bwMode="auto">
            <a:xfrm>
              <a:off x="4500563" y="5286375"/>
              <a:ext cx="785812" cy="400050"/>
            </a:xfrm>
            <a:prstGeom prst="rect">
              <a:avLst/>
            </a:prstGeom>
            <a:noFill/>
            <a:ln w="9525">
              <a:noFill/>
              <a:miter lim="800000"/>
              <a:headEnd/>
              <a:tailEnd/>
            </a:ln>
          </p:spPr>
          <p:txBody>
            <a:bodyPr>
              <a:spAutoFit/>
            </a:bodyP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r>
                <a:rPr lang="en-US" altLang="zh-CN"/>
                <a:t>load</a:t>
              </a:r>
              <a:endParaRPr lang="zh-CN" altLang="en-US"/>
            </a:p>
          </p:txBody>
        </p:sp>
        <p:sp>
          <p:nvSpPr>
            <p:cNvPr id="23" name="左大括号 19"/>
            <p:cNvSpPr/>
            <p:nvPr/>
          </p:nvSpPr>
          <p:spPr>
            <a:xfrm>
              <a:off x="5143500" y="3214688"/>
              <a:ext cx="428625" cy="2928937"/>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defPPr>
                <a:defRPr lang="en-US"/>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zh-CN" altLang="en-US"/>
            </a:p>
          </p:txBody>
        </p:sp>
        <p:sp>
          <p:nvSpPr>
            <p:cNvPr id="24" name="TextBox 20"/>
            <p:cNvSpPr txBox="1">
              <a:spLocks noChangeArrowheads="1"/>
            </p:cNvSpPr>
            <p:nvPr/>
          </p:nvSpPr>
          <p:spPr bwMode="auto">
            <a:xfrm>
              <a:off x="5715000" y="3143250"/>
              <a:ext cx="3143250" cy="3170238"/>
            </a:xfrm>
            <a:prstGeom prst="rect">
              <a:avLst/>
            </a:prstGeom>
            <a:noFill/>
            <a:ln w="9525">
              <a:noFill/>
              <a:miter lim="800000"/>
              <a:headEnd/>
              <a:tailEnd/>
            </a:ln>
          </p:spPr>
          <p:txBody>
            <a:bodyPr>
              <a:spAutoFit/>
            </a:bodyPr>
            <a:ls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r>
                <a:rPr lang="en-US" altLang="zh-CN"/>
                <a:t>1</a:t>
              </a:r>
              <a:r>
                <a:rPr lang="zh-CN" altLang="en-US"/>
                <a:t>、</a:t>
              </a:r>
              <a:r>
                <a:rPr lang="en-US" altLang="zh-CN"/>
                <a:t>Java</a:t>
              </a:r>
              <a:r>
                <a:rPr lang="zh-CN" altLang="en-US"/>
                <a:t>方法模型定义。</a:t>
              </a:r>
              <a:endParaRPr lang="en-US" altLang="zh-CN"/>
            </a:p>
            <a:p>
              <a:r>
                <a:rPr lang="en-US" altLang="zh-CN"/>
                <a:t>2</a:t>
              </a:r>
              <a:r>
                <a:rPr lang="zh-CN" altLang="en-US"/>
                <a:t>、规则表达式到</a:t>
              </a:r>
              <a:r>
                <a:rPr lang="en-US" altLang="zh-CN"/>
                <a:t>Java</a:t>
              </a:r>
              <a:r>
                <a:rPr lang="zh-CN" altLang="en-US"/>
                <a:t>源码的转译方法。</a:t>
              </a:r>
              <a:endParaRPr lang="en-US" altLang="zh-CN"/>
            </a:p>
            <a:p>
              <a:r>
                <a:rPr lang="en-US" altLang="zh-CN"/>
                <a:t>3</a:t>
              </a:r>
              <a:r>
                <a:rPr lang="zh-CN" altLang="en-US"/>
                <a:t>、</a:t>
              </a:r>
              <a:r>
                <a:rPr lang="en-US" altLang="zh-CN"/>
                <a:t>Java</a:t>
              </a:r>
              <a:r>
                <a:rPr lang="zh-CN" altLang="en-US"/>
                <a:t>源码到</a:t>
              </a:r>
              <a:r>
                <a:rPr lang="en-US" altLang="zh-CN"/>
                <a:t>Java</a:t>
              </a:r>
              <a:r>
                <a:rPr lang="zh-CN" altLang="en-US"/>
                <a:t> </a:t>
              </a:r>
              <a:r>
                <a:rPr lang="en-US" altLang="zh-CN"/>
                <a:t>Class</a:t>
              </a:r>
              <a:r>
                <a:rPr lang="zh-CN" altLang="en-US"/>
                <a:t>的编译方法。</a:t>
              </a:r>
              <a:endParaRPr lang="en-US" altLang="zh-CN"/>
            </a:p>
            <a:p>
              <a:r>
                <a:rPr lang="en-US" altLang="zh-CN"/>
                <a:t>4</a:t>
              </a:r>
              <a:r>
                <a:rPr lang="zh-CN" altLang="en-US"/>
                <a:t>、加载时机、策略和方法。</a:t>
              </a:r>
              <a:endParaRPr lang="en-US" altLang="zh-CN"/>
            </a:p>
            <a:p>
              <a:r>
                <a:rPr lang="en-US" altLang="zh-CN"/>
                <a:t>5</a:t>
              </a:r>
              <a:r>
                <a:rPr lang="zh-CN" altLang="en-US"/>
                <a:t>、规则的缓存机制及更新时机、方法。</a:t>
              </a:r>
              <a:endParaRPr lang="en-US" altLang="zh-CN"/>
            </a:p>
            <a:p>
              <a:r>
                <a:rPr lang="en-US" altLang="zh-CN"/>
                <a:t>6</a:t>
              </a:r>
              <a:r>
                <a:rPr lang="zh-CN" altLang="en-US"/>
                <a:t>、对用户自定义规则扩展性考虑。</a:t>
              </a:r>
            </a:p>
          </p:txBody>
        </p:sp>
      </p:grpSp>
    </p:spTree>
    <p:extLst>
      <p:ext uri="{BB962C8B-B14F-4D97-AF65-F5344CB8AC3E}">
        <p14:creationId xmlns:p14="http://schemas.microsoft.com/office/powerpoint/2010/main" val="379989196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a:t>门户</a:t>
            </a:r>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45</a:t>
            </a:fld>
            <a:endParaRPr lang="en-US" altLang="zh-CN" dirty="0"/>
          </a:p>
        </p:txBody>
      </p:sp>
      <p:pic>
        <p:nvPicPr>
          <p:cNvPr id="4" name="图片 6"/>
          <p:cNvPicPr/>
          <p:nvPr/>
        </p:nvPicPr>
        <p:blipFill>
          <a:blip r:embed="rId3"/>
          <a:srcRect/>
          <a:stretch>
            <a:fillRect/>
          </a:stretch>
        </p:blipFill>
        <p:spPr bwMode="auto">
          <a:xfrm>
            <a:off x="517525" y="990601"/>
            <a:ext cx="8669939" cy="5029199"/>
          </a:xfrm>
          <a:prstGeom prst="rect">
            <a:avLst/>
          </a:prstGeom>
          <a:noFill/>
          <a:ln w="9525">
            <a:solidFill>
              <a:schemeClr val="bg1">
                <a:lumMod val="85000"/>
              </a:schemeClr>
            </a:solidFill>
            <a:miter lim="800000"/>
            <a:headEnd/>
            <a:tailEnd/>
          </a:ln>
        </p:spPr>
      </p:pic>
    </p:spTree>
    <p:extLst>
      <p:ext uri="{BB962C8B-B14F-4D97-AF65-F5344CB8AC3E}">
        <p14:creationId xmlns:p14="http://schemas.microsoft.com/office/powerpoint/2010/main" val="303781700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a:t>门户</a:t>
            </a:r>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46</a:t>
            </a:fld>
            <a:endParaRPr lang="en-US" altLang="zh-CN" dirty="0"/>
          </a:p>
        </p:txBody>
      </p:sp>
      <p:pic>
        <p:nvPicPr>
          <p:cNvPr id="5" name="图片 3"/>
          <p:cNvPicPr/>
          <p:nvPr/>
        </p:nvPicPr>
        <p:blipFill>
          <a:blip r:embed="rId3"/>
          <a:srcRect/>
          <a:stretch>
            <a:fillRect/>
          </a:stretch>
        </p:blipFill>
        <p:spPr bwMode="auto">
          <a:xfrm>
            <a:off x="787690" y="914400"/>
            <a:ext cx="8153400" cy="5181599"/>
          </a:xfrm>
          <a:prstGeom prst="rect">
            <a:avLst/>
          </a:prstGeom>
          <a:noFill/>
          <a:ln w="9525">
            <a:solidFill>
              <a:schemeClr val="bg1">
                <a:lumMod val="85000"/>
              </a:schemeClr>
            </a:solidFill>
            <a:miter lim="800000"/>
            <a:headEnd/>
            <a:tailEnd/>
          </a:ln>
        </p:spPr>
      </p:pic>
    </p:spTree>
    <p:extLst>
      <p:ext uri="{BB962C8B-B14F-4D97-AF65-F5344CB8AC3E}">
        <p14:creationId xmlns:p14="http://schemas.microsoft.com/office/powerpoint/2010/main" val="113858872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a:t>查询</a:t>
            </a:r>
            <a:r>
              <a:rPr lang="zh-CN" altLang="en-US" sz="2400" dirty="0" smtClean="0"/>
              <a:t>框架</a:t>
            </a:r>
            <a:endParaRPr lang="zh-CN" altLang="en-US" sz="2400" dirty="0"/>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47</a:t>
            </a:fld>
            <a:endParaRPr lang="en-US" altLang="zh-CN" dirty="0"/>
          </a:p>
        </p:txBody>
      </p:sp>
      <p:sp>
        <p:nvSpPr>
          <p:cNvPr id="7" name="Rectangle 6"/>
          <p:cNvSpPr/>
          <p:nvPr/>
        </p:nvSpPr>
        <p:spPr>
          <a:xfrm>
            <a:off x="402100" y="1017035"/>
            <a:ext cx="9107025" cy="2585323"/>
          </a:xfrm>
          <a:prstGeom prst="rect">
            <a:avLst/>
          </a:prstGeom>
        </p:spPr>
        <p:txBody>
          <a:bodyPr wrap="square">
            <a:spAutoFit/>
          </a:bodyPr>
          <a:lstStyle/>
          <a:p>
            <a:pPr marL="285750" indent="-285750">
              <a:buFont typeface="Arial" panose="020B0604020202020204" pitchFamily="34" charset="0"/>
              <a:buChar char="•"/>
            </a:pPr>
            <a:r>
              <a:rPr lang="zh-CN" altLang="en-US" dirty="0" smtClean="0"/>
              <a:t>已经提供一套扩展性较强的基础应用框架（</a:t>
            </a:r>
            <a:r>
              <a:rPr lang="en-US" altLang="zh-CN" dirty="0" err="1" smtClean="0"/>
              <a:t>ABFrame</a:t>
            </a:r>
            <a:r>
              <a:rPr lang="zh-CN" altLang="en-US" dirty="0" smtClean="0"/>
              <a:t>）</a:t>
            </a:r>
            <a:endParaRPr lang="en-US" altLang="zh-CN" dirty="0"/>
          </a:p>
          <a:p>
            <a:r>
              <a:rPr lang="en-US" altLang="zh-CN" dirty="0" smtClean="0"/>
              <a:t>     - </a:t>
            </a:r>
            <a:r>
              <a:rPr lang="zh-CN" altLang="en-US" dirty="0" smtClean="0"/>
              <a:t>机构管理</a:t>
            </a:r>
            <a:endParaRPr lang="en-US" altLang="zh-CN" dirty="0"/>
          </a:p>
          <a:p>
            <a:r>
              <a:rPr lang="en-US" altLang="zh-CN" dirty="0"/>
              <a:t> </a:t>
            </a:r>
            <a:r>
              <a:rPr lang="en-US" altLang="zh-CN" dirty="0" smtClean="0"/>
              <a:t>    - </a:t>
            </a:r>
            <a:r>
              <a:rPr lang="zh-CN" altLang="en-US" dirty="0" smtClean="0"/>
              <a:t>角色管理</a:t>
            </a:r>
            <a:endParaRPr lang="en-US" altLang="zh-CN" dirty="0" smtClean="0"/>
          </a:p>
          <a:p>
            <a:r>
              <a:rPr lang="en-US" altLang="zh-CN" dirty="0"/>
              <a:t> </a:t>
            </a:r>
            <a:r>
              <a:rPr lang="en-US" altLang="zh-CN" dirty="0" smtClean="0"/>
              <a:t>    - </a:t>
            </a:r>
            <a:r>
              <a:rPr lang="zh-CN" altLang="en-US" dirty="0" smtClean="0"/>
              <a:t>岗位管理</a:t>
            </a:r>
            <a:endParaRPr lang="en-US" altLang="zh-CN" dirty="0" smtClean="0"/>
          </a:p>
          <a:p>
            <a:r>
              <a:rPr lang="en-US" altLang="zh-CN" dirty="0"/>
              <a:t> </a:t>
            </a:r>
            <a:r>
              <a:rPr lang="en-US" altLang="zh-CN" dirty="0" smtClean="0"/>
              <a:t>    - </a:t>
            </a:r>
            <a:r>
              <a:rPr lang="zh-CN" altLang="en-US" dirty="0" smtClean="0"/>
              <a:t>权限管理</a:t>
            </a:r>
            <a:endParaRPr lang="en-US" altLang="zh-CN" dirty="0" smtClean="0"/>
          </a:p>
          <a:p>
            <a:r>
              <a:rPr lang="en-US" altLang="zh-CN" dirty="0"/>
              <a:t> </a:t>
            </a:r>
            <a:r>
              <a:rPr lang="en-US" altLang="zh-CN" dirty="0" smtClean="0"/>
              <a:t>    - </a:t>
            </a:r>
            <a:r>
              <a:rPr lang="zh-CN" altLang="en-US" dirty="0" smtClean="0"/>
              <a:t>人员管理</a:t>
            </a:r>
            <a:endParaRPr lang="en-US" altLang="zh-CN" dirty="0" smtClean="0"/>
          </a:p>
          <a:p>
            <a:r>
              <a:rPr lang="en-US" altLang="zh-CN" dirty="0"/>
              <a:t> </a:t>
            </a:r>
            <a:r>
              <a:rPr lang="en-US" altLang="zh-CN" dirty="0" smtClean="0"/>
              <a:t>    - </a:t>
            </a:r>
            <a:r>
              <a:rPr lang="zh-CN" altLang="en-US" dirty="0" smtClean="0"/>
              <a:t>菜单管理</a:t>
            </a:r>
            <a:endParaRPr lang="en-US" altLang="zh-CN" dirty="0" smtClean="0"/>
          </a:p>
          <a:p>
            <a:r>
              <a:rPr lang="en-US" altLang="zh-CN" dirty="0"/>
              <a:t> </a:t>
            </a:r>
            <a:r>
              <a:rPr lang="en-US" altLang="zh-CN" dirty="0" smtClean="0"/>
              <a:t>    - ……</a:t>
            </a:r>
            <a:endParaRPr lang="en-US" altLang="zh-CN" dirty="0" smtClean="0"/>
          </a:p>
          <a:p>
            <a:pPr marL="285750" indent="-285750">
              <a:buFont typeface="Arial" panose="020B0604020202020204" pitchFamily="34" charset="0"/>
              <a:buChar char="•"/>
            </a:pPr>
            <a:r>
              <a:rPr lang="zh-CN" altLang="en-US" dirty="0" smtClean="0"/>
              <a:t>查询框架需要根据业务需求进行开发实现</a:t>
            </a:r>
            <a:endParaRPr lang="zh-CN" altLang="en-US" dirty="0"/>
          </a:p>
        </p:txBody>
      </p:sp>
    </p:spTree>
    <p:extLst>
      <p:ext uri="{BB962C8B-B14F-4D97-AF65-F5344CB8AC3E}">
        <p14:creationId xmlns:p14="http://schemas.microsoft.com/office/powerpoint/2010/main" val="182886129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a:t>报</a:t>
            </a:r>
            <a:r>
              <a:rPr lang="zh-CN" altLang="en-US" sz="2400" dirty="0" smtClean="0"/>
              <a:t>表框架</a:t>
            </a:r>
            <a:endParaRPr lang="zh-CN" altLang="en-US" sz="2400" dirty="0"/>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48</a:t>
            </a:fld>
            <a:endParaRPr lang="en-US" altLang="zh-CN" dirty="0"/>
          </a:p>
        </p:txBody>
      </p:sp>
      <p:sp>
        <p:nvSpPr>
          <p:cNvPr id="7" name="Rectangle 6"/>
          <p:cNvSpPr/>
          <p:nvPr/>
        </p:nvSpPr>
        <p:spPr>
          <a:xfrm>
            <a:off x="7569495" y="1058600"/>
            <a:ext cx="2133600" cy="2862322"/>
          </a:xfrm>
          <a:prstGeom prst="rect">
            <a:avLst/>
          </a:prstGeom>
        </p:spPr>
        <p:txBody>
          <a:bodyPr wrap="square">
            <a:spAutoFit/>
          </a:bodyPr>
          <a:lstStyle/>
          <a:p>
            <a:pPr marL="285750" indent="-285750">
              <a:buFont typeface="Arial" panose="020B0604020202020204" pitchFamily="34" charset="0"/>
              <a:buChar char="•"/>
            </a:pPr>
            <a:r>
              <a:rPr lang="zh-CN" altLang="en-US" dirty="0" smtClean="0"/>
              <a:t>基于</a:t>
            </a:r>
            <a:r>
              <a:rPr lang="en-US" altLang="zh-CN" dirty="0" smtClean="0"/>
              <a:t>Eclipse BIRT</a:t>
            </a:r>
            <a:r>
              <a:rPr lang="zh-CN" altLang="en-US" dirty="0" smtClean="0"/>
              <a:t>项目进行扩展</a:t>
            </a:r>
            <a:endParaRPr lang="en-US" altLang="zh-CN" dirty="0" smtClean="0"/>
          </a:p>
          <a:p>
            <a:pPr marL="285750" indent="-285750">
              <a:buFont typeface="Arial" panose="020B0604020202020204" pitchFamily="34" charset="0"/>
              <a:buChar char="•"/>
            </a:pPr>
            <a:r>
              <a:rPr lang="zh-CN" altLang="en-US" dirty="0"/>
              <a:t>融</a:t>
            </a:r>
            <a:r>
              <a:rPr lang="zh-CN" altLang="en-US" dirty="0" smtClean="0"/>
              <a:t>合</a:t>
            </a:r>
            <a:r>
              <a:rPr lang="en-US" altLang="zh-CN" dirty="0" smtClean="0"/>
              <a:t>BIRT</a:t>
            </a:r>
            <a:r>
              <a:rPr lang="zh-CN" altLang="en-US" dirty="0" smtClean="0"/>
              <a:t>报表工具的功能</a:t>
            </a:r>
            <a:endParaRPr lang="en-US" altLang="zh-CN" dirty="0" smtClean="0"/>
          </a:p>
          <a:p>
            <a:pPr marL="285750" indent="-285750">
              <a:buFont typeface="Arial" panose="020B0604020202020204" pitchFamily="34" charset="0"/>
              <a:buChar char="•"/>
            </a:pPr>
            <a:r>
              <a:rPr lang="en-US" altLang="zh-CN" dirty="0" smtClean="0"/>
              <a:t>BIRT</a:t>
            </a:r>
            <a:r>
              <a:rPr lang="zh-CN" altLang="en-US" dirty="0" smtClean="0"/>
              <a:t>报表工具包含如下内容：</a:t>
            </a:r>
            <a:endParaRPr lang="en-US" altLang="zh-CN" dirty="0" smtClean="0"/>
          </a:p>
          <a:p>
            <a:r>
              <a:rPr lang="en-US" altLang="zh-CN" dirty="0"/>
              <a:t> </a:t>
            </a:r>
            <a:r>
              <a:rPr lang="en-US" altLang="zh-CN" dirty="0" smtClean="0"/>
              <a:t>    </a:t>
            </a:r>
            <a:r>
              <a:rPr lang="en-US" altLang="zh-CN" dirty="0"/>
              <a:t>- BIRT</a:t>
            </a:r>
            <a:r>
              <a:rPr lang="zh-CN" altLang="en-US" dirty="0"/>
              <a:t>设计</a:t>
            </a:r>
            <a:r>
              <a:rPr lang="zh-CN" altLang="en-US" dirty="0" smtClean="0"/>
              <a:t>器</a:t>
            </a:r>
            <a:endParaRPr lang="en-US" altLang="zh-CN" dirty="0" smtClean="0"/>
          </a:p>
          <a:p>
            <a:r>
              <a:rPr lang="en-US" altLang="zh-CN" dirty="0"/>
              <a:t>  </a:t>
            </a:r>
            <a:r>
              <a:rPr lang="en-US" altLang="zh-CN" dirty="0" smtClean="0"/>
              <a:t>   </a:t>
            </a:r>
            <a:r>
              <a:rPr lang="en-US" altLang="zh-CN" dirty="0"/>
              <a:t>- Web</a:t>
            </a:r>
            <a:r>
              <a:rPr lang="zh-CN" altLang="en-US" dirty="0"/>
              <a:t>查看</a:t>
            </a:r>
            <a:r>
              <a:rPr lang="zh-CN" altLang="en-US" dirty="0" smtClean="0"/>
              <a:t>器</a:t>
            </a:r>
            <a:endParaRPr lang="en-US" altLang="zh-CN" dirty="0" smtClean="0"/>
          </a:p>
          <a:p>
            <a:r>
              <a:rPr lang="en-US" altLang="zh-CN" dirty="0"/>
              <a:t> </a:t>
            </a:r>
            <a:r>
              <a:rPr lang="en-US" altLang="zh-CN" dirty="0" smtClean="0"/>
              <a:t>    </a:t>
            </a:r>
            <a:r>
              <a:rPr lang="en-US" altLang="zh-CN" dirty="0"/>
              <a:t>- BIRT</a:t>
            </a:r>
            <a:r>
              <a:rPr lang="zh-CN" altLang="en-US" dirty="0"/>
              <a:t>制图</a:t>
            </a:r>
            <a:r>
              <a:rPr lang="zh-CN" altLang="en-US" dirty="0" smtClean="0"/>
              <a:t>组件</a:t>
            </a:r>
            <a:endParaRPr lang="zh-CN" altLang="en-US" dirty="0"/>
          </a:p>
        </p:txBody>
      </p:sp>
      <p:pic>
        <p:nvPicPr>
          <p:cNvPr id="3" name="Picture 2"/>
          <p:cNvPicPr>
            <a:picLocks noChangeAspect="1"/>
          </p:cNvPicPr>
          <p:nvPr/>
        </p:nvPicPr>
        <p:blipFill>
          <a:blip r:embed="rId3"/>
          <a:stretch>
            <a:fillRect/>
          </a:stretch>
        </p:blipFill>
        <p:spPr>
          <a:xfrm>
            <a:off x="152710" y="1124010"/>
            <a:ext cx="7430625" cy="4858941"/>
          </a:xfrm>
          <a:prstGeom prst="rect">
            <a:avLst/>
          </a:prstGeom>
        </p:spPr>
      </p:pic>
    </p:spTree>
    <p:extLst>
      <p:ext uri="{BB962C8B-B14F-4D97-AF65-F5344CB8AC3E}">
        <p14:creationId xmlns:p14="http://schemas.microsoft.com/office/powerpoint/2010/main" val="352852386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a:t>集</a:t>
            </a:r>
            <a:r>
              <a:rPr lang="zh-CN" altLang="en-US" sz="2400" dirty="0" smtClean="0"/>
              <a:t>成框架（</a:t>
            </a:r>
            <a:r>
              <a:rPr lang="en-US" altLang="zh-CN" sz="2400" dirty="0" smtClean="0"/>
              <a:t>ESB</a:t>
            </a:r>
            <a:r>
              <a:rPr lang="zh-CN" altLang="en-US" sz="2400" dirty="0" smtClean="0"/>
              <a:t>）</a:t>
            </a:r>
            <a:endParaRPr lang="zh-CN" altLang="en-US" sz="2400" dirty="0"/>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49</a:t>
            </a:fld>
            <a:endParaRPr lang="en-US" altLang="zh-CN" dirty="0"/>
          </a:p>
        </p:txBody>
      </p:sp>
      <p:sp>
        <p:nvSpPr>
          <p:cNvPr id="62" name="内容占位符 111"/>
          <p:cNvSpPr>
            <a:spLocks noGrp="1"/>
          </p:cNvSpPr>
          <p:nvPr>
            <p:ph idx="1"/>
          </p:nvPr>
        </p:nvSpPr>
        <p:spPr>
          <a:xfrm>
            <a:off x="392237" y="4443418"/>
            <a:ext cx="8964488" cy="1957382"/>
          </a:xfrm>
        </p:spPr>
        <p:txBody>
          <a:bodyPr/>
          <a:lstStyle/>
          <a:p>
            <a:pPr>
              <a:buNone/>
            </a:pPr>
            <a:r>
              <a:rPr lang="en-US" altLang="zh-CN" sz="1200" b="1" dirty="0" smtClean="0">
                <a:latin typeface="微软雅黑" pitchFamily="34" charset="-122"/>
                <a:ea typeface="微软雅黑" pitchFamily="34" charset="-122"/>
              </a:rPr>
              <a:t>Primeton ESB </a:t>
            </a:r>
            <a:r>
              <a:rPr lang="zh-CN" altLang="zh-CN" sz="1200" b="1" dirty="0" smtClean="0">
                <a:latin typeface="微软雅黑" pitchFamily="34" charset="-122"/>
                <a:ea typeface="微软雅黑" pitchFamily="34" charset="-122"/>
              </a:rPr>
              <a:t>产品主要包含：</a:t>
            </a:r>
            <a:endParaRPr lang="zh-CN" altLang="zh-CN" sz="1200" dirty="0" smtClean="0">
              <a:latin typeface="微软雅黑" pitchFamily="34" charset="-122"/>
              <a:ea typeface="微软雅黑" pitchFamily="34" charset="-122"/>
            </a:endParaRPr>
          </a:p>
          <a:p>
            <a:pPr marL="0" indent="0">
              <a:buNone/>
            </a:pPr>
            <a:r>
              <a:rPr lang="en-US" altLang="zh-CN" sz="1200" b="1" dirty="0" smtClean="0">
                <a:latin typeface="微软雅黑" pitchFamily="34" charset="-122"/>
                <a:ea typeface="微软雅黑" pitchFamily="34" charset="-122"/>
              </a:rPr>
              <a:t>Primeton ESB Studio</a:t>
            </a:r>
            <a:r>
              <a:rPr lang="zh-CN" altLang="zh-CN" sz="1200" b="1" dirty="0" smtClean="0">
                <a:latin typeface="微软雅黑" pitchFamily="34" charset="-122"/>
                <a:ea typeface="微软雅黑" pitchFamily="34" charset="-122"/>
              </a:rPr>
              <a:t>：</a:t>
            </a:r>
            <a:r>
              <a:rPr lang="zh-CN" altLang="zh-CN" sz="1200" dirty="0" smtClean="0">
                <a:latin typeface="微软雅黑" pitchFamily="34" charset="-122"/>
                <a:ea typeface="微软雅黑" pitchFamily="34" charset="-122"/>
              </a:rPr>
              <a:t>主要提供各种服务</a:t>
            </a:r>
            <a:r>
              <a:rPr lang="en-US" altLang="zh-CN" sz="1200" dirty="0" smtClean="0">
                <a:latin typeface="微软雅黑" pitchFamily="34" charset="-122"/>
                <a:ea typeface="微软雅黑" pitchFamily="34" charset="-122"/>
              </a:rPr>
              <a:t>(</a:t>
            </a:r>
            <a:r>
              <a:rPr lang="zh-CN" altLang="zh-CN" sz="1200" dirty="0" smtClean="0">
                <a:latin typeface="微软雅黑" pitchFamily="34" charset="-122"/>
                <a:ea typeface="微软雅黑" pitchFamily="34" charset="-122"/>
              </a:rPr>
              <a:t>中介服务、穿透服务、编排服务等</a:t>
            </a:r>
            <a:r>
              <a:rPr lang="en-US" altLang="zh-CN" sz="1200" dirty="0" smtClean="0">
                <a:latin typeface="微软雅黑" pitchFamily="34" charset="-122"/>
                <a:ea typeface="微软雅黑" pitchFamily="34" charset="-122"/>
              </a:rPr>
              <a:t>)</a:t>
            </a:r>
            <a:r>
              <a:rPr lang="zh-CN" altLang="zh-CN" sz="1200" dirty="0" smtClean="0">
                <a:latin typeface="微软雅黑" pitchFamily="34" charset="-122"/>
                <a:ea typeface="微软雅黑" pitchFamily="34" charset="-122"/>
              </a:rPr>
              <a:t>的开发、调试以及属性设置、元数据导出等，为便捷快速地开发各种服务提供可能；</a:t>
            </a:r>
          </a:p>
          <a:p>
            <a:pPr marL="0" indent="0">
              <a:buNone/>
            </a:pPr>
            <a:r>
              <a:rPr lang="en-US" altLang="zh-CN" sz="1200" b="1" dirty="0" smtClean="0">
                <a:latin typeface="微软雅黑" pitchFamily="34" charset="-122"/>
                <a:ea typeface="微软雅黑" pitchFamily="34" charset="-122"/>
              </a:rPr>
              <a:t>Primeton ESB Server</a:t>
            </a:r>
            <a:r>
              <a:rPr lang="zh-CN" altLang="zh-CN" sz="1200" b="1" dirty="0" smtClean="0">
                <a:latin typeface="微软雅黑" pitchFamily="34" charset="-122"/>
                <a:ea typeface="微软雅黑" pitchFamily="34" charset="-122"/>
              </a:rPr>
              <a:t>：</a:t>
            </a:r>
            <a:r>
              <a:rPr lang="zh-CN" altLang="zh-CN" sz="1200" dirty="0" smtClean="0">
                <a:latin typeface="微软雅黑" pitchFamily="34" charset="-122"/>
                <a:ea typeface="微软雅黑" pitchFamily="34" charset="-122"/>
              </a:rPr>
              <a:t>提供了多协议的支持以及为服务运行提供了高性能、高健壮、高可靠的运行环境以及方便的扩展机制，为</a:t>
            </a:r>
            <a:r>
              <a:rPr lang="en-US" altLang="zh-CN" sz="1200" dirty="0" smtClean="0">
                <a:latin typeface="微软雅黑" pitchFamily="34" charset="-122"/>
                <a:ea typeface="微软雅黑" pitchFamily="34" charset="-122"/>
              </a:rPr>
              <a:t>Primeton ESB </a:t>
            </a:r>
            <a:r>
              <a:rPr lang="zh-CN" altLang="zh-CN" sz="1200" dirty="0" smtClean="0">
                <a:latin typeface="微软雅黑" pitchFamily="34" charset="-122"/>
                <a:ea typeface="微软雅黑" pitchFamily="34" charset="-122"/>
              </a:rPr>
              <a:t>融入企业</a:t>
            </a:r>
            <a:r>
              <a:rPr lang="en-US" altLang="zh-CN" sz="1200" dirty="0" smtClean="0">
                <a:latin typeface="微软雅黑" pitchFamily="34" charset="-122"/>
                <a:ea typeface="微软雅黑" pitchFamily="34" charset="-122"/>
              </a:rPr>
              <a:t>IT</a:t>
            </a:r>
            <a:r>
              <a:rPr lang="zh-CN" altLang="zh-CN" sz="1200" dirty="0" smtClean="0">
                <a:latin typeface="微软雅黑" pitchFamily="34" charset="-122"/>
                <a:ea typeface="微软雅黑" pitchFamily="34" charset="-122"/>
              </a:rPr>
              <a:t>环境提供了有效支撑及管控手段</a:t>
            </a:r>
            <a:r>
              <a:rPr lang="zh-CN" altLang="en-US" sz="1200" dirty="0" smtClean="0">
                <a:latin typeface="微软雅黑" pitchFamily="34" charset="-122"/>
                <a:ea typeface="微软雅黑" pitchFamily="34" charset="-122"/>
              </a:rPr>
              <a:t>，同时不依赖于</a:t>
            </a:r>
            <a:r>
              <a:rPr lang="en-US" altLang="zh-CN" sz="1200" dirty="0" smtClean="0">
                <a:latin typeface="微软雅黑" pitchFamily="34" charset="-122"/>
                <a:ea typeface="微软雅黑" pitchFamily="34" charset="-122"/>
              </a:rPr>
              <a:t>J2EE</a:t>
            </a:r>
            <a:r>
              <a:rPr lang="zh-CN" altLang="en-US" sz="1200" dirty="0" smtClean="0">
                <a:latin typeface="微软雅黑" pitchFamily="34" charset="-122"/>
                <a:ea typeface="微软雅黑" pitchFamily="34" charset="-122"/>
              </a:rPr>
              <a:t>容器的特性大大提升了性能</a:t>
            </a:r>
            <a:r>
              <a:rPr lang="zh-CN" altLang="zh-CN" sz="1200" dirty="0" smtClean="0">
                <a:latin typeface="微软雅黑" pitchFamily="34" charset="-122"/>
                <a:ea typeface="微软雅黑" pitchFamily="34" charset="-122"/>
              </a:rPr>
              <a:t>；</a:t>
            </a:r>
          </a:p>
          <a:p>
            <a:pPr marL="0" indent="0">
              <a:buNone/>
            </a:pPr>
            <a:r>
              <a:rPr lang="en-US" altLang="zh-CN" sz="1200" b="1" dirty="0" smtClean="0">
                <a:latin typeface="微软雅黑" pitchFamily="34" charset="-122"/>
                <a:ea typeface="微软雅黑" pitchFamily="34" charset="-122"/>
              </a:rPr>
              <a:t>Primeton ESB Governor</a:t>
            </a:r>
            <a:r>
              <a:rPr lang="zh-CN" altLang="zh-CN" sz="1200" b="1" dirty="0" smtClean="0">
                <a:latin typeface="微软雅黑" pitchFamily="34" charset="-122"/>
                <a:ea typeface="微软雅黑" pitchFamily="34" charset="-122"/>
              </a:rPr>
              <a:t>：</a:t>
            </a:r>
            <a:r>
              <a:rPr lang="zh-CN" altLang="zh-CN" sz="1200" dirty="0" smtClean="0">
                <a:latin typeface="微软雅黑" pitchFamily="34" charset="-122"/>
                <a:ea typeface="微软雅黑" pitchFamily="34" charset="-122"/>
              </a:rPr>
              <a:t>提供了服务注册、服务查找等功能，尤其提供了便捷的服务监控和运行日志分析功能，为有效的部署和优化服务提供了可能</a:t>
            </a:r>
            <a:r>
              <a:rPr lang="zh-CN" altLang="en-US" sz="1200" dirty="0" smtClean="0">
                <a:latin typeface="微软雅黑" pitchFamily="34" charset="-122"/>
                <a:ea typeface="微软雅黑" pitchFamily="34" charset="-122"/>
              </a:rPr>
              <a:t>；</a:t>
            </a:r>
            <a:endParaRPr lang="en-US" altLang="zh-CN" sz="1200" dirty="0" smtClean="0">
              <a:latin typeface="微软雅黑" pitchFamily="34" charset="-122"/>
              <a:ea typeface="微软雅黑" pitchFamily="34" charset="-122"/>
            </a:endParaRPr>
          </a:p>
          <a:p>
            <a:pPr marL="0" indent="0">
              <a:buNone/>
            </a:pPr>
            <a:r>
              <a:rPr lang="en-US" altLang="zh-CN" sz="1200" b="1" dirty="0" smtClean="0">
                <a:latin typeface="微软雅黑" pitchFamily="34" charset="-122"/>
                <a:ea typeface="微软雅黑" pitchFamily="34" charset="-122"/>
              </a:rPr>
              <a:t>Primeton ESB Monitor</a:t>
            </a:r>
            <a:r>
              <a:rPr lang="zh-CN" altLang="en-US" sz="1200" b="1"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提供了增强的客户感知度，譬如：事前预警、事中告警、事后统计分析等功能；</a:t>
            </a:r>
            <a:endParaRPr lang="en-US" altLang="zh-CN" sz="1200" dirty="0" smtClean="0">
              <a:latin typeface="微软雅黑" pitchFamily="34" charset="-122"/>
              <a:ea typeface="微软雅黑" pitchFamily="34" charset="-122"/>
            </a:endParaRPr>
          </a:p>
          <a:p>
            <a:pPr marL="0" indent="0">
              <a:buNone/>
            </a:pPr>
            <a:r>
              <a:rPr lang="en-US" altLang="zh-CN" sz="1200" b="1" dirty="0" smtClean="0">
                <a:latin typeface="微软雅黑" pitchFamily="34" charset="-122"/>
                <a:ea typeface="微软雅黑" pitchFamily="34" charset="-122"/>
              </a:rPr>
              <a:t>Primeton ESB Registry and Repository</a:t>
            </a:r>
            <a:r>
              <a:rPr lang="zh-CN" altLang="en-US" sz="1200" b="1"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保存了所有服务的元数据信息，供服务管理以及</a:t>
            </a:r>
            <a:r>
              <a:rPr lang="en-US" altLang="zh-CN" sz="1200" dirty="0" smtClean="0">
                <a:latin typeface="微软雅黑" pitchFamily="34" charset="-122"/>
                <a:ea typeface="微软雅黑" pitchFamily="34" charset="-122"/>
              </a:rPr>
              <a:t>Server</a:t>
            </a:r>
            <a:r>
              <a:rPr lang="zh-CN" altLang="en-US" sz="1200" dirty="0" smtClean="0">
                <a:latin typeface="微软雅黑" pitchFamily="34" charset="-122"/>
                <a:ea typeface="微软雅黑" pitchFamily="34" charset="-122"/>
              </a:rPr>
              <a:t>运行时加载用</a:t>
            </a:r>
            <a:endParaRPr lang="zh-CN" altLang="en-US" sz="1200" dirty="0">
              <a:latin typeface="微软雅黑" pitchFamily="34" charset="-122"/>
              <a:ea typeface="微软雅黑" pitchFamily="34" charset="-122"/>
            </a:endParaRPr>
          </a:p>
        </p:txBody>
      </p:sp>
      <p:pic>
        <p:nvPicPr>
          <p:cNvPr id="8194" name="Picture 2" descr="未命名"/>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724" y="920800"/>
            <a:ext cx="7661405" cy="349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85457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提纲</a:t>
            </a:r>
            <a:endParaRPr lang="zh-CN" altLang="en-US" dirty="0"/>
          </a:p>
        </p:txBody>
      </p:sp>
      <p:grpSp>
        <p:nvGrpSpPr>
          <p:cNvPr id="2" name="组合 4"/>
          <p:cNvGrpSpPr/>
          <p:nvPr/>
        </p:nvGrpSpPr>
        <p:grpSpPr>
          <a:xfrm>
            <a:off x="1186117" y="1143008"/>
            <a:ext cx="7273058" cy="600075"/>
            <a:chOff x="1043608" y="1316856"/>
            <a:chExt cx="6840760" cy="600075"/>
          </a:xfrm>
        </p:grpSpPr>
        <p:sp>
          <p:nvSpPr>
            <p:cNvPr id="6" name="AutoShape 2"/>
            <p:cNvSpPr>
              <a:spLocks noChangeArrowheads="1"/>
            </p:cNvSpPr>
            <p:nvPr/>
          </p:nvSpPr>
          <p:spPr bwMode="auto">
            <a:xfrm>
              <a:off x="1043608" y="1316856"/>
              <a:ext cx="734932" cy="600075"/>
            </a:xfrm>
            <a:prstGeom prst="homePlate">
              <a:avLst>
                <a:gd name="adj" fmla="val 26228"/>
              </a:avLst>
            </a:prstGeom>
            <a:solidFill>
              <a:srgbClr val="333399"/>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2000" kern="0" dirty="0" smtClean="0">
                  <a:solidFill>
                    <a:srgbClr val="FFFFFF"/>
                  </a:solidFill>
                  <a:latin typeface="微软雅黑" pitchFamily="34" charset="-122"/>
                  <a:ea typeface="微软雅黑" pitchFamily="34" charset="-122"/>
                </a:rPr>
                <a:t>一</a:t>
              </a:r>
              <a:endParaRPr lang="en-US" altLang="zh-CN" sz="2000" kern="0" dirty="0">
                <a:solidFill>
                  <a:srgbClr val="FFFFFF"/>
                </a:solidFill>
                <a:latin typeface="微软雅黑" pitchFamily="34" charset="-122"/>
                <a:ea typeface="微软雅黑" pitchFamily="34" charset="-122"/>
              </a:endParaRPr>
            </a:p>
          </p:txBody>
        </p:sp>
        <p:sp>
          <p:nvSpPr>
            <p:cNvPr id="7" name="Freeform 4"/>
            <p:cNvSpPr>
              <a:spLocks/>
            </p:cNvSpPr>
            <p:nvPr/>
          </p:nvSpPr>
          <p:spPr bwMode="auto">
            <a:xfrm>
              <a:off x="1835771" y="1316856"/>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rgbClr val="C00000"/>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pPr>
              <a:endParaRPr lang="zh-CN" altLang="en-US" sz="2000" kern="0" dirty="0">
                <a:solidFill>
                  <a:schemeClr val="bg1"/>
                </a:solidFill>
                <a:latin typeface="微软雅黑" pitchFamily="34" charset="-122"/>
                <a:ea typeface="微软雅黑" pitchFamily="34" charset="-122"/>
              </a:endParaRPr>
            </a:p>
          </p:txBody>
        </p:sp>
        <p:sp>
          <p:nvSpPr>
            <p:cNvPr id="8" name="Rectangle 5"/>
            <p:cNvSpPr>
              <a:spLocks noChangeArrowheads="1"/>
            </p:cNvSpPr>
            <p:nvPr/>
          </p:nvSpPr>
          <p:spPr bwMode="auto">
            <a:xfrm>
              <a:off x="1907705" y="1370831"/>
              <a:ext cx="5832649" cy="505946"/>
            </a:xfrm>
            <a:prstGeom prst="rect">
              <a:avLst/>
            </a:prstGeom>
            <a:noFill/>
            <a:ln w="6350">
              <a:noFill/>
              <a:miter lim="800000"/>
              <a:headEnd/>
              <a:tailEnd/>
            </a:ln>
          </p:spPr>
          <p:txBody>
            <a:bodyPr lIns="0" tIns="0" rIns="0" bIns="0" anchor="ctr"/>
            <a:lstStyle/>
            <a:p>
              <a:pPr marL="190500" lvl="1" indent="266700" fontAlgn="auto">
                <a:spcBef>
                  <a:spcPct val="20000"/>
                </a:spcBef>
                <a:spcAft>
                  <a:spcPts val="0"/>
                </a:spcAft>
                <a:buFontTx/>
                <a:buChar char="–"/>
                <a:tabLst>
                  <a:tab pos="8521700" algn="r"/>
                </a:tabLst>
                <a:defRPr/>
              </a:pPr>
              <a:r>
                <a:rPr lang="zh-CN" altLang="en-US" sz="2000" b="1" dirty="0" smtClean="0">
                  <a:solidFill>
                    <a:schemeClr val="bg1"/>
                  </a:solidFill>
                  <a:latin typeface="微软雅黑" panose="020B0503020204020204" pitchFamily="34" charset="-122"/>
                  <a:ea typeface="微软雅黑" panose="020B0503020204020204" pitchFamily="34" charset="-122"/>
                </a:rPr>
                <a:t>产品总体介绍</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3" name="组合 8"/>
          <p:cNvGrpSpPr/>
          <p:nvPr/>
        </p:nvGrpSpPr>
        <p:grpSpPr>
          <a:xfrm>
            <a:off x="1186117" y="1905008"/>
            <a:ext cx="7273058" cy="600075"/>
            <a:chOff x="1043608" y="2252861"/>
            <a:chExt cx="6840760" cy="600075"/>
          </a:xfrm>
        </p:grpSpPr>
        <p:sp>
          <p:nvSpPr>
            <p:cNvPr id="10" name="AutoShape 2"/>
            <p:cNvSpPr>
              <a:spLocks noChangeArrowheads="1"/>
            </p:cNvSpPr>
            <p:nvPr/>
          </p:nvSpPr>
          <p:spPr bwMode="auto">
            <a:xfrm>
              <a:off x="1043608" y="2252861"/>
              <a:ext cx="734932" cy="600075"/>
            </a:xfrm>
            <a:prstGeom prst="homePlate">
              <a:avLst>
                <a:gd name="adj" fmla="val 26228"/>
              </a:avLst>
            </a:prstGeom>
            <a:solidFill>
              <a:srgbClr val="333399"/>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1800" b="1" kern="0" dirty="0" smtClean="0">
                  <a:solidFill>
                    <a:srgbClr val="FFFFFF"/>
                  </a:solidFill>
                  <a:latin typeface="微软雅黑" pitchFamily="34" charset="-122"/>
                  <a:ea typeface="微软雅黑" pitchFamily="34" charset="-122"/>
                </a:rPr>
                <a:t>二</a:t>
              </a:r>
              <a:endParaRPr lang="en-US" altLang="zh-CN" sz="1800" b="1" kern="0" dirty="0">
                <a:solidFill>
                  <a:srgbClr val="FFFFFF"/>
                </a:solidFill>
                <a:latin typeface="微软雅黑" pitchFamily="34" charset="-122"/>
                <a:ea typeface="微软雅黑" pitchFamily="34" charset="-122"/>
              </a:endParaRPr>
            </a:p>
          </p:txBody>
        </p:sp>
        <p:sp>
          <p:nvSpPr>
            <p:cNvPr id="11" name="Freeform 4"/>
            <p:cNvSpPr>
              <a:spLocks/>
            </p:cNvSpPr>
            <p:nvPr/>
          </p:nvSpPr>
          <p:spPr bwMode="auto">
            <a:xfrm>
              <a:off x="1835771" y="2252861"/>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rgbClr val="FFFFFF"/>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endParaRPr lang="zh-CN" altLang="en-US" sz="1800" kern="0">
                <a:solidFill>
                  <a:srgbClr val="FFFFFF">
                    <a:lumMod val="50000"/>
                  </a:srgbClr>
                </a:solidFill>
                <a:latin typeface="微软雅黑" pitchFamily="34" charset="-122"/>
                <a:ea typeface="微软雅黑" pitchFamily="34" charset="-122"/>
              </a:endParaRPr>
            </a:p>
          </p:txBody>
        </p:sp>
        <p:sp>
          <p:nvSpPr>
            <p:cNvPr id="12" name="Rectangle 5"/>
            <p:cNvSpPr>
              <a:spLocks noChangeArrowheads="1"/>
            </p:cNvSpPr>
            <p:nvPr/>
          </p:nvSpPr>
          <p:spPr bwMode="auto">
            <a:xfrm>
              <a:off x="1907705" y="2306836"/>
              <a:ext cx="5832648" cy="505946"/>
            </a:xfrm>
            <a:prstGeom prst="rect">
              <a:avLst/>
            </a:prstGeom>
            <a:noFill/>
            <a:ln w="6350" algn="ctr">
              <a:noFill/>
              <a:miter lim="800000"/>
              <a:headEnd/>
              <a:tailEnd/>
            </a:ln>
          </p:spPr>
          <p:txBody>
            <a:bodyPr lIns="0" tIns="0" rIns="0" bIns="0" anchor="ctr"/>
            <a:lstStyle/>
            <a:p>
              <a:pPr marL="190500" lvl="1" indent="266700" fontAlgn="auto">
                <a:spcBef>
                  <a:spcPct val="20000"/>
                </a:spcBef>
                <a:spcAft>
                  <a:spcPts val="0"/>
                </a:spcAft>
                <a:buFontTx/>
                <a:buChar char="–"/>
                <a:tabLst>
                  <a:tab pos="8521700" algn="r"/>
                </a:tabLst>
                <a:defRPr/>
              </a:pPr>
              <a:r>
                <a:rPr kumimoji="1" lang="zh-CN" altLang="en-US" sz="1800" kern="0" dirty="0" smtClean="0">
                  <a:solidFill>
                    <a:srgbClr val="000000"/>
                  </a:solidFill>
                  <a:latin typeface="+mj-ea"/>
                  <a:ea typeface="+mj-ea"/>
                  <a:cs typeface="微软雅黑"/>
                </a:rPr>
                <a:t>系统支撑类组件</a:t>
              </a:r>
              <a:endParaRPr kumimoji="1" lang="zh-CN" altLang="de-DE" sz="1800" kern="0" dirty="0">
                <a:solidFill>
                  <a:srgbClr val="000000"/>
                </a:solidFill>
                <a:latin typeface="+mj-ea"/>
                <a:ea typeface="+mj-ea"/>
                <a:cs typeface="微软雅黑"/>
              </a:endParaRPr>
            </a:p>
          </p:txBody>
        </p:sp>
      </p:grpSp>
      <p:grpSp>
        <p:nvGrpSpPr>
          <p:cNvPr id="13" name="组合 28"/>
          <p:cNvGrpSpPr/>
          <p:nvPr/>
        </p:nvGrpSpPr>
        <p:grpSpPr>
          <a:xfrm>
            <a:off x="1186117" y="2667008"/>
            <a:ext cx="7273058" cy="600075"/>
            <a:chOff x="1043930" y="4797152"/>
            <a:chExt cx="6840760" cy="600075"/>
          </a:xfrm>
        </p:grpSpPr>
        <p:sp>
          <p:nvSpPr>
            <p:cNvPr id="30" name="AutoShape 2"/>
            <p:cNvSpPr>
              <a:spLocks noChangeArrowheads="1"/>
            </p:cNvSpPr>
            <p:nvPr/>
          </p:nvSpPr>
          <p:spPr bwMode="auto">
            <a:xfrm>
              <a:off x="1043930" y="4797152"/>
              <a:ext cx="734932" cy="600075"/>
            </a:xfrm>
            <a:prstGeom prst="homePlate">
              <a:avLst>
                <a:gd name="adj" fmla="val 26228"/>
              </a:avLst>
            </a:prstGeom>
            <a:solidFill>
              <a:srgbClr val="333399"/>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1800" b="1" kern="0" dirty="0" smtClean="0">
                  <a:solidFill>
                    <a:srgbClr val="FFFFFF"/>
                  </a:solidFill>
                  <a:latin typeface="微软雅黑" pitchFamily="34" charset="-122"/>
                  <a:ea typeface="微软雅黑" pitchFamily="34" charset="-122"/>
                </a:rPr>
                <a:t>三</a:t>
              </a:r>
              <a:endParaRPr lang="en-US" altLang="zh-CN" sz="1800" b="1" kern="0" dirty="0">
                <a:solidFill>
                  <a:srgbClr val="FFFFFF"/>
                </a:solidFill>
                <a:latin typeface="微软雅黑" pitchFamily="34" charset="-122"/>
                <a:ea typeface="微软雅黑" pitchFamily="34" charset="-122"/>
              </a:endParaRPr>
            </a:p>
          </p:txBody>
        </p:sp>
        <p:sp>
          <p:nvSpPr>
            <p:cNvPr id="31" name="Freeform 4"/>
            <p:cNvSpPr>
              <a:spLocks/>
            </p:cNvSpPr>
            <p:nvPr/>
          </p:nvSpPr>
          <p:spPr bwMode="auto">
            <a:xfrm>
              <a:off x="1836093" y="4797152"/>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rgbClr val="FFFFFF"/>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pPr>
              <a:endParaRPr lang="zh-CN" altLang="en-US" sz="1800" kern="0">
                <a:solidFill>
                  <a:srgbClr val="FFFFFF">
                    <a:lumMod val="50000"/>
                  </a:srgbClr>
                </a:solidFill>
                <a:latin typeface="微软雅黑" pitchFamily="34" charset="-122"/>
                <a:ea typeface="微软雅黑" pitchFamily="34" charset="-122"/>
              </a:endParaRPr>
            </a:p>
          </p:txBody>
        </p:sp>
        <p:sp>
          <p:nvSpPr>
            <p:cNvPr id="32" name="Rectangle 5"/>
            <p:cNvSpPr>
              <a:spLocks noChangeArrowheads="1"/>
            </p:cNvSpPr>
            <p:nvPr/>
          </p:nvSpPr>
          <p:spPr bwMode="auto">
            <a:xfrm>
              <a:off x="1908026" y="4851127"/>
              <a:ext cx="5832648" cy="505946"/>
            </a:xfrm>
            <a:prstGeom prst="rect">
              <a:avLst/>
            </a:prstGeom>
            <a:noFill/>
            <a:ln w="6350">
              <a:noFill/>
              <a:miter lim="800000"/>
              <a:headEnd/>
              <a:tailEnd/>
            </a:ln>
          </p:spPr>
          <p:txBody>
            <a:bodyPr lIns="0" tIns="0" rIns="0" bIns="0" anchor="ctr"/>
            <a:lstStyle/>
            <a:p>
              <a:pPr marL="190500" lvl="1" indent="266700" fontAlgn="auto">
                <a:spcBef>
                  <a:spcPct val="20000"/>
                </a:spcBef>
                <a:spcAft>
                  <a:spcPts val="0"/>
                </a:spcAft>
                <a:buFontTx/>
                <a:buChar char="–"/>
                <a:tabLst>
                  <a:tab pos="8521700" algn="r"/>
                </a:tabLst>
                <a:defRPr/>
              </a:pPr>
              <a:r>
                <a:rPr kumimoji="1" lang="zh-CN" altLang="en-US" sz="1800" kern="0" dirty="0" smtClean="0">
                  <a:solidFill>
                    <a:srgbClr val="000000"/>
                  </a:solidFill>
                  <a:latin typeface="微软雅黑"/>
                  <a:ea typeface="微软雅黑"/>
                  <a:cs typeface="微软雅黑"/>
                </a:rPr>
                <a:t>基础框架类组件</a:t>
              </a:r>
              <a:endParaRPr kumimoji="1" lang="zh-CN" altLang="de-DE" sz="1800" kern="0" dirty="0">
                <a:solidFill>
                  <a:srgbClr val="000000"/>
                </a:solidFill>
                <a:latin typeface="微软雅黑"/>
                <a:ea typeface="微软雅黑"/>
                <a:cs typeface="微软雅黑"/>
              </a:endParaRPr>
            </a:p>
          </p:txBody>
        </p:sp>
      </p:grpSp>
      <p:sp>
        <p:nvSpPr>
          <p:cNvPr id="25" name="灯片编号占位符 3"/>
          <p:cNvSpPr>
            <a:spLocks noGrp="1"/>
          </p:cNvSpPr>
          <p:nvPr>
            <p:ph type="sldNum" sz="quarter" idx="12"/>
          </p:nvPr>
        </p:nvSpPr>
        <p:spPr>
          <a:xfrm>
            <a:off x="-15871" y="6397633"/>
            <a:ext cx="529431" cy="307975"/>
          </a:xfrm>
        </p:spPr>
        <p:txBody>
          <a:bodyPr/>
          <a:lstStyle/>
          <a:p>
            <a:fld id="{BD61978C-FD3D-4268-8D6C-034E9AD544A3}" type="slidenum">
              <a:rPr lang="en-US" altLang="zh-CN" smtClean="0"/>
              <a:pPr/>
              <a:t>5</a:t>
            </a:fld>
            <a:endParaRPr lang="en-US" altLang="zh-CN" dirty="0"/>
          </a:p>
        </p:txBody>
      </p:sp>
      <p:grpSp>
        <p:nvGrpSpPr>
          <p:cNvPr id="16" name="组合 28"/>
          <p:cNvGrpSpPr/>
          <p:nvPr/>
        </p:nvGrpSpPr>
        <p:grpSpPr>
          <a:xfrm>
            <a:off x="1203325" y="3424877"/>
            <a:ext cx="7273058" cy="600075"/>
            <a:chOff x="1043930" y="4797152"/>
            <a:chExt cx="6840760" cy="600075"/>
          </a:xfrm>
        </p:grpSpPr>
        <p:sp>
          <p:nvSpPr>
            <p:cNvPr id="17" name="AutoShape 2"/>
            <p:cNvSpPr>
              <a:spLocks noChangeArrowheads="1"/>
            </p:cNvSpPr>
            <p:nvPr/>
          </p:nvSpPr>
          <p:spPr bwMode="auto">
            <a:xfrm>
              <a:off x="1043930" y="4797152"/>
              <a:ext cx="734932" cy="600075"/>
            </a:xfrm>
            <a:prstGeom prst="homePlate">
              <a:avLst>
                <a:gd name="adj" fmla="val 26228"/>
              </a:avLst>
            </a:prstGeom>
            <a:solidFill>
              <a:srgbClr val="333399"/>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1800" b="1" kern="0" dirty="0" smtClean="0">
                  <a:solidFill>
                    <a:srgbClr val="FFFFFF"/>
                  </a:solidFill>
                  <a:latin typeface="微软雅黑" pitchFamily="34" charset="-122"/>
                  <a:ea typeface="微软雅黑" pitchFamily="34" charset="-122"/>
                </a:rPr>
                <a:t>四</a:t>
              </a:r>
              <a:endParaRPr lang="en-US" altLang="zh-CN" sz="1800" b="1" kern="0" dirty="0">
                <a:solidFill>
                  <a:srgbClr val="FFFFFF"/>
                </a:solidFill>
                <a:latin typeface="微软雅黑" pitchFamily="34" charset="-122"/>
                <a:ea typeface="微软雅黑" pitchFamily="34" charset="-122"/>
              </a:endParaRPr>
            </a:p>
          </p:txBody>
        </p:sp>
        <p:sp>
          <p:nvSpPr>
            <p:cNvPr id="18" name="Freeform 4"/>
            <p:cNvSpPr>
              <a:spLocks/>
            </p:cNvSpPr>
            <p:nvPr/>
          </p:nvSpPr>
          <p:spPr bwMode="auto">
            <a:xfrm>
              <a:off x="1836093" y="4797152"/>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rgbClr val="FFFFFF"/>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pPr>
              <a:endParaRPr lang="zh-CN" altLang="en-US" sz="1800" kern="0">
                <a:solidFill>
                  <a:srgbClr val="FFFFFF">
                    <a:lumMod val="50000"/>
                  </a:srgbClr>
                </a:solidFill>
                <a:latin typeface="微软雅黑" pitchFamily="34" charset="-122"/>
                <a:ea typeface="微软雅黑" pitchFamily="34" charset="-122"/>
              </a:endParaRPr>
            </a:p>
          </p:txBody>
        </p:sp>
        <p:sp>
          <p:nvSpPr>
            <p:cNvPr id="19" name="Rectangle 5"/>
            <p:cNvSpPr>
              <a:spLocks noChangeArrowheads="1"/>
            </p:cNvSpPr>
            <p:nvPr/>
          </p:nvSpPr>
          <p:spPr bwMode="auto">
            <a:xfrm>
              <a:off x="1908026" y="4851127"/>
              <a:ext cx="5832648" cy="505946"/>
            </a:xfrm>
            <a:prstGeom prst="rect">
              <a:avLst/>
            </a:prstGeom>
            <a:noFill/>
            <a:ln w="6350">
              <a:noFill/>
              <a:miter lim="800000"/>
              <a:headEnd/>
              <a:tailEnd/>
            </a:ln>
          </p:spPr>
          <p:txBody>
            <a:bodyPr lIns="0" tIns="0" rIns="0" bIns="0" anchor="ctr"/>
            <a:lstStyle/>
            <a:p>
              <a:pPr marL="190500" lvl="1" indent="266700" fontAlgn="auto">
                <a:spcBef>
                  <a:spcPct val="20000"/>
                </a:spcBef>
                <a:spcAft>
                  <a:spcPts val="0"/>
                </a:spcAft>
                <a:buFontTx/>
                <a:buChar char="–"/>
                <a:tabLst>
                  <a:tab pos="8521700" algn="r"/>
                </a:tabLst>
                <a:defRPr/>
              </a:pPr>
              <a:r>
                <a:rPr kumimoji="1" lang="zh-CN" altLang="en-US" kern="0" dirty="0" smtClean="0">
                  <a:solidFill>
                    <a:srgbClr val="000000"/>
                  </a:solidFill>
                  <a:latin typeface="微软雅黑"/>
                  <a:ea typeface="微软雅黑"/>
                  <a:cs typeface="微软雅黑"/>
                </a:rPr>
                <a:t>开发平台类组件</a:t>
              </a:r>
              <a:endParaRPr kumimoji="1" lang="zh-CN" altLang="de-DE" sz="1800" kern="0" dirty="0">
                <a:solidFill>
                  <a:srgbClr val="000000"/>
                </a:solidFill>
                <a:latin typeface="微软雅黑"/>
                <a:ea typeface="微软雅黑"/>
                <a:cs typeface="微软雅黑"/>
              </a:endParaRPr>
            </a:p>
          </p:txBody>
        </p:sp>
      </p:grpSp>
      <p:grpSp>
        <p:nvGrpSpPr>
          <p:cNvPr id="20" name="组合 28"/>
          <p:cNvGrpSpPr/>
          <p:nvPr/>
        </p:nvGrpSpPr>
        <p:grpSpPr>
          <a:xfrm>
            <a:off x="1203325" y="4186670"/>
            <a:ext cx="7273058" cy="600075"/>
            <a:chOff x="1043930" y="4797152"/>
            <a:chExt cx="6840760" cy="600075"/>
          </a:xfrm>
        </p:grpSpPr>
        <p:sp>
          <p:nvSpPr>
            <p:cNvPr id="21" name="AutoShape 2"/>
            <p:cNvSpPr>
              <a:spLocks noChangeArrowheads="1"/>
            </p:cNvSpPr>
            <p:nvPr/>
          </p:nvSpPr>
          <p:spPr bwMode="auto">
            <a:xfrm>
              <a:off x="1043930" y="4797152"/>
              <a:ext cx="734932" cy="600075"/>
            </a:xfrm>
            <a:prstGeom prst="homePlate">
              <a:avLst>
                <a:gd name="adj" fmla="val 26228"/>
              </a:avLst>
            </a:prstGeom>
            <a:solidFill>
              <a:srgbClr val="333399"/>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1800" b="1" kern="0" dirty="0" smtClean="0">
                  <a:solidFill>
                    <a:srgbClr val="FFFFFF"/>
                  </a:solidFill>
                  <a:latin typeface="微软雅黑" pitchFamily="34" charset="-122"/>
                  <a:ea typeface="微软雅黑" pitchFamily="34" charset="-122"/>
                </a:rPr>
                <a:t>五</a:t>
              </a:r>
              <a:endParaRPr lang="en-US" altLang="zh-CN" sz="1800" b="1" kern="0" dirty="0">
                <a:solidFill>
                  <a:srgbClr val="FFFFFF"/>
                </a:solidFill>
                <a:latin typeface="微软雅黑" pitchFamily="34" charset="-122"/>
                <a:ea typeface="微软雅黑" pitchFamily="34" charset="-122"/>
              </a:endParaRPr>
            </a:p>
          </p:txBody>
        </p:sp>
        <p:sp>
          <p:nvSpPr>
            <p:cNvPr id="22" name="Freeform 4"/>
            <p:cNvSpPr>
              <a:spLocks/>
            </p:cNvSpPr>
            <p:nvPr/>
          </p:nvSpPr>
          <p:spPr bwMode="auto">
            <a:xfrm>
              <a:off x="1836093" y="4797152"/>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rgbClr val="FFFFFF"/>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pPr>
              <a:endParaRPr lang="zh-CN" altLang="en-US" sz="1800" kern="0">
                <a:solidFill>
                  <a:srgbClr val="FFFFFF">
                    <a:lumMod val="50000"/>
                  </a:srgbClr>
                </a:solidFill>
                <a:latin typeface="微软雅黑" pitchFamily="34" charset="-122"/>
                <a:ea typeface="微软雅黑" pitchFamily="34" charset="-122"/>
              </a:endParaRPr>
            </a:p>
          </p:txBody>
        </p:sp>
        <p:sp>
          <p:nvSpPr>
            <p:cNvPr id="23" name="Rectangle 5"/>
            <p:cNvSpPr>
              <a:spLocks noChangeArrowheads="1"/>
            </p:cNvSpPr>
            <p:nvPr/>
          </p:nvSpPr>
          <p:spPr bwMode="auto">
            <a:xfrm>
              <a:off x="1908026" y="4851127"/>
              <a:ext cx="5832648" cy="505946"/>
            </a:xfrm>
            <a:prstGeom prst="rect">
              <a:avLst/>
            </a:prstGeom>
            <a:noFill/>
            <a:ln w="6350">
              <a:noFill/>
              <a:miter lim="800000"/>
              <a:headEnd/>
              <a:tailEnd/>
            </a:ln>
          </p:spPr>
          <p:txBody>
            <a:bodyPr lIns="0" tIns="0" rIns="0" bIns="0" anchor="ctr"/>
            <a:lstStyle/>
            <a:p>
              <a:pPr marL="190500" lvl="1" indent="266700" fontAlgn="auto">
                <a:spcBef>
                  <a:spcPct val="20000"/>
                </a:spcBef>
                <a:spcAft>
                  <a:spcPts val="0"/>
                </a:spcAft>
                <a:buFontTx/>
                <a:buChar char="–"/>
                <a:tabLst>
                  <a:tab pos="8521700" algn="r"/>
                </a:tabLst>
                <a:defRPr/>
              </a:pPr>
              <a:r>
                <a:rPr kumimoji="1" lang="en-US" altLang="zh-CN" kern="0" dirty="0" smtClean="0">
                  <a:solidFill>
                    <a:srgbClr val="000000"/>
                  </a:solidFill>
                  <a:latin typeface="微软雅黑"/>
                  <a:ea typeface="微软雅黑"/>
                  <a:cs typeface="微软雅黑"/>
                </a:rPr>
                <a:t>UI</a:t>
              </a:r>
              <a:r>
                <a:rPr kumimoji="1" lang="zh-CN" altLang="en-US" kern="0" dirty="0" smtClean="0">
                  <a:solidFill>
                    <a:srgbClr val="000000"/>
                  </a:solidFill>
                  <a:latin typeface="微软雅黑"/>
                  <a:ea typeface="微软雅黑"/>
                  <a:cs typeface="微软雅黑"/>
                </a:rPr>
                <a:t>类组件</a:t>
              </a:r>
              <a:endParaRPr kumimoji="1" lang="zh-CN" altLang="de-DE" sz="1800" kern="0" dirty="0">
                <a:solidFill>
                  <a:srgbClr val="000000"/>
                </a:solidFill>
                <a:latin typeface="微软雅黑"/>
                <a:ea typeface="微软雅黑"/>
                <a:cs typeface="微软雅黑"/>
              </a:endParaRPr>
            </a:p>
          </p:txBody>
        </p:sp>
      </p:grpSp>
    </p:spTree>
    <p:extLst>
      <p:ext uri="{BB962C8B-B14F-4D97-AF65-F5344CB8AC3E}">
        <p14:creationId xmlns:p14="http://schemas.microsoft.com/office/powerpoint/2010/main" val="23957349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a:t>集</a:t>
            </a:r>
            <a:r>
              <a:rPr lang="zh-CN" altLang="en-US" sz="2400" dirty="0" smtClean="0"/>
              <a:t>成框架（</a:t>
            </a:r>
            <a:r>
              <a:rPr lang="en-US" altLang="zh-CN" sz="2400" dirty="0" smtClean="0"/>
              <a:t>ESB</a:t>
            </a:r>
            <a:r>
              <a:rPr lang="zh-CN" altLang="en-US" sz="2400" dirty="0" smtClean="0"/>
              <a:t>）</a:t>
            </a:r>
            <a:endParaRPr lang="zh-CN" altLang="en-US" sz="2400" dirty="0"/>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50</a:t>
            </a:fld>
            <a:endParaRPr lang="en-US" altLang="zh-CN" dirty="0"/>
          </a:p>
        </p:txBody>
      </p:sp>
      <p:sp>
        <p:nvSpPr>
          <p:cNvPr id="4" name="AutoShape 2"/>
          <p:cNvSpPr>
            <a:spLocks noChangeArrowheads="1"/>
          </p:cNvSpPr>
          <p:nvPr/>
        </p:nvSpPr>
        <p:spPr bwMode="auto">
          <a:xfrm>
            <a:off x="2314180" y="3403578"/>
            <a:ext cx="108000" cy="504000"/>
          </a:xfrm>
          <a:prstGeom prst="roundRect">
            <a:avLst>
              <a:gd name="adj" fmla="val 8606"/>
            </a:avLst>
          </a:prstGeom>
          <a:solidFill>
            <a:srgbClr val="C0C0C0"/>
          </a:solidFill>
          <a:ln w="9525">
            <a:solidFill>
              <a:schemeClr val="tx1"/>
            </a:solidFill>
            <a:miter lim="800000"/>
            <a:headEnd/>
            <a:tailEnd/>
          </a:ln>
          <a:effectLst/>
        </p:spPr>
        <p:txBody>
          <a:bodyPr wrap="none" anchor="ctr"/>
          <a:lstStyle/>
          <a:p>
            <a:endParaRPr lang="zh-CN" altLang="en-US"/>
          </a:p>
        </p:txBody>
      </p:sp>
      <p:cxnSp>
        <p:nvCxnSpPr>
          <p:cNvPr id="5" name="AutoShape 8"/>
          <p:cNvCxnSpPr>
            <a:cxnSpLocks noChangeShapeType="1"/>
            <a:stCxn id="22" idx="0"/>
            <a:endCxn id="57" idx="2"/>
          </p:cNvCxnSpPr>
          <p:nvPr/>
        </p:nvCxnSpPr>
        <p:spPr bwMode="auto">
          <a:xfrm rot="5400000" flipH="1" flipV="1">
            <a:off x="2016571" y="4339030"/>
            <a:ext cx="298563" cy="396679"/>
          </a:xfrm>
          <a:prstGeom prst="straightConnector1">
            <a:avLst/>
          </a:prstGeom>
          <a:noFill/>
          <a:ln w="9525">
            <a:solidFill>
              <a:schemeClr val="tx1"/>
            </a:solidFill>
            <a:round/>
            <a:headEnd/>
            <a:tailEnd type="triangle" w="med" len="med"/>
          </a:ln>
          <a:effectLst/>
        </p:spPr>
      </p:cxnSp>
      <p:cxnSp>
        <p:nvCxnSpPr>
          <p:cNvPr id="7" name="AutoShape 9"/>
          <p:cNvCxnSpPr>
            <a:cxnSpLocks noChangeShapeType="1"/>
            <a:stCxn id="21" idx="0"/>
            <a:endCxn id="57" idx="2"/>
          </p:cNvCxnSpPr>
          <p:nvPr/>
        </p:nvCxnSpPr>
        <p:spPr bwMode="auto">
          <a:xfrm rot="5400000" flipH="1" flipV="1">
            <a:off x="2210237" y="4532696"/>
            <a:ext cx="298563" cy="9347"/>
          </a:xfrm>
          <a:prstGeom prst="straightConnector1">
            <a:avLst/>
          </a:prstGeom>
          <a:noFill/>
          <a:ln w="9525">
            <a:solidFill>
              <a:schemeClr val="tx1"/>
            </a:solidFill>
            <a:round/>
            <a:headEnd/>
            <a:tailEnd type="triangle" w="med" len="med"/>
          </a:ln>
          <a:effectLst/>
        </p:spPr>
      </p:cxnSp>
      <p:cxnSp>
        <p:nvCxnSpPr>
          <p:cNvPr id="9" name="AutoShape 10"/>
          <p:cNvCxnSpPr>
            <a:cxnSpLocks noChangeShapeType="1"/>
            <a:stCxn id="20" idx="0"/>
            <a:endCxn id="57" idx="2"/>
          </p:cNvCxnSpPr>
          <p:nvPr/>
        </p:nvCxnSpPr>
        <p:spPr bwMode="auto">
          <a:xfrm rot="16200000" flipV="1">
            <a:off x="2399500" y="4352780"/>
            <a:ext cx="298563" cy="369177"/>
          </a:xfrm>
          <a:prstGeom prst="straightConnector1">
            <a:avLst/>
          </a:prstGeom>
          <a:noFill/>
          <a:ln w="9525">
            <a:solidFill>
              <a:schemeClr val="tx1"/>
            </a:solidFill>
            <a:round/>
            <a:headEnd/>
            <a:tailEnd type="triangle" w="med" len="med"/>
          </a:ln>
          <a:effectLst/>
        </p:spPr>
      </p:cxnSp>
      <p:cxnSp>
        <p:nvCxnSpPr>
          <p:cNvPr id="10" name="AutoShape 11"/>
          <p:cNvCxnSpPr>
            <a:cxnSpLocks noChangeShapeType="1"/>
            <a:stCxn id="29" idx="7"/>
            <a:endCxn id="58" idx="2"/>
          </p:cNvCxnSpPr>
          <p:nvPr/>
        </p:nvCxnSpPr>
        <p:spPr bwMode="auto">
          <a:xfrm rot="5400000" flipH="1" flipV="1">
            <a:off x="3350992" y="4410343"/>
            <a:ext cx="308243" cy="263733"/>
          </a:xfrm>
          <a:prstGeom prst="straightConnector1">
            <a:avLst/>
          </a:prstGeom>
          <a:noFill/>
          <a:ln w="9525">
            <a:solidFill>
              <a:schemeClr val="tx1"/>
            </a:solidFill>
            <a:round/>
            <a:headEnd type="triangle" w="med" len="med"/>
            <a:tailEnd type="triangle" w="med" len="med"/>
          </a:ln>
          <a:effectLst/>
        </p:spPr>
      </p:cxnSp>
      <p:cxnSp>
        <p:nvCxnSpPr>
          <p:cNvPr id="11" name="AutoShape 12"/>
          <p:cNvCxnSpPr>
            <a:cxnSpLocks noChangeShapeType="1"/>
            <a:stCxn id="31" idx="0"/>
            <a:endCxn id="58" idx="2"/>
          </p:cNvCxnSpPr>
          <p:nvPr/>
        </p:nvCxnSpPr>
        <p:spPr bwMode="auto">
          <a:xfrm rot="16200000" flipV="1">
            <a:off x="3567872" y="4457195"/>
            <a:ext cx="393968" cy="255752"/>
          </a:xfrm>
          <a:prstGeom prst="straightConnector1">
            <a:avLst/>
          </a:prstGeom>
          <a:noFill/>
          <a:ln w="9525">
            <a:solidFill>
              <a:schemeClr val="tx1"/>
            </a:solidFill>
            <a:round/>
            <a:headEnd type="triangle" w="med" len="med"/>
            <a:tailEnd type="triangle" w="med" len="med"/>
          </a:ln>
          <a:effectLst/>
        </p:spPr>
      </p:cxnSp>
      <p:cxnSp>
        <p:nvCxnSpPr>
          <p:cNvPr id="12" name="AutoShape 15"/>
          <p:cNvCxnSpPr>
            <a:cxnSpLocks noChangeShapeType="1"/>
            <a:stCxn id="28" idx="3"/>
            <a:endCxn id="59" idx="2"/>
          </p:cNvCxnSpPr>
          <p:nvPr/>
        </p:nvCxnSpPr>
        <p:spPr bwMode="auto">
          <a:xfrm rot="5400000" flipH="1" flipV="1">
            <a:off x="4610253" y="4396816"/>
            <a:ext cx="308243" cy="290787"/>
          </a:xfrm>
          <a:prstGeom prst="straightConnector1">
            <a:avLst/>
          </a:prstGeom>
          <a:noFill/>
          <a:ln w="9525">
            <a:solidFill>
              <a:schemeClr val="tx1"/>
            </a:solidFill>
            <a:round/>
            <a:headEnd type="triangle" w="med" len="med"/>
            <a:tailEnd type="triangle" w="med" len="med"/>
          </a:ln>
          <a:effectLst/>
        </p:spPr>
      </p:cxnSp>
      <p:cxnSp>
        <p:nvCxnSpPr>
          <p:cNvPr id="13" name="AutoShape 19"/>
          <p:cNvCxnSpPr>
            <a:cxnSpLocks noChangeShapeType="1"/>
            <a:stCxn id="33" idx="3"/>
            <a:endCxn id="61" idx="2"/>
          </p:cNvCxnSpPr>
          <p:nvPr/>
        </p:nvCxnSpPr>
        <p:spPr bwMode="auto">
          <a:xfrm rot="5400000" flipH="1" flipV="1">
            <a:off x="7117468" y="4353689"/>
            <a:ext cx="293955" cy="362752"/>
          </a:xfrm>
          <a:prstGeom prst="straightConnector1">
            <a:avLst/>
          </a:prstGeom>
          <a:noFill/>
          <a:ln w="9525">
            <a:solidFill>
              <a:schemeClr val="tx1"/>
            </a:solidFill>
            <a:round/>
            <a:headEnd type="triangle" w="med" len="med"/>
            <a:tailEnd type="triangle" w="med" len="med"/>
          </a:ln>
          <a:effectLst/>
        </p:spPr>
      </p:cxnSp>
      <p:cxnSp>
        <p:nvCxnSpPr>
          <p:cNvPr id="14" name="AutoShape 22"/>
          <p:cNvCxnSpPr>
            <a:cxnSpLocks noChangeShapeType="1"/>
            <a:stCxn id="32" idx="0"/>
            <a:endCxn id="60" idx="2"/>
          </p:cNvCxnSpPr>
          <p:nvPr/>
        </p:nvCxnSpPr>
        <p:spPr bwMode="auto">
          <a:xfrm rot="5400000" flipH="1" flipV="1">
            <a:off x="5922268" y="4458268"/>
            <a:ext cx="330468" cy="190107"/>
          </a:xfrm>
          <a:prstGeom prst="straightConnector1">
            <a:avLst/>
          </a:prstGeom>
          <a:noFill/>
          <a:ln w="9525">
            <a:solidFill>
              <a:schemeClr val="tx1"/>
            </a:solidFill>
            <a:round/>
            <a:headEnd type="triangle" w="med" len="med"/>
            <a:tailEnd type="triangle" w="med" len="med"/>
          </a:ln>
          <a:effectLst/>
        </p:spPr>
      </p:cxnSp>
      <p:sp>
        <p:nvSpPr>
          <p:cNvPr id="15" name="Rectangle 23"/>
          <p:cNvSpPr>
            <a:spLocks noChangeArrowheads="1"/>
          </p:cNvSpPr>
          <p:nvPr/>
        </p:nvSpPr>
        <p:spPr bwMode="auto">
          <a:xfrm>
            <a:off x="1568068" y="5214048"/>
            <a:ext cx="1571625" cy="284162"/>
          </a:xfrm>
          <a:prstGeom prst="rect">
            <a:avLst/>
          </a:prstGeom>
          <a:noFill/>
          <a:ln w="9525">
            <a:noFill/>
            <a:miter lim="800000"/>
            <a:headEnd/>
            <a:tailEnd/>
          </a:ln>
          <a:effectLst/>
        </p:spPr>
        <p:txBody>
          <a:bodyPr>
            <a:spAutoFit/>
          </a:bodyPr>
          <a:lstStyle/>
          <a:p>
            <a:pPr algn="ctr" eaLnBrk="0" hangingPunct="0">
              <a:lnSpc>
                <a:spcPct val="90000"/>
              </a:lnSpc>
              <a:spcBef>
                <a:spcPct val="0"/>
              </a:spcBef>
            </a:pPr>
            <a:r>
              <a:rPr kumimoji="1" lang="en-US" altLang="zh-CN" sz="1400" i="0" dirty="0">
                <a:ea typeface="宋体" charset="-122"/>
                <a:cs typeface="Times New Roman" pitchFamily="18" charset="0"/>
              </a:rPr>
              <a:t>Data sources</a:t>
            </a:r>
          </a:p>
        </p:txBody>
      </p:sp>
      <p:sp>
        <p:nvSpPr>
          <p:cNvPr id="16" name="AutoShape 24"/>
          <p:cNvSpPr>
            <a:spLocks noChangeArrowheads="1"/>
          </p:cNvSpPr>
          <p:nvPr/>
        </p:nvSpPr>
        <p:spPr bwMode="auto">
          <a:xfrm>
            <a:off x="7343380" y="3403578"/>
            <a:ext cx="108000" cy="504000"/>
          </a:xfrm>
          <a:prstGeom prst="roundRect">
            <a:avLst>
              <a:gd name="adj" fmla="val 8606"/>
            </a:avLst>
          </a:prstGeom>
          <a:solidFill>
            <a:srgbClr val="C0C0C0"/>
          </a:solidFill>
          <a:ln w="9525">
            <a:solidFill>
              <a:schemeClr val="tx1"/>
            </a:solidFill>
            <a:miter lim="800000"/>
            <a:headEnd/>
            <a:tailEnd/>
          </a:ln>
          <a:effectLst/>
        </p:spPr>
        <p:txBody>
          <a:bodyPr wrap="none" anchor="ctr"/>
          <a:lstStyle/>
          <a:p>
            <a:endParaRPr lang="zh-CN" altLang="en-US"/>
          </a:p>
        </p:txBody>
      </p:sp>
      <p:sp>
        <p:nvSpPr>
          <p:cNvPr id="17" name="AutoShape 25"/>
          <p:cNvSpPr>
            <a:spLocks noChangeArrowheads="1"/>
          </p:cNvSpPr>
          <p:nvPr/>
        </p:nvSpPr>
        <p:spPr bwMode="auto">
          <a:xfrm>
            <a:off x="6093223" y="3403578"/>
            <a:ext cx="108000" cy="504000"/>
          </a:xfrm>
          <a:prstGeom prst="roundRect">
            <a:avLst>
              <a:gd name="adj" fmla="val 8606"/>
            </a:avLst>
          </a:prstGeom>
          <a:solidFill>
            <a:srgbClr val="C0C0C0"/>
          </a:solidFill>
          <a:ln w="9525">
            <a:solidFill>
              <a:schemeClr val="tx1"/>
            </a:solidFill>
            <a:miter lim="800000"/>
            <a:headEnd/>
            <a:tailEnd/>
          </a:ln>
          <a:effectLst/>
        </p:spPr>
        <p:txBody>
          <a:bodyPr wrap="none" anchor="ctr"/>
          <a:lstStyle/>
          <a:p>
            <a:endParaRPr lang="zh-CN" altLang="en-US"/>
          </a:p>
        </p:txBody>
      </p:sp>
      <p:sp>
        <p:nvSpPr>
          <p:cNvPr id="18" name="AutoShape 26"/>
          <p:cNvSpPr>
            <a:spLocks noChangeArrowheads="1"/>
          </p:cNvSpPr>
          <p:nvPr/>
        </p:nvSpPr>
        <p:spPr bwMode="auto">
          <a:xfrm>
            <a:off x="4833542" y="3403578"/>
            <a:ext cx="108000" cy="504000"/>
          </a:xfrm>
          <a:prstGeom prst="roundRect">
            <a:avLst>
              <a:gd name="adj" fmla="val 8606"/>
            </a:avLst>
          </a:prstGeom>
          <a:solidFill>
            <a:srgbClr val="C0C0C0"/>
          </a:solidFill>
          <a:ln w="9525">
            <a:solidFill>
              <a:schemeClr val="tx1"/>
            </a:solidFill>
            <a:miter lim="800000"/>
            <a:headEnd/>
            <a:tailEnd/>
          </a:ln>
          <a:effectLst/>
        </p:spPr>
        <p:txBody>
          <a:bodyPr wrap="none" anchor="ctr"/>
          <a:lstStyle/>
          <a:p>
            <a:endParaRPr lang="zh-CN" altLang="en-US"/>
          </a:p>
        </p:txBody>
      </p:sp>
      <p:sp>
        <p:nvSpPr>
          <p:cNvPr id="19" name="AutoShape 27"/>
          <p:cNvSpPr>
            <a:spLocks noChangeArrowheads="1"/>
          </p:cNvSpPr>
          <p:nvPr/>
        </p:nvSpPr>
        <p:spPr bwMode="auto">
          <a:xfrm>
            <a:off x="3573861" y="3403578"/>
            <a:ext cx="108000" cy="504000"/>
          </a:xfrm>
          <a:prstGeom prst="roundRect">
            <a:avLst>
              <a:gd name="adj" fmla="val 8606"/>
            </a:avLst>
          </a:prstGeom>
          <a:solidFill>
            <a:srgbClr val="C0C0C0"/>
          </a:solidFill>
          <a:ln w="9525">
            <a:solidFill>
              <a:schemeClr val="tx1"/>
            </a:solidFill>
            <a:miter lim="800000"/>
            <a:headEnd/>
            <a:tailEnd/>
          </a:ln>
          <a:effectLst/>
        </p:spPr>
        <p:txBody>
          <a:bodyPr wrap="none" anchor="ctr"/>
          <a:lstStyle/>
          <a:p>
            <a:endParaRPr lang="zh-CN" altLang="en-US"/>
          </a:p>
        </p:txBody>
      </p:sp>
      <p:pic>
        <p:nvPicPr>
          <p:cNvPr id="20" name="Picture 28"/>
          <p:cNvPicPr>
            <a:picLocks noChangeAspect="1" noChangeArrowheads="1"/>
          </p:cNvPicPr>
          <p:nvPr/>
        </p:nvPicPr>
        <p:blipFill>
          <a:blip r:embed="rId4" cstate="print"/>
          <a:srcRect r="27586"/>
          <a:stretch>
            <a:fillRect/>
          </a:stretch>
        </p:blipFill>
        <p:spPr bwMode="auto">
          <a:xfrm>
            <a:off x="2557951" y="4686650"/>
            <a:ext cx="350836" cy="485775"/>
          </a:xfrm>
          <a:prstGeom prst="rect">
            <a:avLst/>
          </a:prstGeom>
          <a:noFill/>
        </p:spPr>
      </p:pic>
      <p:pic>
        <p:nvPicPr>
          <p:cNvPr id="21" name="Picture 29"/>
          <p:cNvPicPr>
            <a:picLocks noChangeAspect="1" noChangeArrowheads="1"/>
          </p:cNvPicPr>
          <p:nvPr/>
        </p:nvPicPr>
        <p:blipFill>
          <a:blip r:embed="rId4" cstate="print"/>
          <a:srcRect r="27586"/>
          <a:stretch>
            <a:fillRect/>
          </a:stretch>
        </p:blipFill>
        <p:spPr bwMode="auto">
          <a:xfrm>
            <a:off x="2179427" y="4686650"/>
            <a:ext cx="350836" cy="485775"/>
          </a:xfrm>
          <a:prstGeom prst="rect">
            <a:avLst/>
          </a:prstGeom>
          <a:noFill/>
        </p:spPr>
      </p:pic>
      <p:pic>
        <p:nvPicPr>
          <p:cNvPr id="22" name="Picture 30"/>
          <p:cNvPicPr>
            <a:picLocks noChangeAspect="1" noChangeArrowheads="1"/>
          </p:cNvPicPr>
          <p:nvPr/>
        </p:nvPicPr>
        <p:blipFill>
          <a:blip r:embed="rId4" cstate="print"/>
          <a:srcRect r="27586"/>
          <a:stretch>
            <a:fillRect/>
          </a:stretch>
        </p:blipFill>
        <p:spPr bwMode="auto">
          <a:xfrm>
            <a:off x="1792095" y="4686650"/>
            <a:ext cx="350836" cy="485775"/>
          </a:xfrm>
          <a:prstGeom prst="rect">
            <a:avLst/>
          </a:prstGeom>
          <a:noFill/>
        </p:spPr>
      </p:pic>
      <p:sp>
        <p:nvSpPr>
          <p:cNvPr id="23" name="Text Box 31"/>
          <p:cNvSpPr txBox="1">
            <a:spLocks noChangeArrowheads="1"/>
          </p:cNvSpPr>
          <p:nvPr/>
        </p:nvSpPr>
        <p:spPr bwMode="auto">
          <a:xfrm>
            <a:off x="2357571" y="3660965"/>
            <a:ext cx="1042988" cy="277813"/>
          </a:xfrm>
          <a:prstGeom prst="rect">
            <a:avLst/>
          </a:prstGeom>
          <a:noFill/>
          <a:ln w="12700">
            <a:noFill/>
            <a:miter lim="800000"/>
            <a:headEnd/>
            <a:tailEnd/>
          </a:ln>
          <a:effectLst/>
        </p:spPr>
        <p:txBody>
          <a:bodyPr wrap="none"/>
          <a:lstStyle/>
          <a:p>
            <a:pPr eaLnBrk="0" hangingPunct="0">
              <a:spcBef>
                <a:spcPct val="0"/>
              </a:spcBef>
            </a:pPr>
            <a:r>
              <a:rPr lang="en-US" altLang="zh-CN" sz="1000" i="0" dirty="0">
                <a:latin typeface="+mn-ea"/>
                <a:ea typeface="+mn-ea"/>
                <a:cs typeface="Arial" charset="0"/>
              </a:rPr>
              <a:t>XQUERY, JDBC</a:t>
            </a:r>
          </a:p>
        </p:txBody>
      </p:sp>
      <p:sp>
        <p:nvSpPr>
          <p:cNvPr id="24" name="Text Box 32"/>
          <p:cNvSpPr txBox="1">
            <a:spLocks noChangeArrowheads="1"/>
          </p:cNvSpPr>
          <p:nvPr/>
        </p:nvSpPr>
        <p:spPr bwMode="auto">
          <a:xfrm>
            <a:off x="3660745" y="3660965"/>
            <a:ext cx="911225" cy="263525"/>
          </a:xfrm>
          <a:prstGeom prst="rect">
            <a:avLst/>
          </a:prstGeom>
          <a:noFill/>
          <a:ln w="12700">
            <a:noFill/>
            <a:miter lim="800000"/>
            <a:headEnd/>
            <a:tailEnd/>
          </a:ln>
          <a:effectLst/>
        </p:spPr>
        <p:txBody>
          <a:bodyPr wrap="none"/>
          <a:lstStyle/>
          <a:p>
            <a:pPr eaLnBrk="0" hangingPunct="0"/>
            <a:r>
              <a:rPr lang="en-US" altLang="zh-CN" sz="1000" dirty="0">
                <a:latin typeface="+mn-ea"/>
                <a:ea typeface="+mn-ea"/>
                <a:cs typeface="Arial" charset="0"/>
              </a:rPr>
              <a:t>JCA, WSDL</a:t>
            </a:r>
          </a:p>
        </p:txBody>
      </p:sp>
      <p:sp>
        <p:nvSpPr>
          <p:cNvPr id="25" name="Text Box 33"/>
          <p:cNvSpPr txBox="1">
            <a:spLocks noChangeArrowheads="1"/>
          </p:cNvSpPr>
          <p:nvPr/>
        </p:nvSpPr>
        <p:spPr bwMode="auto">
          <a:xfrm>
            <a:off x="4951393" y="3660965"/>
            <a:ext cx="911225" cy="263525"/>
          </a:xfrm>
          <a:prstGeom prst="rect">
            <a:avLst/>
          </a:prstGeom>
          <a:noFill/>
          <a:ln w="12700">
            <a:noFill/>
            <a:miter lim="800000"/>
            <a:headEnd/>
            <a:tailEnd/>
          </a:ln>
          <a:effectLst/>
        </p:spPr>
        <p:txBody>
          <a:bodyPr wrap="none"/>
          <a:lstStyle/>
          <a:p>
            <a:pPr eaLnBrk="0" hangingPunct="0"/>
            <a:r>
              <a:rPr lang="en-US" altLang="zh-CN" sz="1000" dirty="0">
                <a:latin typeface="+mn-ea"/>
                <a:ea typeface="+mn-ea"/>
                <a:cs typeface="Arial" charset="0"/>
              </a:rPr>
              <a:t>SOAP, WSDL</a:t>
            </a:r>
          </a:p>
        </p:txBody>
      </p:sp>
      <p:sp>
        <p:nvSpPr>
          <p:cNvPr id="26" name="Text Box 34"/>
          <p:cNvSpPr txBox="1">
            <a:spLocks noChangeArrowheads="1"/>
          </p:cNvSpPr>
          <p:nvPr/>
        </p:nvSpPr>
        <p:spPr bwMode="auto">
          <a:xfrm>
            <a:off x="6170603" y="3660965"/>
            <a:ext cx="627063" cy="246062"/>
          </a:xfrm>
          <a:prstGeom prst="rect">
            <a:avLst/>
          </a:prstGeom>
          <a:noFill/>
          <a:ln w="12700">
            <a:noFill/>
            <a:miter lim="800000"/>
            <a:headEnd/>
            <a:tailEnd/>
          </a:ln>
          <a:effectLst/>
        </p:spPr>
        <p:txBody>
          <a:bodyPr wrap="none"/>
          <a:lstStyle/>
          <a:p>
            <a:pPr eaLnBrk="0" hangingPunct="0"/>
            <a:r>
              <a:rPr lang="en-US" altLang="zh-CN" sz="1000" dirty="0">
                <a:latin typeface="+mn-ea"/>
                <a:ea typeface="+mn-ea"/>
                <a:cs typeface="Arial" charset="0"/>
              </a:rPr>
              <a:t>JMS</a:t>
            </a:r>
          </a:p>
        </p:txBody>
      </p:sp>
      <p:sp>
        <p:nvSpPr>
          <p:cNvPr id="27" name="Text Box 35"/>
          <p:cNvSpPr txBox="1">
            <a:spLocks noChangeArrowheads="1"/>
          </p:cNvSpPr>
          <p:nvPr/>
        </p:nvSpPr>
        <p:spPr bwMode="auto">
          <a:xfrm>
            <a:off x="7380288" y="3660965"/>
            <a:ext cx="1138237" cy="246062"/>
          </a:xfrm>
          <a:prstGeom prst="rect">
            <a:avLst/>
          </a:prstGeom>
          <a:noFill/>
          <a:ln w="12700">
            <a:noFill/>
            <a:miter lim="800000"/>
            <a:headEnd/>
            <a:tailEnd/>
          </a:ln>
          <a:effectLst/>
        </p:spPr>
        <p:txBody>
          <a:bodyPr wrap="none"/>
          <a:lstStyle/>
          <a:p>
            <a:pPr eaLnBrk="0" hangingPunct="0"/>
            <a:r>
              <a:rPr lang="en-US" altLang="zh-CN" sz="1000" dirty="0">
                <a:latin typeface="+mn-ea"/>
                <a:ea typeface="+mn-ea"/>
                <a:cs typeface="Arial" charset="0"/>
              </a:rPr>
              <a:t>MQ, RV, SOAP</a:t>
            </a:r>
          </a:p>
        </p:txBody>
      </p:sp>
      <p:sp>
        <p:nvSpPr>
          <p:cNvPr id="28" name="AutoShape 36"/>
          <p:cNvSpPr>
            <a:spLocks noChangeArrowheads="1"/>
          </p:cNvSpPr>
          <p:nvPr/>
        </p:nvSpPr>
        <p:spPr bwMode="auto">
          <a:xfrm flipV="1">
            <a:off x="4362599" y="4696330"/>
            <a:ext cx="512763" cy="419100"/>
          </a:xfrm>
          <a:prstGeom prst="triangle">
            <a:avLst>
              <a:gd name="adj" fmla="val 50000"/>
            </a:avLst>
          </a:prstGeom>
          <a:solidFill>
            <a:srgbClr val="FFCC00"/>
          </a:solidFill>
          <a:ln w="9525">
            <a:miter lim="800000"/>
            <a:headEnd/>
            <a:tailEnd/>
          </a:ln>
          <a:effectLst/>
          <a:scene3d>
            <a:camera prst="legacyObliqueTopRight"/>
            <a:lightRig rig="legacyFlat3" dir="b"/>
          </a:scene3d>
          <a:sp3d extrusionH="252400" prstMaterial="legacyMatte">
            <a:bevelT w="13500" h="13500" prst="angle"/>
            <a:bevelB w="13500" h="13500" prst="angle"/>
            <a:extrusionClr>
              <a:srgbClr val="FFCC00"/>
            </a:extrusionClr>
          </a:sp3d>
        </p:spPr>
        <p:txBody>
          <a:bodyPr wrap="none" anchor="ctr">
            <a:flatTx/>
          </a:bodyPr>
          <a:lstStyle/>
          <a:p>
            <a:endParaRPr lang="zh-CN" altLang="en-US"/>
          </a:p>
        </p:txBody>
      </p:sp>
      <p:sp>
        <p:nvSpPr>
          <p:cNvPr id="29" name="AutoShape 37"/>
          <p:cNvSpPr>
            <a:spLocks noChangeArrowheads="1"/>
          </p:cNvSpPr>
          <p:nvPr/>
        </p:nvSpPr>
        <p:spPr bwMode="auto">
          <a:xfrm>
            <a:off x="3064189" y="4696330"/>
            <a:ext cx="431800" cy="419100"/>
          </a:xfrm>
          <a:prstGeom prst="octagon">
            <a:avLst>
              <a:gd name="adj" fmla="val 29287"/>
            </a:avLst>
          </a:prstGeom>
          <a:solidFill>
            <a:srgbClr val="BB695B"/>
          </a:solidFill>
          <a:ln w="9525">
            <a:miter lim="800000"/>
            <a:headEnd/>
            <a:tailEnd/>
          </a:ln>
          <a:effectLst/>
          <a:scene3d>
            <a:camera prst="legacyObliqueTopRight"/>
            <a:lightRig rig="legacyFlat3" dir="b"/>
          </a:scene3d>
          <a:sp3d extrusionH="252400" prstMaterial="legacyMatte">
            <a:bevelT w="13500" h="13500" prst="angle"/>
            <a:bevelB w="13500" h="13500" prst="angle"/>
            <a:extrusionClr>
              <a:srgbClr val="BB695B"/>
            </a:extrusionClr>
          </a:sp3d>
        </p:spPr>
        <p:txBody>
          <a:bodyPr wrap="none" anchor="ctr">
            <a:flatTx/>
          </a:bodyPr>
          <a:lstStyle/>
          <a:p>
            <a:endParaRPr lang="zh-CN" altLang="en-US"/>
          </a:p>
        </p:txBody>
      </p:sp>
      <p:sp>
        <p:nvSpPr>
          <p:cNvPr id="30" name="AutoShape 38"/>
          <p:cNvSpPr>
            <a:spLocks noChangeArrowheads="1"/>
          </p:cNvSpPr>
          <p:nvPr/>
        </p:nvSpPr>
        <p:spPr bwMode="auto">
          <a:xfrm>
            <a:off x="7614887" y="4728080"/>
            <a:ext cx="501650" cy="38735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919CBB"/>
          </a:solidFill>
          <a:ln w="9525">
            <a:miter lim="800000"/>
            <a:headEnd/>
            <a:tailEnd/>
          </a:ln>
          <a:effectLst/>
          <a:scene3d>
            <a:camera prst="legacyObliqueTopRight"/>
            <a:lightRig rig="legacyFlat3" dir="b"/>
          </a:scene3d>
          <a:sp3d extrusionH="252400" prstMaterial="legacyMatte">
            <a:bevelT w="13500" h="13500" prst="angle"/>
            <a:bevelB w="13500" h="13500" prst="angle"/>
            <a:extrusionClr>
              <a:srgbClr val="919CBB"/>
            </a:extrusionClr>
          </a:sp3d>
        </p:spPr>
        <p:txBody>
          <a:bodyPr wrap="none" anchor="ctr">
            <a:flatTx/>
          </a:bodyPr>
          <a:lstStyle/>
          <a:p>
            <a:endParaRPr lang="zh-CN" altLang="en-US"/>
          </a:p>
        </p:txBody>
      </p:sp>
      <p:sp>
        <p:nvSpPr>
          <p:cNvPr id="31" name="AutoShape 39"/>
          <p:cNvSpPr>
            <a:spLocks noChangeArrowheads="1"/>
          </p:cNvSpPr>
          <p:nvPr/>
        </p:nvSpPr>
        <p:spPr bwMode="auto">
          <a:xfrm>
            <a:off x="3631588" y="4782055"/>
            <a:ext cx="522287" cy="333375"/>
          </a:xfrm>
          <a:prstGeom prst="roundRect">
            <a:avLst>
              <a:gd name="adj" fmla="val 16667"/>
            </a:avLst>
          </a:prstGeom>
          <a:solidFill>
            <a:srgbClr val="81A583"/>
          </a:solidFill>
          <a:ln w="9525">
            <a:round/>
            <a:headEnd/>
            <a:tailEnd/>
          </a:ln>
          <a:effectLst/>
          <a:scene3d>
            <a:camera prst="legacyObliqueTopRight"/>
            <a:lightRig rig="legacyFlat3" dir="b"/>
          </a:scene3d>
          <a:sp3d extrusionH="252400" prstMaterial="legacyMatte">
            <a:bevelT w="13500" h="13500" prst="angle"/>
            <a:bevelB w="13500" h="13500" prst="angle"/>
            <a:extrusionClr>
              <a:srgbClr val="81A583"/>
            </a:extrusionClr>
          </a:sp3d>
        </p:spPr>
        <p:txBody>
          <a:bodyPr wrap="none" anchor="ctr">
            <a:flatTx/>
          </a:bodyPr>
          <a:lstStyle/>
          <a:p>
            <a:endParaRPr lang="zh-CN" altLang="en-US"/>
          </a:p>
        </p:txBody>
      </p:sp>
      <p:sp>
        <p:nvSpPr>
          <p:cNvPr id="32" name="Oval 40"/>
          <p:cNvSpPr>
            <a:spLocks noChangeArrowheads="1"/>
          </p:cNvSpPr>
          <p:nvPr/>
        </p:nvSpPr>
        <p:spPr bwMode="auto">
          <a:xfrm>
            <a:off x="5686061" y="4718555"/>
            <a:ext cx="612775" cy="396875"/>
          </a:xfrm>
          <a:prstGeom prst="ellipse">
            <a:avLst/>
          </a:prstGeom>
          <a:solidFill>
            <a:srgbClr val="FFFFCC"/>
          </a:solidFill>
          <a:ln w="9525">
            <a:round/>
            <a:headEnd/>
            <a:tailEnd/>
          </a:ln>
          <a:effectLst/>
          <a:scene3d>
            <a:camera prst="legacyObliqueTopRight"/>
            <a:lightRig rig="legacyFlat3" dir="b"/>
          </a:scene3d>
          <a:sp3d extrusionH="252400" prstMaterial="legacyMatte">
            <a:bevelT w="13500" h="13500" prst="angle"/>
            <a:bevelB w="13500" h="13500" prst="angle"/>
            <a:extrusionClr>
              <a:srgbClr val="FFFFCC"/>
            </a:extrusionClr>
          </a:sp3d>
        </p:spPr>
        <p:txBody>
          <a:bodyPr wrap="none" anchor="ctr">
            <a:flatTx/>
          </a:bodyPr>
          <a:lstStyle/>
          <a:p>
            <a:endParaRPr lang="zh-CN" altLang="en-US"/>
          </a:p>
        </p:txBody>
      </p:sp>
      <p:sp>
        <p:nvSpPr>
          <p:cNvPr id="33" name="AutoShape 41"/>
          <p:cNvSpPr>
            <a:spLocks noChangeArrowheads="1"/>
          </p:cNvSpPr>
          <p:nvPr/>
        </p:nvSpPr>
        <p:spPr bwMode="auto">
          <a:xfrm flipV="1">
            <a:off x="6829069" y="4682042"/>
            <a:ext cx="508000" cy="433388"/>
          </a:xfrm>
          <a:prstGeom prst="pentagon">
            <a:avLst/>
          </a:prstGeom>
          <a:solidFill>
            <a:srgbClr val="BE97BF"/>
          </a:solidFill>
          <a:ln w="9525">
            <a:miter lim="800000"/>
            <a:headEnd/>
            <a:tailEnd/>
          </a:ln>
          <a:effectLst/>
          <a:scene3d>
            <a:camera prst="legacyObliqueTopRight"/>
            <a:lightRig rig="legacyFlat3" dir="b"/>
          </a:scene3d>
          <a:sp3d extrusionH="252400" prstMaterial="legacyMatte">
            <a:bevelT w="13500" h="13500" prst="angle"/>
            <a:bevelB w="13500" h="13500" prst="angle"/>
            <a:extrusionClr>
              <a:srgbClr val="BE97BF"/>
            </a:extrusionClr>
          </a:sp3d>
        </p:spPr>
        <p:txBody>
          <a:bodyPr wrap="none" anchor="ctr">
            <a:flatTx/>
          </a:bodyPr>
          <a:lstStyle/>
          <a:p>
            <a:endParaRPr lang="zh-CN" altLang="en-US"/>
          </a:p>
        </p:txBody>
      </p:sp>
      <p:sp>
        <p:nvSpPr>
          <p:cNvPr id="34" name="AutoShape 42"/>
          <p:cNvSpPr>
            <a:spLocks noChangeArrowheads="1"/>
          </p:cNvSpPr>
          <p:nvPr/>
        </p:nvSpPr>
        <p:spPr bwMode="auto">
          <a:xfrm>
            <a:off x="4964245" y="4707442"/>
            <a:ext cx="430212" cy="407988"/>
          </a:xfrm>
          <a:prstGeom prst="plus">
            <a:avLst>
              <a:gd name="adj" fmla="val 25000"/>
            </a:avLst>
          </a:prstGeom>
          <a:solidFill>
            <a:srgbClr val="8ABAB8"/>
          </a:solidFill>
          <a:ln w="9525">
            <a:miter lim="800000"/>
            <a:headEnd/>
            <a:tailEnd/>
          </a:ln>
          <a:effectLst/>
          <a:scene3d>
            <a:camera prst="legacyObliqueTopRight"/>
            <a:lightRig rig="legacyFlat3" dir="b"/>
          </a:scene3d>
          <a:sp3d extrusionH="252400" prstMaterial="legacyMatte">
            <a:bevelT w="13500" h="13500" prst="angle"/>
            <a:bevelB w="13500" h="13500" prst="angle"/>
            <a:extrusionClr>
              <a:srgbClr val="8ABAB8"/>
            </a:extrusionClr>
          </a:sp3d>
        </p:spPr>
        <p:txBody>
          <a:bodyPr wrap="none" anchor="ctr">
            <a:flatTx/>
          </a:bodyPr>
          <a:lstStyle/>
          <a:p>
            <a:endParaRPr lang="zh-CN" altLang="en-US"/>
          </a:p>
        </p:txBody>
      </p:sp>
      <p:cxnSp>
        <p:nvCxnSpPr>
          <p:cNvPr id="35" name="AutoShape 43"/>
          <p:cNvCxnSpPr>
            <a:cxnSpLocks noChangeShapeType="1"/>
            <a:stCxn id="34" idx="0"/>
            <a:endCxn id="59" idx="2"/>
          </p:cNvCxnSpPr>
          <p:nvPr/>
        </p:nvCxnSpPr>
        <p:spPr bwMode="auto">
          <a:xfrm rot="16200000" flipV="1">
            <a:off x="4884883" y="4412973"/>
            <a:ext cx="319355" cy="269583"/>
          </a:xfrm>
          <a:prstGeom prst="straightConnector1">
            <a:avLst/>
          </a:prstGeom>
          <a:noFill/>
          <a:ln w="9525">
            <a:solidFill>
              <a:schemeClr val="tx1"/>
            </a:solidFill>
            <a:round/>
            <a:headEnd type="triangle" w="med" len="med"/>
            <a:tailEnd type="triangle" w="med" len="med"/>
          </a:ln>
          <a:effectLst/>
        </p:spPr>
      </p:cxnSp>
      <p:cxnSp>
        <p:nvCxnSpPr>
          <p:cNvPr id="36" name="AutoShape 44"/>
          <p:cNvCxnSpPr>
            <a:cxnSpLocks noChangeShapeType="1"/>
            <a:stCxn id="30" idx="3"/>
            <a:endCxn id="61" idx="2"/>
          </p:cNvCxnSpPr>
          <p:nvPr/>
        </p:nvCxnSpPr>
        <p:spPr bwMode="auto">
          <a:xfrm flipH="1" flipV="1">
            <a:off x="7445821" y="4388087"/>
            <a:ext cx="419891" cy="339993"/>
          </a:xfrm>
          <a:prstGeom prst="straightConnector1">
            <a:avLst/>
          </a:prstGeom>
          <a:noFill/>
          <a:ln w="9525">
            <a:solidFill>
              <a:schemeClr val="tx1"/>
            </a:solidFill>
            <a:round/>
            <a:headEnd type="triangle" w="med" len="med"/>
            <a:tailEnd type="triangle" w="med" len="med"/>
          </a:ln>
          <a:effectLst/>
        </p:spPr>
      </p:cxnSp>
      <p:sp>
        <p:nvSpPr>
          <p:cNvPr id="37" name="AutoShape 45"/>
          <p:cNvSpPr>
            <a:spLocks noChangeArrowheads="1"/>
          </p:cNvSpPr>
          <p:nvPr/>
        </p:nvSpPr>
        <p:spPr bwMode="auto">
          <a:xfrm rot="5400000">
            <a:off x="4643056" y="38759"/>
            <a:ext cx="538179" cy="6262735"/>
          </a:xfrm>
          <a:prstGeom prst="can">
            <a:avLst>
              <a:gd name="adj" fmla="val 25465"/>
            </a:avLst>
          </a:prstGeom>
          <a:gradFill rotWithShape="1">
            <a:gsLst>
              <a:gs pos="0">
                <a:srgbClr val="AAC8EA"/>
              </a:gs>
              <a:gs pos="100000">
                <a:srgbClr val="5C96D6"/>
              </a:gs>
            </a:gsLst>
            <a:lin ang="2700000" scaled="1"/>
          </a:gradFill>
          <a:ln w="15875" algn="ctr">
            <a:solidFill>
              <a:srgbClr val="2861A0"/>
            </a:solidFill>
            <a:round/>
            <a:headEnd/>
            <a:tailEnd/>
          </a:ln>
          <a:effectLst/>
        </p:spPr>
        <p:txBody>
          <a:bodyPr vert="vert270" wrap="none" anchor="ctr"/>
          <a:lstStyle/>
          <a:p>
            <a:pPr algn="ctr" eaLnBrk="0" hangingPunct="0">
              <a:lnSpc>
                <a:spcPct val="90000"/>
              </a:lnSpc>
            </a:pPr>
            <a:r>
              <a:rPr lang="zh-CN" altLang="en-US" sz="2000" b="1" dirty="0" smtClean="0">
                <a:effectLst>
                  <a:outerShdw blurRad="38100" dist="38100" dir="2700000" algn="tl">
                    <a:srgbClr val="000000">
                      <a:alpha val="43137"/>
                    </a:srgbClr>
                  </a:outerShdw>
                </a:effectLst>
                <a:latin typeface="华文细黑" pitchFamily="2" charset="-122"/>
                <a:ea typeface="华文细黑" pitchFamily="2" charset="-122"/>
                <a:cs typeface="Arial" charset="0"/>
              </a:rPr>
              <a:t>企业服务总线</a:t>
            </a:r>
            <a:endParaRPr lang="zh-CN" altLang="en-US" sz="2000" b="1" dirty="0">
              <a:effectLst>
                <a:outerShdw blurRad="38100" dist="38100" dir="2700000" algn="tl">
                  <a:srgbClr val="000000">
                    <a:alpha val="43137"/>
                  </a:srgbClr>
                </a:outerShdw>
              </a:effectLst>
            </a:endParaRPr>
          </a:p>
        </p:txBody>
      </p:sp>
      <p:pic>
        <p:nvPicPr>
          <p:cNvPr id="38" name="Picture 48" descr="workshop"/>
          <p:cNvPicPr>
            <a:picLocks noChangeAspect="1" noChangeArrowheads="1"/>
          </p:cNvPicPr>
          <p:nvPr/>
        </p:nvPicPr>
        <p:blipFill>
          <a:blip r:embed="rId5" cstate="print"/>
          <a:srcRect/>
          <a:stretch>
            <a:fillRect/>
          </a:stretch>
        </p:blipFill>
        <p:spPr bwMode="auto">
          <a:xfrm>
            <a:off x="1737243" y="1475462"/>
            <a:ext cx="1236662" cy="966788"/>
          </a:xfrm>
          <a:prstGeom prst="rect">
            <a:avLst/>
          </a:prstGeom>
          <a:noFill/>
          <a:ln w="9525">
            <a:solidFill>
              <a:srgbClr val="606188"/>
            </a:solidFill>
            <a:miter lim="800000"/>
            <a:headEnd/>
            <a:tailEnd/>
          </a:ln>
        </p:spPr>
      </p:pic>
      <p:sp>
        <p:nvSpPr>
          <p:cNvPr id="39" name="Text Box 49"/>
          <p:cNvSpPr txBox="1">
            <a:spLocks noChangeArrowheads="1"/>
          </p:cNvSpPr>
          <p:nvPr/>
        </p:nvSpPr>
        <p:spPr bwMode="auto">
          <a:xfrm>
            <a:off x="1617854" y="1219200"/>
            <a:ext cx="1500732" cy="276999"/>
          </a:xfrm>
          <a:prstGeom prst="rect">
            <a:avLst/>
          </a:prstGeom>
          <a:noFill/>
          <a:ln w="9525">
            <a:noFill/>
            <a:miter lim="800000"/>
            <a:headEnd/>
            <a:tailEnd/>
          </a:ln>
          <a:effectLst/>
        </p:spPr>
        <p:txBody>
          <a:bodyPr wrap="none">
            <a:spAutoFit/>
          </a:bodyPr>
          <a:lstStyle/>
          <a:p>
            <a:pPr algn="ctr" eaLnBrk="0" hangingPunct="0">
              <a:spcBef>
                <a:spcPct val="0"/>
              </a:spcBef>
            </a:pPr>
            <a:r>
              <a:rPr lang="en-US" altLang="zh-CN" sz="1200" i="0" dirty="0">
                <a:latin typeface="华文细黑" pitchFamily="2" charset="-122"/>
                <a:ea typeface="华文细黑" pitchFamily="2" charset="-122"/>
                <a:cs typeface="Arial" charset="0"/>
              </a:rPr>
              <a:t>Web Applications</a:t>
            </a:r>
          </a:p>
        </p:txBody>
      </p:sp>
      <p:pic>
        <p:nvPicPr>
          <p:cNvPr id="40" name="Picture 50" descr="bi8_sshot_2"/>
          <p:cNvPicPr>
            <a:picLocks noChangeAspect="1" noChangeArrowheads="1"/>
          </p:cNvPicPr>
          <p:nvPr/>
        </p:nvPicPr>
        <p:blipFill>
          <a:blip r:embed="rId6" cstate="print"/>
          <a:srcRect/>
          <a:stretch>
            <a:fillRect/>
          </a:stretch>
        </p:blipFill>
        <p:spPr bwMode="auto">
          <a:xfrm>
            <a:off x="6821129" y="1484987"/>
            <a:ext cx="1233487" cy="957263"/>
          </a:xfrm>
          <a:prstGeom prst="rect">
            <a:avLst/>
          </a:prstGeom>
          <a:noFill/>
        </p:spPr>
      </p:pic>
      <p:sp>
        <p:nvSpPr>
          <p:cNvPr id="41" name="Text Box 51"/>
          <p:cNvSpPr txBox="1">
            <a:spLocks noChangeArrowheads="1"/>
          </p:cNvSpPr>
          <p:nvPr/>
        </p:nvSpPr>
        <p:spPr bwMode="auto">
          <a:xfrm>
            <a:off x="6471879" y="1219200"/>
            <a:ext cx="1646605" cy="276999"/>
          </a:xfrm>
          <a:prstGeom prst="rect">
            <a:avLst/>
          </a:prstGeom>
          <a:noFill/>
          <a:ln w="9525">
            <a:noFill/>
            <a:miter lim="800000"/>
            <a:headEnd/>
            <a:tailEnd/>
          </a:ln>
          <a:effectLst/>
        </p:spPr>
        <p:txBody>
          <a:bodyPr wrap="none">
            <a:spAutoFit/>
          </a:bodyPr>
          <a:lstStyle/>
          <a:p>
            <a:pPr algn="ctr" eaLnBrk="0" hangingPunct="0">
              <a:spcBef>
                <a:spcPct val="0"/>
              </a:spcBef>
            </a:pPr>
            <a:r>
              <a:rPr lang="en-US" altLang="zh-CN" sz="1200" i="0" dirty="0">
                <a:latin typeface="华文细黑" pitchFamily="2" charset="-122"/>
                <a:ea typeface="华文细黑" pitchFamily="2" charset="-122"/>
                <a:cs typeface="Arial" charset="0"/>
              </a:rPr>
              <a:t>Reporting/Analytics</a:t>
            </a:r>
          </a:p>
        </p:txBody>
      </p:sp>
      <p:sp>
        <p:nvSpPr>
          <p:cNvPr id="42" name="AutoShape 52"/>
          <p:cNvSpPr>
            <a:spLocks noChangeArrowheads="1"/>
          </p:cNvSpPr>
          <p:nvPr/>
        </p:nvSpPr>
        <p:spPr bwMode="auto">
          <a:xfrm>
            <a:off x="2223018" y="2477174"/>
            <a:ext cx="266700" cy="419100"/>
          </a:xfrm>
          <a:prstGeom prst="upDownArrow">
            <a:avLst>
              <a:gd name="adj1" fmla="val 50000"/>
              <a:gd name="adj2" fmla="val 31429"/>
            </a:avLst>
          </a:prstGeom>
          <a:solidFill>
            <a:srgbClr val="C0C0C0"/>
          </a:solidFill>
          <a:ln w="9525">
            <a:solidFill>
              <a:schemeClr val="tx1"/>
            </a:solidFill>
            <a:miter lim="800000"/>
            <a:headEnd/>
            <a:tailEnd/>
          </a:ln>
          <a:effectLst/>
        </p:spPr>
        <p:txBody>
          <a:bodyPr wrap="none" anchor="ctr"/>
          <a:lstStyle/>
          <a:p>
            <a:endParaRPr lang="zh-CN" altLang="en-US"/>
          </a:p>
        </p:txBody>
      </p:sp>
      <p:graphicFrame>
        <p:nvGraphicFramePr>
          <p:cNvPr id="43" name="Object 54"/>
          <p:cNvGraphicFramePr>
            <a:graphicFrameLocks noChangeAspect="1"/>
          </p:cNvGraphicFramePr>
          <p:nvPr>
            <p:extLst>
              <p:ext uri="{D42A27DB-BD31-4B8C-83A1-F6EECF244321}">
                <p14:modId xmlns:p14="http://schemas.microsoft.com/office/powerpoint/2010/main" val="90448432"/>
              </p:ext>
            </p:extLst>
          </p:nvPr>
        </p:nvGraphicFramePr>
        <p:xfrm>
          <a:off x="5257433" y="1445300"/>
          <a:ext cx="1225550" cy="996950"/>
        </p:xfrm>
        <a:graphic>
          <a:graphicData uri="http://schemas.openxmlformats.org/presentationml/2006/ole">
            <mc:AlternateContent xmlns:mc="http://schemas.openxmlformats.org/markup-compatibility/2006">
              <mc:Choice xmlns:v="urn:schemas-microsoft-com:vml" Requires="v">
                <p:oleObj spid="_x0000_s6201" name="Document" r:id="rId7" imgW="4509720" imgH="4181760" progId="Word.Document.8">
                  <p:embed/>
                </p:oleObj>
              </mc:Choice>
              <mc:Fallback>
                <p:oleObj name="Document" r:id="rId7" imgW="4509720" imgH="4181760" progId="Word.Document.8">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7433" y="1445300"/>
                        <a:ext cx="1225550" cy="99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 name="Text Box 55"/>
          <p:cNvSpPr txBox="1">
            <a:spLocks noChangeArrowheads="1"/>
          </p:cNvSpPr>
          <p:nvPr/>
        </p:nvSpPr>
        <p:spPr bwMode="auto">
          <a:xfrm>
            <a:off x="5462221" y="1219200"/>
            <a:ext cx="671979" cy="276999"/>
          </a:xfrm>
          <a:prstGeom prst="rect">
            <a:avLst/>
          </a:prstGeom>
          <a:noFill/>
          <a:ln w="9525">
            <a:noFill/>
            <a:miter lim="800000"/>
            <a:headEnd/>
            <a:tailEnd/>
          </a:ln>
          <a:effectLst/>
        </p:spPr>
        <p:txBody>
          <a:bodyPr wrap="none">
            <a:spAutoFit/>
          </a:bodyPr>
          <a:lstStyle/>
          <a:p>
            <a:pPr algn="ctr" eaLnBrk="0" hangingPunct="0">
              <a:spcBef>
                <a:spcPct val="0"/>
              </a:spcBef>
            </a:pPr>
            <a:r>
              <a:rPr lang="en-US" altLang="zh-CN" sz="1200" i="0" dirty="0">
                <a:latin typeface="华文细黑" pitchFamily="2" charset="-122"/>
                <a:ea typeface="华文细黑" pitchFamily="2" charset="-122"/>
                <a:cs typeface="Arial" charset="0"/>
              </a:rPr>
              <a:t>Portals</a:t>
            </a:r>
          </a:p>
        </p:txBody>
      </p:sp>
      <p:sp>
        <p:nvSpPr>
          <p:cNvPr id="45" name="AutoShape 56"/>
          <p:cNvSpPr>
            <a:spLocks noChangeArrowheads="1"/>
          </p:cNvSpPr>
          <p:nvPr/>
        </p:nvSpPr>
        <p:spPr bwMode="auto">
          <a:xfrm>
            <a:off x="5736858" y="2478762"/>
            <a:ext cx="266700" cy="419100"/>
          </a:xfrm>
          <a:prstGeom prst="upDownArrow">
            <a:avLst>
              <a:gd name="adj1" fmla="val 50000"/>
              <a:gd name="adj2" fmla="val 31429"/>
            </a:avLst>
          </a:prstGeom>
          <a:solidFill>
            <a:srgbClr val="C0C0C0"/>
          </a:solidFill>
          <a:ln w="9525">
            <a:solidFill>
              <a:schemeClr val="tx1"/>
            </a:solidFill>
            <a:miter lim="800000"/>
            <a:headEnd/>
            <a:tailEnd/>
          </a:ln>
          <a:effectLst/>
        </p:spPr>
        <p:txBody>
          <a:bodyPr wrap="none" anchor="ctr"/>
          <a:lstStyle/>
          <a:p>
            <a:endParaRPr lang="zh-CN" altLang="en-US"/>
          </a:p>
        </p:txBody>
      </p:sp>
      <p:pic>
        <p:nvPicPr>
          <p:cNvPr id="46" name="Picture 58"/>
          <p:cNvPicPr>
            <a:picLocks noChangeAspect="1" noChangeArrowheads="1"/>
          </p:cNvPicPr>
          <p:nvPr/>
        </p:nvPicPr>
        <p:blipFill>
          <a:blip r:embed="rId9" cstate="print"/>
          <a:srcRect/>
          <a:stretch>
            <a:fillRect/>
          </a:stretch>
        </p:blipFill>
        <p:spPr bwMode="auto">
          <a:xfrm>
            <a:off x="3552430" y="1464350"/>
            <a:ext cx="1281113" cy="977900"/>
          </a:xfrm>
          <a:prstGeom prst="rect">
            <a:avLst/>
          </a:prstGeom>
          <a:noFill/>
          <a:ln w="9525">
            <a:solidFill>
              <a:srgbClr val="606188"/>
            </a:solidFill>
            <a:miter lim="800000"/>
            <a:headEnd/>
            <a:tailEnd/>
          </a:ln>
          <a:effectLst/>
        </p:spPr>
      </p:pic>
      <p:sp>
        <p:nvSpPr>
          <p:cNvPr id="47" name="Text Box 59"/>
          <p:cNvSpPr txBox="1">
            <a:spLocks noChangeArrowheads="1"/>
          </p:cNvSpPr>
          <p:nvPr/>
        </p:nvSpPr>
        <p:spPr bwMode="auto">
          <a:xfrm>
            <a:off x="3371076" y="1219200"/>
            <a:ext cx="1814919" cy="240066"/>
          </a:xfrm>
          <a:prstGeom prst="rect">
            <a:avLst/>
          </a:prstGeom>
          <a:noFill/>
          <a:ln w="9525">
            <a:noFill/>
            <a:miter lim="800000"/>
            <a:headEnd/>
            <a:tailEnd/>
          </a:ln>
          <a:effectLst/>
        </p:spPr>
        <p:txBody>
          <a:bodyPr wrap="none">
            <a:spAutoFit/>
          </a:bodyPr>
          <a:lstStyle/>
          <a:p>
            <a:pPr algn="ctr" eaLnBrk="0" hangingPunct="0">
              <a:lnSpc>
                <a:spcPct val="80000"/>
              </a:lnSpc>
              <a:spcBef>
                <a:spcPct val="0"/>
              </a:spcBef>
            </a:pPr>
            <a:r>
              <a:rPr lang="en-US" altLang="zh-CN" sz="1200" i="0" dirty="0">
                <a:latin typeface="华文细黑" pitchFamily="2" charset="-122"/>
                <a:ea typeface="华文细黑" pitchFamily="2" charset="-122"/>
                <a:cs typeface="Arial" charset="0"/>
              </a:rPr>
              <a:t>Service Orchestration </a:t>
            </a:r>
          </a:p>
        </p:txBody>
      </p:sp>
      <p:sp>
        <p:nvSpPr>
          <p:cNvPr id="48" name="AutoShape 60"/>
          <p:cNvSpPr>
            <a:spLocks noChangeArrowheads="1"/>
          </p:cNvSpPr>
          <p:nvPr/>
        </p:nvSpPr>
        <p:spPr bwMode="auto">
          <a:xfrm>
            <a:off x="4060430" y="2477174"/>
            <a:ext cx="266700" cy="419100"/>
          </a:xfrm>
          <a:prstGeom prst="upDownArrow">
            <a:avLst>
              <a:gd name="adj1" fmla="val 50000"/>
              <a:gd name="adj2" fmla="val 31429"/>
            </a:avLst>
          </a:prstGeom>
          <a:solidFill>
            <a:srgbClr val="C0C0C0"/>
          </a:solidFill>
          <a:ln w="9525">
            <a:solidFill>
              <a:schemeClr val="tx1"/>
            </a:solidFill>
            <a:miter lim="800000"/>
            <a:headEnd/>
            <a:tailEnd/>
          </a:ln>
          <a:effectLst/>
        </p:spPr>
        <p:txBody>
          <a:bodyPr wrap="none" anchor="ctr"/>
          <a:lstStyle/>
          <a:p>
            <a:endParaRPr lang="zh-CN" altLang="en-US"/>
          </a:p>
        </p:txBody>
      </p:sp>
      <p:sp>
        <p:nvSpPr>
          <p:cNvPr id="49" name="AutoShape 61"/>
          <p:cNvSpPr>
            <a:spLocks noChangeArrowheads="1"/>
          </p:cNvSpPr>
          <p:nvPr/>
        </p:nvSpPr>
        <p:spPr bwMode="auto">
          <a:xfrm>
            <a:off x="7305316" y="2477174"/>
            <a:ext cx="266700" cy="419100"/>
          </a:xfrm>
          <a:prstGeom prst="upDownArrow">
            <a:avLst>
              <a:gd name="adj1" fmla="val 50000"/>
              <a:gd name="adj2" fmla="val 31429"/>
            </a:avLst>
          </a:prstGeom>
          <a:solidFill>
            <a:srgbClr val="C0C0C0"/>
          </a:solidFill>
          <a:ln w="9525">
            <a:solidFill>
              <a:schemeClr val="tx1"/>
            </a:solidFill>
            <a:miter lim="800000"/>
            <a:headEnd/>
            <a:tailEnd/>
          </a:ln>
          <a:effectLst/>
        </p:spPr>
        <p:txBody>
          <a:bodyPr wrap="none" anchor="ctr"/>
          <a:lstStyle/>
          <a:p>
            <a:endParaRPr lang="zh-CN" altLang="en-US"/>
          </a:p>
        </p:txBody>
      </p:sp>
      <p:pic>
        <p:nvPicPr>
          <p:cNvPr id="50" name="Picture 62" descr="MS Net"/>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4366317" y="5287796"/>
            <a:ext cx="1052512" cy="228600"/>
          </a:xfrm>
          <a:prstGeom prst="rect">
            <a:avLst/>
          </a:prstGeom>
          <a:noFill/>
        </p:spPr>
      </p:pic>
      <p:pic>
        <p:nvPicPr>
          <p:cNvPr id="51" name="Picture 63" descr="lgo_ibm"/>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3008995" y="5287796"/>
            <a:ext cx="571500" cy="161925"/>
          </a:xfrm>
          <a:prstGeom prst="rect">
            <a:avLst/>
          </a:prstGeom>
          <a:noFill/>
        </p:spPr>
      </p:pic>
      <p:pic>
        <p:nvPicPr>
          <p:cNvPr id="52" name="Picture 64" descr="lgo_ibm"/>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6866647" y="5287796"/>
            <a:ext cx="571500" cy="161925"/>
          </a:xfrm>
          <a:prstGeom prst="rect">
            <a:avLst/>
          </a:prstGeom>
          <a:noFill/>
        </p:spPr>
      </p:pic>
      <p:pic>
        <p:nvPicPr>
          <p:cNvPr id="53" name="Picture 65" descr="saplogo"/>
          <p:cNvPicPr>
            <a:picLocks noChangeAspect="1" noChangeArrowheads="1"/>
          </p:cNvPicPr>
          <p:nvPr/>
        </p:nvPicPr>
        <p:blipFill>
          <a:blip r:embed="rId12" cstate="print"/>
          <a:srcRect/>
          <a:stretch>
            <a:fillRect/>
          </a:stretch>
        </p:blipFill>
        <p:spPr bwMode="auto">
          <a:xfrm>
            <a:off x="3723375" y="5287796"/>
            <a:ext cx="444500" cy="219075"/>
          </a:xfrm>
          <a:prstGeom prst="rect">
            <a:avLst/>
          </a:prstGeom>
          <a:noFill/>
        </p:spPr>
      </p:pic>
      <p:pic>
        <p:nvPicPr>
          <p:cNvPr id="54" name="Picture 67"/>
          <p:cNvPicPr>
            <a:picLocks noChangeAspect="1"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5080697" y="5287796"/>
            <a:ext cx="371475" cy="200025"/>
          </a:xfrm>
          <a:prstGeom prst="rect">
            <a:avLst/>
          </a:prstGeom>
          <a:noFill/>
        </p:spPr>
      </p:pic>
      <p:pic>
        <p:nvPicPr>
          <p:cNvPr id="55" name="Picture 68"/>
          <p:cNvPicPr>
            <a:picLocks noChangeAspect="1"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7795341" y="5287796"/>
            <a:ext cx="371475" cy="200025"/>
          </a:xfrm>
          <a:prstGeom prst="rect">
            <a:avLst/>
          </a:prstGeom>
          <a:noFill/>
        </p:spPr>
      </p:pic>
      <p:pic>
        <p:nvPicPr>
          <p:cNvPr id="56" name="Picture 69" descr="lgo_ibm"/>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5795077" y="5287796"/>
            <a:ext cx="571500" cy="161925"/>
          </a:xfrm>
          <a:prstGeom prst="rect">
            <a:avLst/>
          </a:prstGeom>
          <a:noFill/>
        </p:spPr>
      </p:pic>
      <p:sp>
        <p:nvSpPr>
          <p:cNvPr id="57" name="AutoShape 23"/>
          <p:cNvSpPr>
            <a:spLocks noChangeArrowheads="1"/>
          </p:cNvSpPr>
          <p:nvPr/>
        </p:nvSpPr>
        <p:spPr bwMode="auto">
          <a:xfrm>
            <a:off x="1756969" y="3884087"/>
            <a:ext cx="1214446" cy="504000"/>
          </a:xfrm>
          <a:prstGeom prst="roundRect">
            <a:avLst>
              <a:gd name="adj" fmla="val 10417"/>
            </a:avLst>
          </a:prstGeom>
          <a:gradFill rotWithShape="1">
            <a:gsLst>
              <a:gs pos="0">
                <a:srgbClr val="AAC8EA"/>
              </a:gs>
              <a:gs pos="100000">
                <a:srgbClr val="5C96D6"/>
              </a:gs>
            </a:gsLst>
            <a:lin ang="2700000" scaled="1"/>
          </a:gradFill>
          <a:ln w="15875" algn="ctr">
            <a:solidFill>
              <a:srgbClr val="2861A0"/>
            </a:solidFill>
            <a:round/>
            <a:headEnd/>
            <a:tailEnd/>
          </a:ln>
          <a:effectLst/>
        </p:spPr>
        <p:txBody>
          <a:bodyPr wrap="square" anchor="t"/>
          <a:lstStyle/>
          <a:p>
            <a:pPr algn="ctr" eaLnBrk="0" hangingPunct="0">
              <a:lnSpc>
                <a:spcPct val="90000"/>
              </a:lnSpc>
            </a:pPr>
            <a:r>
              <a:rPr kumimoji="1" lang="en-US" altLang="zh-CN" sz="1100" b="1" dirty="0" smtClean="0">
                <a:solidFill>
                  <a:srgbClr val="FFFFCC"/>
                </a:solidFill>
                <a:latin typeface="华文细黑" pitchFamily="2" charset="-122"/>
                <a:ea typeface="华文细黑" pitchFamily="2" charset="-122"/>
                <a:cs typeface="Times New Roman" pitchFamily="18" charset="0"/>
              </a:rPr>
              <a:t>DISTRIBUTED</a:t>
            </a:r>
          </a:p>
          <a:p>
            <a:pPr algn="ctr" eaLnBrk="0" hangingPunct="0">
              <a:lnSpc>
                <a:spcPct val="90000"/>
              </a:lnSpc>
            </a:pPr>
            <a:r>
              <a:rPr kumimoji="1" lang="en-US" altLang="zh-CN" sz="1100" b="1" dirty="0" smtClean="0">
                <a:solidFill>
                  <a:srgbClr val="FFFFCC"/>
                </a:solidFill>
                <a:latin typeface="华文细黑" pitchFamily="2" charset="-122"/>
                <a:ea typeface="华文细黑" pitchFamily="2" charset="-122"/>
                <a:cs typeface="Times New Roman" pitchFamily="18" charset="0"/>
              </a:rPr>
              <a:t>QUERY ENGINE</a:t>
            </a:r>
            <a:endParaRPr lang="en-US" altLang="zh-CN" sz="1100" b="1" i="0" dirty="0">
              <a:latin typeface="华文细黑" pitchFamily="2" charset="-122"/>
              <a:ea typeface="华文细黑" pitchFamily="2" charset="-122"/>
            </a:endParaRPr>
          </a:p>
        </p:txBody>
      </p:sp>
      <p:sp>
        <p:nvSpPr>
          <p:cNvPr id="58" name="AutoShape 23"/>
          <p:cNvSpPr>
            <a:spLocks noChangeArrowheads="1"/>
          </p:cNvSpPr>
          <p:nvPr/>
        </p:nvSpPr>
        <p:spPr bwMode="auto">
          <a:xfrm>
            <a:off x="3029757" y="3884087"/>
            <a:ext cx="1214446" cy="504000"/>
          </a:xfrm>
          <a:prstGeom prst="roundRect">
            <a:avLst>
              <a:gd name="adj" fmla="val 10417"/>
            </a:avLst>
          </a:prstGeom>
          <a:gradFill rotWithShape="1">
            <a:gsLst>
              <a:gs pos="0">
                <a:srgbClr val="AAC8EA"/>
              </a:gs>
              <a:gs pos="100000">
                <a:srgbClr val="5C96D6"/>
              </a:gs>
            </a:gsLst>
            <a:lin ang="2700000" scaled="1"/>
          </a:gradFill>
          <a:ln w="15875" algn="ctr">
            <a:solidFill>
              <a:srgbClr val="2861A0"/>
            </a:solidFill>
            <a:round/>
            <a:headEnd/>
            <a:tailEnd/>
          </a:ln>
          <a:effectLst/>
        </p:spPr>
        <p:txBody>
          <a:bodyPr wrap="square" anchor="t"/>
          <a:lstStyle/>
          <a:p>
            <a:pPr algn="ctr" eaLnBrk="0" hangingPunct="0">
              <a:lnSpc>
                <a:spcPct val="90000"/>
              </a:lnSpc>
            </a:pPr>
            <a:r>
              <a:rPr kumimoji="1" lang="en-US" altLang="zh-CN" sz="1100" b="1" dirty="0" smtClean="0">
                <a:solidFill>
                  <a:srgbClr val="FFFFCC"/>
                </a:solidFill>
                <a:latin typeface="华文细黑" pitchFamily="2" charset="-122"/>
                <a:ea typeface="华文细黑" pitchFamily="2" charset="-122"/>
                <a:cs typeface="Times New Roman" pitchFamily="18" charset="0"/>
              </a:rPr>
              <a:t>ADAPTERS</a:t>
            </a:r>
          </a:p>
        </p:txBody>
      </p:sp>
      <p:sp>
        <p:nvSpPr>
          <p:cNvPr id="59" name="AutoShape 23"/>
          <p:cNvSpPr>
            <a:spLocks noChangeArrowheads="1"/>
          </p:cNvSpPr>
          <p:nvPr/>
        </p:nvSpPr>
        <p:spPr bwMode="auto">
          <a:xfrm>
            <a:off x="4302545" y="3884087"/>
            <a:ext cx="1214446" cy="504000"/>
          </a:xfrm>
          <a:prstGeom prst="roundRect">
            <a:avLst>
              <a:gd name="adj" fmla="val 10417"/>
            </a:avLst>
          </a:prstGeom>
          <a:gradFill rotWithShape="1">
            <a:gsLst>
              <a:gs pos="0">
                <a:srgbClr val="AAC8EA"/>
              </a:gs>
              <a:gs pos="100000">
                <a:srgbClr val="5C96D6"/>
              </a:gs>
            </a:gsLst>
            <a:lin ang="2700000" scaled="1"/>
          </a:gradFill>
          <a:ln w="15875" algn="ctr">
            <a:solidFill>
              <a:srgbClr val="2861A0"/>
            </a:solidFill>
            <a:round/>
            <a:headEnd/>
            <a:tailEnd/>
          </a:ln>
          <a:effectLst/>
        </p:spPr>
        <p:txBody>
          <a:bodyPr wrap="square" anchor="t"/>
          <a:lstStyle/>
          <a:p>
            <a:pPr algn="ctr" eaLnBrk="0" hangingPunct="0">
              <a:lnSpc>
                <a:spcPct val="90000"/>
              </a:lnSpc>
            </a:pPr>
            <a:r>
              <a:rPr kumimoji="1" lang="en-US" altLang="zh-CN" sz="1100" b="1" dirty="0" smtClean="0">
                <a:solidFill>
                  <a:srgbClr val="FFFFCC"/>
                </a:solidFill>
                <a:latin typeface="华文细黑" pitchFamily="2" charset="-122"/>
                <a:ea typeface="华文细黑" pitchFamily="2" charset="-122"/>
                <a:cs typeface="Times New Roman" pitchFamily="18" charset="0"/>
              </a:rPr>
              <a:t>WEB SERVICES</a:t>
            </a:r>
          </a:p>
        </p:txBody>
      </p:sp>
      <p:sp>
        <p:nvSpPr>
          <p:cNvPr id="60" name="AutoShape 23"/>
          <p:cNvSpPr>
            <a:spLocks noChangeArrowheads="1"/>
          </p:cNvSpPr>
          <p:nvPr/>
        </p:nvSpPr>
        <p:spPr bwMode="auto">
          <a:xfrm>
            <a:off x="5575333" y="3884087"/>
            <a:ext cx="1214446" cy="504000"/>
          </a:xfrm>
          <a:prstGeom prst="roundRect">
            <a:avLst>
              <a:gd name="adj" fmla="val 10417"/>
            </a:avLst>
          </a:prstGeom>
          <a:gradFill rotWithShape="1">
            <a:gsLst>
              <a:gs pos="0">
                <a:srgbClr val="AAC8EA"/>
              </a:gs>
              <a:gs pos="100000">
                <a:srgbClr val="5C96D6"/>
              </a:gs>
            </a:gsLst>
            <a:lin ang="2700000" scaled="1"/>
          </a:gradFill>
          <a:ln w="15875" algn="ctr">
            <a:solidFill>
              <a:srgbClr val="2861A0"/>
            </a:solidFill>
            <a:round/>
            <a:headEnd/>
            <a:tailEnd/>
          </a:ln>
          <a:effectLst/>
        </p:spPr>
        <p:txBody>
          <a:bodyPr wrap="square" anchor="t"/>
          <a:lstStyle/>
          <a:p>
            <a:pPr algn="ctr" eaLnBrk="0" hangingPunct="0">
              <a:lnSpc>
                <a:spcPct val="90000"/>
              </a:lnSpc>
            </a:pPr>
            <a:r>
              <a:rPr kumimoji="1" lang="en-US" altLang="zh-CN" sz="1100" b="1" dirty="0" smtClean="0">
                <a:solidFill>
                  <a:srgbClr val="FFFFCC"/>
                </a:solidFill>
                <a:latin typeface="华文细黑" pitchFamily="2" charset="-122"/>
                <a:ea typeface="华文细黑" pitchFamily="2" charset="-122"/>
                <a:cs typeface="Times New Roman" pitchFamily="18" charset="0"/>
              </a:rPr>
              <a:t>MESSAGING</a:t>
            </a:r>
          </a:p>
        </p:txBody>
      </p:sp>
      <p:sp>
        <p:nvSpPr>
          <p:cNvPr id="61" name="AutoShape 23"/>
          <p:cNvSpPr>
            <a:spLocks noChangeArrowheads="1"/>
          </p:cNvSpPr>
          <p:nvPr/>
        </p:nvSpPr>
        <p:spPr bwMode="auto">
          <a:xfrm>
            <a:off x="6838598" y="3884087"/>
            <a:ext cx="1214446" cy="504000"/>
          </a:xfrm>
          <a:prstGeom prst="roundRect">
            <a:avLst>
              <a:gd name="adj" fmla="val 10417"/>
            </a:avLst>
          </a:prstGeom>
          <a:gradFill rotWithShape="1">
            <a:gsLst>
              <a:gs pos="0">
                <a:srgbClr val="AAC8EA"/>
              </a:gs>
              <a:gs pos="100000">
                <a:srgbClr val="5C96D6"/>
              </a:gs>
            </a:gsLst>
            <a:lin ang="2700000" scaled="1"/>
          </a:gradFill>
          <a:ln w="15875" algn="ctr">
            <a:solidFill>
              <a:srgbClr val="2861A0"/>
            </a:solidFill>
            <a:round/>
            <a:headEnd/>
            <a:tailEnd/>
          </a:ln>
          <a:effectLst/>
        </p:spPr>
        <p:txBody>
          <a:bodyPr wrap="square" anchor="t"/>
          <a:lstStyle/>
          <a:p>
            <a:pPr algn="ctr" eaLnBrk="0" hangingPunct="0">
              <a:lnSpc>
                <a:spcPct val="90000"/>
              </a:lnSpc>
            </a:pPr>
            <a:r>
              <a:rPr kumimoji="1" lang="en-US" altLang="zh-CN" sz="1100" b="1" dirty="0" smtClean="0">
                <a:solidFill>
                  <a:srgbClr val="FFFFCC"/>
                </a:solidFill>
                <a:latin typeface="华文细黑" pitchFamily="2" charset="-122"/>
                <a:ea typeface="华文细黑" pitchFamily="2" charset="-122"/>
                <a:cs typeface="Times New Roman" pitchFamily="18" charset="0"/>
              </a:rPr>
              <a:t>LEGACY </a:t>
            </a:r>
            <a:br>
              <a:rPr kumimoji="1" lang="en-US" altLang="zh-CN" sz="1100" b="1" dirty="0" smtClean="0">
                <a:solidFill>
                  <a:srgbClr val="FFFFCC"/>
                </a:solidFill>
                <a:latin typeface="华文细黑" pitchFamily="2" charset="-122"/>
                <a:ea typeface="华文细黑" pitchFamily="2" charset="-122"/>
                <a:cs typeface="Times New Roman" pitchFamily="18" charset="0"/>
              </a:rPr>
            </a:br>
            <a:r>
              <a:rPr kumimoji="1" lang="en-US" altLang="zh-CN" sz="1100" b="1" dirty="0" smtClean="0">
                <a:solidFill>
                  <a:srgbClr val="FFFFCC"/>
                </a:solidFill>
                <a:latin typeface="华文细黑" pitchFamily="2" charset="-122"/>
                <a:ea typeface="华文细黑" pitchFamily="2" charset="-122"/>
                <a:cs typeface="Times New Roman" pitchFamily="18" charset="0"/>
              </a:rPr>
              <a:t>GATEWAY</a:t>
            </a:r>
          </a:p>
        </p:txBody>
      </p:sp>
    </p:spTree>
    <p:extLst>
      <p:ext uri="{BB962C8B-B14F-4D97-AF65-F5344CB8AC3E}">
        <p14:creationId xmlns:p14="http://schemas.microsoft.com/office/powerpoint/2010/main" val="137449052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a:t>集</a:t>
            </a:r>
            <a:r>
              <a:rPr lang="zh-CN" altLang="en-US" sz="2400" dirty="0" smtClean="0"/>
              <a:t>成</a:t>
            </a:r>
            <a:r>
              <a:rPr lang="zh-CN" altLang="en-US" sz="2400" dirty="0"/>
              <a:t>框架（</a:t>
            </a:r>
            <a:r>
              <a:rPr lang="en-US" altLang="zh-CN" sz="2400" dirty="0"/>
              <a:t>ESB</a:t>
            </a:r>
            <a:r>
              <a:rPr lang="zh-CN" altLang="en-US" sz="2400" dirty="0" smtClean="0"/>
              <a:t>）</a:t>
            </a:r>
            <a:endParaRPr lang="zh-CN" altLang="en-US" sz="2400" dirty="0"/>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51</a:t>
            </a:fld>
            <a:endParaRPr lang="en-US" altLang="zh-CN" dirty="0"/>
          </a:p>
        </p:txBody>
      </p:sp>
      <p:sp>
        <p:nvSpPr>
          <p:cNvPr id="2" name="Rectangle 1"/>
          <p:cNvSpPr/>
          <p:nvPr/>
        </p:nvSpPr>
        <p:spPr>
          <a:xfrm>
            <a:off x="402100" y="1066800"/>
            <a:ext cx="8878425" cy="1477328"/>
          </a:xfrm>
          <a:prstGeom prst="rect">
            <a:avLst/>
          </a:prstGeom>
        </p:spPr>
        <p:txBody>
          <a:bodyPr wrap="square">
            <a:spAutoFit/>
          </a:bodyPr>
          <a:lstStyle/>
          <a:p>
            <a:pPr marL="285750" indent="-285750">
              <a:buFont typeface="Arial" panose="020B0604020202020204" pitchFamily="34" charset="0"/>
              <a:buChar char="•"/>
            </a:pPr>
            <a:r>
              <a:rPr lang="zh-CN" altLang="en-US" dirty="0"/>
              <a:t>协议转换</a:t>
            </a:r>
            <a:r>
              <a:rPr lang="zh-CN" altLang="en-US" dirty="0" smtClean="0"/>
              <a:t>：支撑</a:t>
            </a:r>
            <a:r>
              <a:rPr lang="zh-CN" altLang="en-US" dirty="0"/>
              <a:t>多协议及负责不同协议的转换</a:t>
            </a:r>
          </a:p>
          <a:p>
            <a:pPr marL="285750" indent="-285750">
              <a:buFont typeface="Arial" panose="020B0604020202020204" pitchFamily="34" charset="0"/>
              <a:buChar char="•"/>
            </a:pPr>
            <a:r>
              <a:rPr lang="zh-CN" altLang="en-US" dirty="0"/>
              <a:t>数据转换</a:t>
            </a:r>
            <a:r>
              <a:rPr lang="zh-CN" altLang="en-US" dirty="0" smtClean="0"/>
              <a:t>：支撑</a:t>
            </a:r>
            <a:r>
              <a:rPr lang="zh-CN" altLang="en-US" dirty="0"/>
              <a:t>多数据格式及负责不同数据格式的转换</a:t>
            </a:r>
          </a:p>
          <a:p>
            <a:pPr marL="285750" indent="-285750">
              <a:buFont typeface="Arial" panose="020B0604020202020204" pitchFamily="34" charset="0"/>
              <a:buChar char="•"/>
            </a:pPr>
            <a:r>
              <a:rPr lang="zh-CN" altLang="en-US" dirty="0"/>
              <a:t>消息路由：支持两种路由方式，分别是静态路由和动态路由</a:t>
            </a:r>
          </a:p>
          <a:p>
            <a:pPr marL="285750" indent="-285750">
              <a:buFont typeface="Arial" panose="020B0604020202020204" pitchFamily="34" charset="0"/>
              <a:buChar char="•"/>
            </a:pPr>
            <a:r>
              <a:rPr lang="zh-CN" altLang="en-US" dirty="0"/>
              <a:t>服务治理：支持服务水平与质量的管理以及实时监控和历史分析等特性</a:t>
            </a:r>
          </a:p>
          <a:p>
            <a:pPr marL="285750" indent="-285750">
              <a:buFont typeface="Arial" panose="020B0604020202020204" pitchFamily="34" charset="0"/>
              <a:buChar char="•"/>
            </a:pPr>
            <a:r>
              <a:rPr lang="zh-CN" altLang="en-US" dirty="0"/>
              <a:t>QoS：支持流量控制策略、重试和超时处理策略以及安全管理等</a:t>
            </a:r>
          </a:p>
        </p:txBody>
      </p:sp>
      <p:grpSp>
        <p:nvGrpSpPr>
          <p:cNvPr id="63" name="组合 418"/>
          <p:cNvGrpSpPr/>
          <p:nvPr/>
        </p:nvGrpSpPr>
        <p:grpSpPr>
          <a:xfrm>
            <a:off x="822325" y="2860038"/>
            <a:ext cx="7264247" cy="2643206"/>
            <a:chOff x="1254296" y="1428736"/>
            <a:chExt cx="7264247" cy="2643206"/>
          </a:xfrm>
        </p:grpSpPr>
        <p:sp>
          <p:nvSpPr>
            <p:cNvPr id="64" name="Rectangle 6"/>
            <p:cNvSpPr>
              <a:spLocks noChangeArrowheads="1"/>
            </p:cNvSpPr>
            <p:nvPr/>
          </p:nvSpPr>
          <p:spPr bwMode="auto">
            <a:xfrm>
              <a:off x="3398186" y="3625097"/>
              <a:ext cx="1419225" cy="446845"/>
            </a:xfrm>
            <a:prstGeom prst="rect">
              <a:avLst/>
            </a:prstGeom>
            <a:noFill/>
            <a:ln w="9525" algn="ctr">
              <a:noFill/>
              <a:miter lim="800000"/>
              <a:headEnd/>
              <a:tailEnd/>
            </a:ln>
            <a:effectLst/>
          </p:spPr>
          <p:txBody>
            <a:bodyPr>
              <a:spAutoFit/>
            </a:bodyPr>
            <a:lstStyle/>
            <a:p>
              <a:pPr algn="l" eaLnBrk="1" hangingPunct="1"/>
              <a:r>
                <a:rPr lang="en-US" altLang="zh-TW" sz="1400" dirty="0">
                  <a:solidFill>
                    <a:schemeClr val="bg1">
                      <a:lumMod val="75000"/>
                    </a:schemeClr>
                  </a:solidFill>
                  <a:latin typeface="Arial Narrow" pitchFamily="34" charset="0"/>
                  <a:ea typeface="新細明體" pitchFamily="18" charset="-120"/>
                </a:rPr>
                <a:t>LEGACY APPLICATION</a:t>
              </a:r>
            </a:p>
          </p:txBody>
        </p:sp>
        <p:sp>
          <p:nvSpPr>
            <p:cNvPr id="65" name="Rectangle 7"/>
            <p:cNvSpPr>
              <a:spLocks noChangeArrowheads="1"/>
            </p:cNvSpPr>
            <p:nvPr/>
          </p:nvSpPr>
          <p:spPr bwMode="auto">
            <a:xfrm>
              <a:off x="2080076" y="3187225"/>
              <a:ext cx="1404937" cy="446845"/>
            </a:xfrm>
            <a:prstGeom prst="rect">
              <a:avLst/>
            </a:prstGeom>
            <a:noFill/>
            <a:ln w="9525" algn="ctr">
              <a:noFill/>
              <a:miter lim="800000"/>
              <a:headEnd/>
              <a:tailEnd/>
            </a:ln>
            <a:effectLst/>
          </p:spPr>
          <p:txBody>
            <a:bodyPr>
              <a:spAutoFit/>
            </a:bodyPr>
            <a:lstStyle/>
            <a:p>
              <a:pPr algn="r" eaLnBrk="1" hangingPunct="1"/>
              <a:r>
                <a:rPr lang="en-US" altLang="zh-TW" sz="1400" dirty="0">
                  <a:solidFill>
                    <a:schemeClr val="bg1">
                      <a:lumMod val="75000"/>
                    </a:schemeClr>
                  </a:solidFill>
                  <a:latin typeface="Arial Narrow" pitchFamily="34" charset="0"/>
                  <a:ea typeface="新細明體" pitchFamily="18" charset="-120"/>
                </a:rPr>
                <a:t>PROCESS SERVER</a:t>
              </a:r>
            </a:p>
          </p:txBody>
        </p:sp>
        <p:grpSp>
          <p:nvGrpSpPr>
            <p:cNvPr id="66" name="Group 69"/>
            <p:cNvGrpSpPr>
              <a:grpSpLocks/>
            </p:cNvGrpSpPr>
            <p:nvPr/>
          </p:nvGrpSpPr>
          <p:grpSpPr bwMode="auto">
            <a:xfrm>
              <a:off x="1900251" y="2259099"/>
              <a:ext cx="3737093" cy="1549482"/>
              <a:chOff x="330" y="1903"/>
              <a:chExt cx="2839" cy="1261"/>
            </a:xfrm>
          </p:grpSpPr>
          <p:sp>
            <p:nvSpPr>
              <p:cNvPr id="243" name="Freeform 70"/>
              <p:cNvSpPr>
                <a:spLocks noChangeAspect="1"/>
              </p:cNvSpPr>
              <p:nvPr/>
            </p:nvSpPr>
            <p:spPr bwMode="auto">
              <a:xfrm>
                <a:off x="1739" y="2644"/>
                <a:ext cx="1430" cy="520"/>
              </a:xfrm>
              <a:custGeom>
                <a:avLst/>
                <a:gdLst/>
                <a:ahLst/>
                <a:cxnLst>
                  <a:cxn ang="0">
                    <a:pos x="0" y="162"/>
                  </a:cxn>
                  <a:cxn ang="0">
                    <a:pos x="888" y="0"/>
                  </a:cxn>
                  <a:cxn ang="0">
                    <a:pos x="1101" y="126"/>
                  </a:cxn>
                  <a:cxn ang="0">
                    <a:pos x="1392" y="126"/>
                  </a:cxn>
                  <a:cxn ang="0">
                    <a:pos x="1482" y="171"/>
                  </a:cxn>
                  <a:cxn ang="0">
                    <a:pos x="1350" y="249"/>
                  </a:cxn>
                  <a:cxn ang="0">
                    <a:pos x="1590" y="381"/>
                  </a:cxn>
                  <a:cxn ang="0">
                    <a:pos x="651" y="570"/>
                  </a:cxn>
                  <a:cxn ang="0">
                    <a:pos x="0" y="162"/>
                  </a:cxn>
                </a:cxnLst>
                <a:rect l="0" t="0" r="r" b="b"/>
                <a:pathLst>
                  <a:path w="1590" h="570">
                    <a:moveTo>
                      <a:pt x="0" y="162"/>
                    </a:moveTo>
                    <a:lnTo>
                      <a:pt x="888" y="0"/>
                    </a:lnTo>
                    <a:lnTo>
                      <a:pt x="1101" y="126"/>
                    </a:lnTo>
                    <a:lnTo>
                      <a:pt x="1392" y="126"/>
                    </a:lnTo>
                    <a:lnTo>
                      <a:pt x="1482" y="171"/>
                    </a:lnTo>
                    <a:lnTo>
                      <a:pt x="1350" y="249"/>
                    </a:lnTo>
                    <a:lnTo>
                      <a:pt x="1590" y="381"/>
                    </a:lnTo>
                    <a:lnTo>
                      <a:pt x="651" y="570"/>
                    </a:lnTo>
                    <a:lnTo>
                      <a:pt x="0" y="162"/>
                    </a:lnTo>
                    <a:close/>
                  </a:path>
                </a:pathLst>
              </a:custGeom>
              <a:solidFill>
                <a:srgbClr val="E5E5E5"/>
              </a:solidFill>
              <a:ln w="6350" cap="flat" cmpd="sng">
                <a:noFill/>
                <a:prstDash val="solid"/>
                <a:round/>
                <a:headEnd type="none" w="med" len="med"/>
                <a:tailEnd type="none" w="med" len="med"/>
              </a:ln>
              <a:effectLst>
                <a:outerShdw dist="50800" dir="5400000" algn="ctr" rotWithShape="0">
                  <a:schemeClr val="bg2">
                    <a:alpha val="50000"/>
                  </a:schemeClr>
                </a:outerShdw>
              </a:effectLst>
            </p:spPr>
            <p:txBody>
              <a:bodyPr wrap="none" anchor="ctr"/>
              <a:lstStyle/>
              <a:p>
                <a:endParaRPr lang="zh-CN" altLang="en-US"/>
              </a:p>
            </p:txBody>
          </p:sp>
          <p:sp>
            <p:nvSpPr>
              <p:cNvPr id="244" name="Freeform 71"/>
              <p:cNvSpPr>
                <a:spLocks noChangeAspect="1"/>
              </p:cNvSpPr>
              <p:nvPr/>
            </p:nvSpPr>
            <p:spPr bwMode="auto">
              <a:xfrm>
                <a:off x="1173" y="2350"/>
                <a:ext cx="1241" cy="425"/>
              </a:xfrm>
              <a:custGeom>
                <a:avLst/>
                <a:gdLst/>
                <a:ahLst/>
                <a:cxnLst>
                  <a:cxn ang="0">
                    <a:pos x="0" y="138"/>
                  </a:cxn>
                  <a:cxn ang="0">
                    <a:pos x="807" y="0"/>
                  </a:cxn>
                  <a:cxn ang="0">
                    <a:pos x="1017" y="114"/>
                  </a:cxn>
                  <a:cxn ang="0">
                    <a:pos x="1239" y="102"/>
                  </a:cxn>
                  <a:cxn ang="0">
                    <a:pos x="1311" y="141"/>
                  </a:cxn>
                  <a:cxn ang="0">
                    <a:pos x="1188" y="201"/>
                  </a:cxn>
                  <a:cxn ang="0">
                    <a:pos x="1380" y="315"/>
                  </a:cxn>
                  <a:cxn ang="0">
                    <a:pos x="525" y="465"/>
                  </a:cxn>
                  <a:cxn ang="0">
                    <a:pos x="0" y="138"/>
                  </a:cxn>
                </a:cxnLst>
                <a:rect l="0" t="0" r="r" b="b"/>
                <a:pathLst>
                  <a:path w="1380" h="465">
                    <a:moveTo>
                      <a:pt x="0" y="138"/>
                    </a:moveTo>
                    <a:lnTo>
                      <a:pt x="807" y="0"/>
                    </a:lnTo>
                    <a:lnTo>
                      <a:pt x="1017" y="114"/>
                    </a:lnTo>
                    <a:lnTo>
                      <a:pt x="1239" y="102"/>
                    </a:lnTo>
                    <a:lnTo>
                      <a:pt x="1311" y="141"/>
                    </a:lnTo>
                    <a:lnTo>
                      <a:pt x="1188" y="201"/>
                    </a:lnTo>
                    <a:lnTo>
                      <a:pt x="1380" y="315"/>
                    </a:lnTo>
                    <a:lnTo>
                      <a:pt x="525" y="465"/>
                    </a:lnTo>
                    <a:lnTo>
                      <a:pt x="0" y="138"/>
                    </a:lnTo>
                    <a:close/>
                  </a:path>
                </a:pathLst>
              </a:custGeom>
              <a:solidFill>
                <a:srgbClr val="E5E5E5"/>
              </a:solidFill>
              <a:ln w="6350" cap="flat" cmpd="sng">
                <a:noFill/>
                <a:prstDash val="solid"/>
                <a:round/>
                <a:headEnd type="none" w="med" len="med"/>
                <a:tailEnd type="none" w="med" len="med"/>
              </a:ln>
              <a:effectLst>
                <a:outerShdw dist="38100" dir="5400000" algn="ctr" rotWithShape="0">
                  <a:schemeClr val="bg2">
                    <a:alpha val="50000"/>
                  </a:schemeClr>
                </a:outerShdw>
              </a:effectLst>
            </p:spPr>
            <p:txBody>
              <a:bodyPr wrap="none" anchor="ctr"/>
              <a:lstStyle/>
              <a:p>
                <a:endParaRPr lang="zh-CN" altLang="en-US"/>
              </a:p>
            </p:txBody>
          </p:sp>
          <p:sp>
            <p:nvSpPr>
              <p:cNvPr id="245" name="Freeform 72"/>
              <p:cNvSpPr>
                <a:spLocks noChangeAspect="1"/>
              </p:cNvSpPr>
              <p:nvPr/>
            </p:nvSpPr>
            <p:spPr bwMode="auto">
              <a:xfrm>
                <a:off x="699" y="2108"/>
                <a:ext cx="1092" cy="345"/>
              </a:xfrm>
              <a:custGeom>
                <a:avLst/>
                <a:gdLst/>
                <a:ahLst/>
                <a:cxnLst>
                  <a:cxn ang="0">
                    <a:pos x="0" y="111"/>
                  </a:cxn>
                  <a:cxn ang="0">
                    <a:pos x="756" y="0"/>
                  </a:cxn>
                  <a:cxn ang="0">
                    <a:pos x="912" y="84"/>
                  </a:cxn>
                  <a:cxn ang="0">
                    <a:pos x="1107" y="72"/>
                  </a:cxn>
                  <a:cxn ang="0">
                    <a:pos x="1194" y="102"/>
                  </a:cxn>
                  <a:cxn ang="0">
                    <a:pos x="1041" y="162"/>
                  </a:cxn>
                  <a:cxn ang="0">
                    <a:pos x="1215" y="246"/>
                  </a:cxn>
                  <a:cxn ang="0">
                    <a:pos x="432" y="378"/>
                  </a:cxn>
                  <a:cxn ang="0">
                    <a:pos x="0" y="111"/>
                  </a:cxn>
                </a:cxnLst>
                <a:rect l="0" t="0" r="r" b="b"/>
                <a:pathLst>
                  <a:path w="1215" h="378">
                    <a:moveTo>
                      <a:pt x="0" y="111"/>
                    </a:moveTo>
                    <a:lnTo>
                      <a:pt x="756" y="0"/>
                    </a:lnTo>
                    <a:lnTo>
                      <a:pt x="912" y="84"/>
                    </a:lnTo>
                    <a:lnTo>
                      <a:pt x="1107" y="72"/>
                    </a:lnTo>
                    <a:lnTo>
                      <a:pt x="1194" y="102"/>
                    </a:lnTo>
                    <a:lnTo>
                      <a:pt x="1041" y="162"/>
                    </a:lnTo>
                    <a:lnTo>
                      <a:pt x="1215" y="246"/>
                    </a:lnTo>
                    <a:lnTo>
                      <a:pt x="432" y="378"/>
                    </a:lnTo>
                    <a:lnTo>
                      <a:pt x="0" y="111"/>
                    </a:lnTo>
                    <a:close/>
                  </a:path>
                </a:pathLst>
              </a:custGeom>
              <a:solidFill>
                <a:srgbClr val="E5E5E5"/>
              </a:solidFill>
              <a:ln w="6350" cap="flat" cmpd="sng">
                <a:noFill/>
                <a:prstDash val="solid"/>
                <a:round/>
                <a:headEnd type="none" w="med" len="med"/>
                <a:tailEnd type="none" w="med" len="med"/>
              </a:ln>
              <a:effectLst>
                <a:outerShdw dist="38100" dir="5400000" algn="ctr" rotWithShape="0">
                  <a:schemeClr val="bg2">
                    <a:alpha val="50000"/>
                  </a:schemeClr>
                </a:outerShdw>
              </a:effectLst>
            </p:spPr>
            <p:txBody>
              <a:bodyPr wrap="none" anchor="ctr"/>
              <a:lstStyle/>
              <a:p>
                <a:endParaRPr lang="zh-CN" altLang="en-US"/>
              </a:p>
            </p:txBody>
          </p:sp>
          <p:sp>
            <p:nvSpPr>
              <p:cNvPr id="246" name="Freeform 73"/>
              <p:cNvSpPr>
                <a:spLocks noChangeAspect="1"/>
              </p:cNvSpPr>
              <p:nvPr/>
            </p:nvSpPr>
            <p:spPr bwMode="auto">
              <a:xfrm>
                <a:off x="330" y="1903"/>
                <a:ext cx="969" cy="304"/>
              </a:xfrm>
              <a:custGeom>
                <a:avLst/>
                <a:gdLst/>
                <a:ahLst/>
                <a:cxnLst>
                  <a:cxn ang="0">
                    <a:pos x="0" y="107"/>
                  </a:cxn>
                  <a:cxn ang="0">
                    <a:pos x="693" y="0"/>
                  </a:cxn>
                  <a:cxn ang="0">
                    <a:pos x="837" y="75"/>
                  </a:cxn>
                  <a:cxn ang="0">
                    <a:pos x="996" y="66"/>
                  </a:cxn>
                  <a:cxn ang="0">
                    <a:pos x="1044" y="93"/>
                  </a:cxn>
                  <a:cxn ang="0">
                    <a:pos x="942" y="126"/>
                  </a:cxn>
                  <a:cxn ang="0">
                    <a:pos x="1077" y="210"/>
                  </a:cxn>
                  <a:cxn ang="0">
                    <a:pos x="348" y="333"/>
                  </a:cxn>
                  <a:cxn ang="0">
                    <a:pos x="0" y="107"/>
                  </a:cxn>
                </a:cxnLst>
                <a:rect l="0" t="0" r="r" b="b"/>
                <a:pathLst>
                  <a:path w="1077" h="333">
                    <a:moveTo>
                      <a:pt x="0" y="107"/>
                    </a:moveTo>
                    <a:lnTo>
                      <a:pt x="693" y="0"/>
                    </a:lnTo>
                    <a:lnTo>
                      <a:pt x="837" y="75"/>
                    </a:lnTo>
                    <a:lnTo>
                      <a:pt x="996" y="66"/>
                    </a:lnTo>
                    <a:lnTo>
                      <a:pt x="1044" y="93"/>
                    </a:lnTo>
                    <a:lnTo>
                      <a:pt x="942" y="126"/>
                    </a:lnTo>
                    <a:lnTo>
                      <a:pt x="1077" y="210"/>
                    </a:lnTo>
                    <a:lnTo>
                      <a:pt x="348" y="333"/>
                    </a:lnTo>
                    <a:lnTo>
                      <a:pt x="0" y="107"/>
                    </a:lnTo>
                    <a:close/>
                  </a:path>
                </a:pathLst>
              </a:custGeom>
              <a:solidFill>
                <a:srgbClr val="E5E5E5"/>
              </a:solidFill>
              <a:ln w="6350" cap="flat" cmpd="sng">
                <a:noFill/>
                <a:prstDash val="solid"/>
                <a:round/>
                <a:headEnd type="none" w="med" len="med"/>
                <a:tailEnd type="none" w="med" len="med"/>
              </a:ln>
              <a:effectLst>
                <a:outerShdw dist="38100" dir="5400000" algn="ctr" rotWithShape="0">
                  <a:schemeClr val="bg2">
                    <a:alpha val="50000"/>
                  </a:schemeClr>
                </a:outerShdw>
              </a:effectLst>
            </p:spPr>
            <p:txBody>
              <a:bodyPr wrap="none" anchor="ctr"/>
              <a:lstStyle/>
              <a:p>
                <a:endParaRPr lang="zh-CN" altLang="en-US"/>
              </a:p>
            </p:txBody>
          </p:sp>
        </p:grpSp>
        <p:grpSp>
          <p:nvGrpSpPr>
            <p:cNvPr id="67" name="Group 74"/>
            <p:cNvGrpSpPr>
              <a:grpSpLocks/>
            </p:cNvGrpSpPr>
            <p:nvPr/>
          </p:nvGrpSpPr>
          <p:grpSpPr bwMode="auto">
            <a:xfrm>
              <a:off x="4612342" y="1955698"/>
              <a:ext cx="3772225" cy="1152911"/>
              <a:chOff x="2497" y="1702"/>
              <a:chExt cx="3373" cy="921"/>
            </a:xfrm>
          </p:grpSpPr>
          <p:sp>
            <p:nvSpPr>
              <p:cNvPr id="240" name="Freeform 75"/>
              <p:cNvSpPr>
                <a:spLocks noChangeAspect="1"/>
              </p:cNvSpPr>
              <p:nvPr/>
            </p:nvSpPr>
            <p:spPr bwMode="auto">
              <a:xfrm>
                <a:off x="4391" y="2216"/>
                <a:ext cx="1479" cy="407"/>
              </a:xfrm>
              <a:custGeom>
                <a:avLst/>
                <a:gdLst/>
                <a:ahLst/>
                <a:cxnLst>
                  <a:cxn ang="0">
                    <a:pos x="1557" y="291"/>
                  </a:cxn>
                  <a:cxn ang="0">
                    <a:pos x="810" y="429"/>
                  </a:cxn>
                  <a:cxn ang="0">
                    <a:pos x="510" y="306"/>
                  </a:cxn>
                  <a:cxn ang="0">
                    <a:pos x="264" y="327"/>
                  </a:cxn>
                  <a:cxn ang="0">
                    <a:pos x="153" y="276"/>
                  </a:cxn>
                  <a:cxn ang="0">
                    <a:pos x="261" y="222"/>
                  </a:cxn>
                  <a:cxn ang="0">
                    <a:pos x="0" y="123"/>
                  </a:cxn>
                  <a:cxn ang="0">
                    <a:pos x="717" y="0"/>
                  </a:cxn>
                  <a:cxn ang="0">
                    <a:pos x="1557" y="291"/>
                  </a:cxn>
                </a:cxnLst>
                <a:rect l="0" t="0" r="r" b="b"/>
                <a:pathLst>
                  <a:path w="1557" h="429">
                    <a:moveTo>
                      <a:pt x="1557" y="291"/>
                    </a:moveTo>
                    <a:lnTo>
                      <a:pt x="810" y="429"/>
                    </a:lnTo>
                    <a:lnTo>
                      <a:pt x="510" y="306"/>
                    </a:lnTo>
                    <a:lnTo>
                      <a:pt x="264" y="327"/>
                    </a:lnTo>
                    <a:lnTo>
                      <a:pt x="153" y="276"/>
                    </a:lnTo>
                    <a:lnTo>
                      <a:pt x="261" y="222"/>
                    </a:lnTo>
                    <a:lnTo>
                      <a:pt x="0" y="123"/>
                    </a:lnTo>
                    <a:lnTo>
                      <a:pt x="717" y="0"/>
                    </a:lnTo>
                    <a:lnTo>
                      <a:pt x="1557" y="291"/>
                    </a:lnTo>
                    <a:close/>
                  </a:path>
                </a:pathLst>
              </a:custGeom>
              <a:solidFill>
                <a:srgbClr val="E5E5E5"/>
              </a:solidFill>
              <a:ln w="6350" cap="flat" cmpd="sng">
                <a:noFill/>
                <a:prstDash val="solid"/>
                <a:round/>
                <a:headEnd type="none" w="med" len="med"/>
                <a:tailEnd type="none" w="med" len="med"/>
              </a:ln>
              <a:effectLst>
                <a:outerShdw dist="38100" dir="5400000" algn="ctr" rotWithShape="0">
                  <a:schemeClr val="bg2">
                    <a:alpha val="50000"/>
                  </a:schemeClr>
                </a:outerShdw>
              </a:effectLst>
            </p:spPr>
            <p:txBody>
              <a:bodyPr wrap="none" anchor="ctr"/>
              <a:lstStyle/>
              <a:p>
                <a:endParaRPr lang="zh-CN" altLang="en-US"/>
              </a:p>
            </p:txBody>
          </p:sp>
          <p:sp>
            <p:nvSpPr>
              <p:cNvPr id="241" name="Freeform 76"/>
              <p:cNvSpPr>
                <a:spLocks noChangeAspect="1"/>
              </p:cNvSpPr>
              <p:nvPr/>
            </p:nvSpPr>
            <p:spPr bwMode="auto">
              <a:xfrm>
                <a:off x="3326" y="1915"/>
                <a:ext cx="1242" cy="322"/>
              </a:xfrm>
              <a:custGeom>
                <a:avLst/>
                <a:gdLst/>
                <a:ahLst/>
                <a:cxnLst>
                  <a:cxn ang="0">
                    <a:pos x="1308" y="222"/>
                  </a:cxn>
                  <a:cxn ang="0">
                    <a:pos x="630" y="339"/>
                  </a:cxn>
                  <a:cxn ang="0">
                    <a:pos x="399" y="249"/>
                  </a:cxn>
                  <a:cxn ang="0">
                    <a:pos x="180" y="258"/>
                  </a:cxn>
                  <a:cxn ang="0">
                    <a:pos x="87" y="222"/>
                  </a:cxn>
                  <a:cxn ang="0">
                    <a:pos x="213" y="186"/>
                  </a:cxn>
                  <a:cxn ang="0">
                    <a:pos x="0" y="93"/>
                  </a:cxn>
                  <a:cxn ang="0">
                    <a:pos x="654" y="0"/>
                  </a:cxn>
                  <a:cxn ang="0">
                    <a:pos x="1308" y="222"/>
                  </a:cxn>
                </a:cxnLst>
                <a:rect l="0" t="0" r="r" b="b"/>
                <a:pathLst>
                  <a:path w="1308" h="339">
                    <a:moveTo>
                      <a:pt x="1308" y="222"/>
                    </a:moveTo>
                    <a:lnTo>
                      <a:pt x="630" y="339"/>
                    </a:lnTo>
                    <a:lnTo>
                      <a:pt x="399" y="249"/>
                    </a:lnTo>
                    <a:lnTo>
                      <a:pt x="180" y="258"/>
                    </a:lnTo>
                    <a:lnTo>
                      <a:pt x="87" y="222"/>
                    </a:lnTo>
                    <a:lnTo>
                      <a:pt x="213" y="186"/>
                    </a:lnTo>
                    <a:lnTo>
                      <a:pt x="0" y="93"/>
                    </a:lnTo>
                    <a:lnTo>
                      <a:pt x="654" y="0"/>
                    </a:lnTo>
                    <a:lnTo>
                      <a:pt x="1308" y="222"/>
                    </a:lnTo>
                    <a:close/>
                  </a:path>
                </a:pathLst>
              </a:custGeom>
              <a:solidFill>
                <a:srgbClr val="E5E5E5"/>
              </a:solidFill>
              <a:ln w="6350" cap="flat" cmpd="sng">
                <a:noFill/>
                <a:prstDash val="solid"/>
                <a:round/>
                <a:headEnd type="none" w="med" len="med"/>
                <a:tailEnd type="none" w="med" len="med"/>
              </a:ln>
              <a:effectLst>
                <a:outerShdw dist="38100" dir="5400000" algn="ctr" rotWithShape="0">
                  <a:schemeClr val="bg2">
                    <a:alpha val="50000"/>
                  </a:schemeClr>
                </a:outerShdw>
              </a:effectLst>
            </p:spPr>
            <p:txBody>
              <a:bodyPr wrap="none" anchor="ctr"/>
              <a:lstStyle/>
              <a:p>
                <a:endParaRPr lang="zh-CN" altLang="en-US"/>
              </a:p>
            </p:txBody>
          </p:sp>
          <p:sp>
            <p:nvSpPr>
              <p:cNvPr id="242" name="Freeform 77"/>
              <p:cNvSpPr>
                <a:spLocks noChangeAspect="1"/>
              </p:cNvSpPr>
              <p:nvPr/>
            </p:nvSpPr>
            <p:spPr bwMode="auto">
              <a:xfrm>
                <a:off x="2497" y="1702"/>
                <a:ext cx="1066" cy="255"/>
              </a:xfrm>
              <a:custGeom>
                <a:avLst/>
                <a:gdLst/>
                <a:ahLst/>
                <a:cxnLst>
                  <a:cxn ang="0">
                    <a:pos x="1122" y="177"/>
                  </a:cxn>
                  <a:cxn ang="0">
                    <a:pos x="466" y="269"/>
                  </a:cxn>
                  <a:cxn ang="0">
                    <a:pos x="321" y="204"/>
                  </a:cxn>
                  <a:cxn ang="0">
                    <a:pos x="117" y="207"/>
                  </a:cxn>
                  <a:cxn ang="0">
                    <a:pos x="54" y="180"/>
                  </a:cxn>
                  <a:cxn ang="0">
                    <a:pos x="144" y="141"/>
                  </a:cxn>
                  <a:cxn ang="0">
                    <a:pos x="0" y="84"/>
                  </a:cxn>
                  <a:cxn ang="0">
                    <a:pos x="603" y="0"/>
                  </a:cxn>
                  <a:cxn ang="0">
                    <a:pos x="1122" y="177"/>
                  </a:cxn>
                </a:cxnLst>
                <a:rect l="0" t="0" r="r" b="b"/>
                <a:pathLst>
                  <a:path w="1122" h="269">
                    <a:moveTo>
                      <a:pt x="1122" y="177"/>
                    </a:moveTo>
                    <a:lnTo>
                      <a:pt x="466" y="269"/>
                    </a:lnTo>
                    <a:lnTo>
                      <a:pt x="321" y="204"/>
                    </a:lnTo>
                    <a:lnTo>
                      <a:pt x="117" y="207"/>
                    </a:lnTo>
                    <a:lnTo>
                      <a:pt x="54" y="180"/>
                    </a:lnTo>
                    <a:lnTo>
                      <a:pt x="144" y="141"/>
                    </a:lnTo>
                    <a:lnTo>
                      <a:pt x="0" y="84"/>
                    </a:lnTo>
                    <a:lnTo>
                      <a:pt x="603" y="0"/>
                    </a:lnTo>
                    <a:lnTo>
                      <a:pt x="1122" y="177"/>
                    </a:lnTo>
                    <a:close/>
                  </a:path>
                </a:pathLst>
              </a:custGeom>
              <a:solidFill>
                <a:srgbClr val="E5E5E5"/>
              </a:solidFill>
              <a:ln w="6350" cap="flat" cmpd="sng">
                <a:noFill/>
                <a:prstDash val="solid"/>
                <a:round/>
                <a:headEnd type="none" w="med" len="med"/>
                <a:tailEnd type="none" w="med" len="med"/>
              </a:ln>
              <a:effectLst>
                <a:outerShdw dist="38100" dir="5400000" algn="ctr" rotWithShape="0">
                  <a:schemeClr val="bg2">
                    <a:alpha val="50000"/>
                  </a:schemeClr>
                </a:outerShdw>
              </a:effectLst>
            </p:spPr>
            <p:txBody>
              <a:bodyPr wrap="none" anchor="ctr"/>
              <a:lstStyle/>
              <a:p>
                <a:endParaRPr lang="zh-CN" altLang="en-US"/>
              </a:p>
            </p:txBody>
          </p:sp>
        </p:grpSp>
        <p:grpSp>
          <p:nvGrpSpPr>
            <p:cNvPr id="68" name="Group 43"/>
            <p:cNvGrpSpPr>
              <a:grpSpLocks/>
            </p:cNvGrpSpPr>
            <p:nvPr/>
          </p:nvGrpSpPr>
          <p:grpSpPr bwMode="auto">
            <a:xfrm>
              <a:off x="2247257" y="2068346"/>
              <a:ext cx="506416" cy="418932"/>
              <a:chOff x="1603" y="685"/>
              <a:chExt cx="2724" cy="2637"/>
            </a:xfrm>
            <a:solidFill>
              <a:schemeClr val="bg1">
                <a:lumMod val="75000"/>
              </a:schemeClr>
            </a:solidFill>
          </p:grpSpPr>
          <p:sp>
            <p:nvSpPr>
              <p:cNvPr id="215" name="AutoShape 44"/>
              <p:cNvSpPr>
                <a:spLocks noChangeArrowheads="1"/>
              </p:cNvSpPr>
              <p:nvPr/>
            </p:nvSpPr>
            <p:spPr bwMode="auto">
              <a:xfrm>
                <a:off x="1603" y="2623"/>
                <a:ext cx="2536" cy="699"/>
              </a:xfrm>
              <a:prstGeom prst="parallelogram">
                <a:avLst>
                  <a:gd name="adj" fmla="val 111008"/>
                </a:avLst>
              </a:prstGeom>
              <a:grpFill/>
              <a:ln w="9525" algn="ctr">
                <a:solidFill>
                  <a:srgbClr val="808080"/>
                </a:solidFill>
                <a:miter lim="800000"/>
                <a:headEnd/>
                <a:tailEnd/>
              </a:ln>
              <a:effectLst/>
            </p:spPr>
            <p:txBody>
              <a:bodyPr wrap="none" anchor="ctr"/>
              <a:lstStyle/>
              <a:p>
                <a:endParaRPr lang="zh-CN" altLang="en-US"/>
              </a:p>
            </p:txBody>
          </p:sp>
          <p:sp>
            <p:nvSpPr>
              <p:cNvPr id="216" name="AutoShape 45"/>
              <p:cNvSpPr>
                <a:spLocks noChangeArrowheads="1"/>
              </p:cNvSpPr>
              <p:nvPr/>
            </p:nvSpPr>
            <p:spPr bwMode="auto">
              <a:xfrm rot="-166845">
                <a:off x="1603" y="2526"/>
                <a:ext cx="2536" cy="699"/>
              </a:xfrm>
              <a:prstGeom prst="parallelogram">
                <a:avLst>
                  <a:gd name="adj" fmla="val 111008"/>
                </a:avLst>
              </a:prstGeom>
              <a:grpFill/>
              <a:ln w="9525" algn="ctr">
                <a:solidFill>
                  <a:srgbClr val="808080"/>
                </a:solidFill>
                <a:miter lim="800000"/>
                <a:headEnd/>
                <a:tailEnd/>
              </a:ln>
              <a:effectLst/>
            </p:spPr>
            <p:txBody>
              <a:bodyPr wrap="none" anchor="ctr"/>
              <a:lstStyle/>
              <a:p>
                <a:endParaRPr lang="zh-CN" altLang="en-US"/>
              </a:p>
            </p:txBody>
          </p:sp>
          <p:sp>
            <p:nvSpPr>
              <p:cNvPr id="217" name="AutoShape 46"/>
              <p:cNvSpPr>
                <a:spLocks noChangeArrowheads="1"/>
              </p:cNvSpPr>
              <p:nvPr/>
            </p:nvSpPr>
            <p:spPr bwMode="auto">
              <a:xfrm rot="235363">
                <a:off x="1603" y="2543"/>
                <a:ext cx="2536" cy="699"/>
              </a:xfrm>
              <a:prstGeom prst="parallelogram">
                <a:avLst>
                  <a:gd name="adj" fmla="val 111008"/>
                </a:avLst>
              </a:prstGeom>
              <a:grpFill/>
              <a:ln w="9525" algn="ctr">
                <a:solidFill>
                  <a:srgbClr val="808080"/>
                </a:solidFill>
                <a:miter lim="800000"/>
                <a:headEnd/>
                <a:tailEnd/>
              </a:ln>
              <a:effectLst/>
            </p:spPr>
            <p:txBody>
              <a:bodyPr wrap="none" anchor="ctr"/>
              <a:lstStyle/>
              <a:p>
                <a:endParaRPr lang="zh-CN" altLang="en-US"/>
              </a:p>
            </p:txBody>
          </p:sp>
          <p:sp>
            <p:nvSpPr>
              <p:cNvPr id="218" name="AutoShape 47"/>
              <p:cNvSpPr>
                <a:spLocks noChangeArrowheads="1"/>
              </p:cNvSpPr>
              <p:nvPr/>
            </p:nvSpPr>
            <p:spPr bwMode="auto">
              <a:xfrm rot="285004">
                <a:off x="1603" y="2424"/>
                <a:ext cx="2536" cy="699"/>
              </a:xfrm>
              <a:prstGeom prst="parallelogram">
                <a:avLst>
                  <a:gd name="adj" fmla="val 111008"/>
                </a:avLst>
              </a:prstGeom>
              <a:grpFill/>
              <a:ln w="9525" algn="ctr">
                <a:solidFill>
                  <a:srgbClr val="808080"/>
                </a:solidFill>
                <a:miter lim="800000"/>
                <a:headEnd/>
                <a:tailEnd/>
              </a:ln>
              <a:effectLst/>
            </p:spPr>
            <p:txBody>
              <a:bodyPr wrap="none" anchor="ctr"/>
              <a:lstStyle/>
              <a:p>
                <a:endParaRPr lang="zh-CN" altLang="en-US"/>
              </a:p>
            </p:txBody>
          </p:sp>
          <p:sp>
            <p:nvSpPr>
              <p:cNvPr id="219" name="AutoShape 48"/>
              <p:cNvSpPr>
                <a:spLocks noChangeArrowheads="1"/>
              </p:cNvSpPr>
              <p:nvPr/>
            </p:nvSpPr>
            <p:spPr bwMode="auto">
              <a:xfrm>
                <a:off x="1603" y="2361"/>
                <a:ext cx="2536" cy="699"/>
              </a:xfrm>
              <a:prstGeom prst="parallelogram">
                <a:avLst>
                  <a:gd name="adj" fmla="val 111008"/>
                </a:avLst>
              </a:prstGeom>
              <a:grpFill/>
              <a:ln w="9525" algn="ctr">
                <a:solidFill>
                  <a:srgbClr val="808080"/>
                </a:solidFill>
                <a:miter lim="800000"/>
                <a:headEnd/>
                <a:tailEnd/>
              </a:ln>
              <a:effectLst/>
            </p:spPr>
            <p:txBody>
              <a:bodyPr wrap="none" anchor="ctr"/>
              <a:lstStyle/>
              <a:p>
                <a:endParaRPr lang="zh-CN" altLang="en-US"/>
              </a:p>
            </p:txBody>
          </p:sp>
          <p:sp>
            <p:nvSpPr>
              <p:cNvPr id="220" name="AutoShape 49"/>
              <p:cNvSpPr>
                <a:spLocks noChangeArrowheads="1"/>
              </p:cNvSpPr>
              <p:nvPr/>
            </p:nvSpPr>
            <p:spPr bwMode="auto">
              <a:xfrm>
                <a:off x="1603" y="2290"/>
                <a:ext cx="2536" cy="699"/>
              </a:xfrm>
              <a:prstGeom prst="parallelogram">
                <a:avLst>
                  <a:gd name="adj" fmla="val 111008"/>
                </a:avLst>
              </a:prstGeom>
              <a:grpFill/>
              <a:ln w="9525" algn="ctr">
                <a:solidFill>
                  <a:srgbClr val="808080"/>
                </a:solidFill>
                <a:miter lim="800000"/>
                <a:headEnd/>
                <a:tailEnd/>
              </a:ln>
              <a:effectLst/>
            </p:spPr>
            <p:txBody>
              <a:bodyPr wrap="none" anchor="ctr"/>
              <a:lstStyle/>
              <a:p>
                <a:endParaRPr lang="zh-CN" altLang="en-US"/>
              </a:p>
            </p:txBody>
          </p:sp>
          <p:sp>
            <p:nvSpPr>
              <p:cNvPr id="221" name="AutoShape 50"/>
              <p:cNvSpPr>
                <a:spLocks noChangeArrowheads="1"/>
              </p:cNvSpPr>
              <p:nvPr/>
            </p:nvSpPr>
            <p:spPr bwMode="auto">
              <a:xfrm>
                <a:off x="1616" y="2202"/>
                <a:ext cx="2536" cy="699"/>
              </a:xfrm>
              <a:prstGeom prst="parallelogram">
                <a:avLst>
                  <a:gd name="adj" fmla="val 111008"/>
                </a:avLst>
              </a:prstGeom>
              <a:grpFill/>
              <a:ln w="9525" algn="ctr">
                <a:solidFill>
                  <a:srgbClr val="808080"/>
                </a:solidFill>
                <a:miter lim="800000"/>
                <a:headEnd/>
                <a:tailEnd/>
              </a:ln>
              <a:effectLst/>
            </p:spPr>
            <p:txBody>
              <a:bodyPr wrap="none" anchor="ctr"/>
              <a:lstStyle/>
              <a:p>
                <a:endParaRPr lang="zh-CN" altLang="en-US"/>
              </a:p>
            </p:txBody>
          </p:sp>
          <p:sp>
            <p:nvSpPr>
              <p:cNvPr id="222" name="AutoShape 51"/>
              <p:cNvSpPr>
                <a:spLocks noChangeArrowheads="1"/>
              </p:cNvSpPr>
              <p:nvPr/>
            </p:nvSpPr>
            <p:spPr bwMode="auto">
              <a:xfrm rot="-166845">
                <a:off x="1616" y="2105"/>
                <a:ext cx="2536" cy="699"/>
              </a:xfrm>
              <a:prstGeom prst="parallelogram">
                <a:avLst>
                  <a:gd name="adj" fmla="val 111008"/>
                </a:avLst>
              </a:prstGeom>
              <a:grpFill/>
              <a:ln w="9525" algn="ctr">
                <a:solidFill>
                  <a:srgbClr val="808080"/>
                </a:solidFill>
                <a:miter lim="800000"/>
                <a:headEnd/>
                <a:tailEnd/>
              </a:ln>
              <a:effectLst/>
            </p:spPr>
            <p:txBody>
              <a:bodyPr wrap="none" anchor="ctr"/>
              <a:lstStyle/>
              <a:p>
                <a:endParaRPr lang="zh-CN" altLang="en-US"/>
              </a:p>
            </p:txBody>
          </p:sp>
          <p:sp>
            <p:nvSpPr>
              <p:cNvPr id="223" name="AutoShape 52"/>
              <p:cNvSpPr>
                <a:spLocks noChangeArrowheads="1"/>
              </p:cNvSpPr>
              <p:nvPr/>
            </p:nvSpPr>
            <p:spPr bwMode="auto">
              <a:xfrm rot="235363">
                <a:off x="1616" y="2122"/>
                <a:ext cx="2536" cy="699"/>
              </a:xfrm>
              <a:prstGeom prst="parallelogram">
                <a:avLst>
                  <a:gd name="adj" fmla="val 111008"/>
                </a:avLst>
              </a:prstGeom>
              <a:grpFill/>
              <a:ln w="9525" algn="ctr">
                <a:solidFill>
                  <a:srgbClr val="808080"/>
                </a:solidFill>
                <a:miter lim="800000"/>
                <a:headEnd/>
                <a:tailEnd/>
              </a:ln>
              <a:effectLst/>
            </p:spPr>
            <p:txBody>
              <a:bodyPr wrap="none" anchor="ctr"/>
              <a:lstStyle/>
              <a:p>
                <a:endParaRPr lang="zh-CN" altLang="en-US"/>
              </a:p>
            </p:txBody>
          </p:sp>
          <p:sp>
            <p:nvSpPr>
              <p:cNvPr id="224" name="AutoShape 53"/>
              <p:cNvSpPr>
                <a:spLocks noChangeArrowheads="1"/>
              </p:cNvSpPr>
              <p:nvPr/>
            </p:nvSpPr>
            <p:spPr bwMode="auto">
              <a:xfrm rot="285004">
                <a:off x="1616" y="2003"/>
                <a:ext cx="2536" cy="699"/>
              </a:xfrm>
              <a:prstGeom prst="parallelogram">
                <a:avLst>
                  <a:gd name="adj" fmla="val 111008"/>
                </a:avLst>
              </a:prstGeom>
              <a:grpFill/>
              <a:ln w="9525" algn="ctr">
                <a:solidFill>
                  <a:srgbClr val="808080"/>
                </a:solidFill>
                <a:miter lim="800000"/>
                <a:headEnd/>
                <a:tailEnd/>
              </a:ln>
              <a:effectLst/>
            </p:spPr>
            <p:txBody>
              <a:bodyPr wrap="none" anchor="ctr"/>
              <a:lstStyle/>
              <a:p>
                <a:endParaRPr lang="zh-CN" altLang="en-US"/>
              </a:p>
            </p:txBody>
          </p:sp>
          <p:sp>
            <p:nvSpPr>
              <p:cNvPr id="225" name="AutoShape 54"/>
              <p:cNvSpPr>
                <a:spLocks noChangeArrowheads="1"/>
              </p:cNvSpPr>
              <p:nvPr/>
            </p:nvSpPr>
            <p:spPr bwMode="auto">
              <a:xfrm>
                <a:off x="1616" y="1940"/>
                <a:ext cx="2536" cy="699"/>
              </a:xfrm>
              <a:prstGeom prst="parallelogram">
                <a:avLst>
                  <a:gd name="adj" fmla="val 111008"/>
                </a:avLst>
              </a:prstGeom>
              <a:grpFill/>
              <a:ln w="9525" algn="ctr">
                <a:solidFill>
                  <a:srgbClr val="808080"/>
                </a:solidFill>
                <a:miter lim="800000"/>
                <a:headEnd/>
                <a:tailEnd/>
              </a:ln>
              <a:effectLst/>
            </p:spPr>
            <p:txBody>
              <a:bodyPr wrap="none" anchor="ctr"/>
              <a:lstStyle/>
              <a:p>
                <a:endParaRPr lang="zh-CN" altLang="en-US"/>
              </a:p>
            </p:txBody>
          </p:sp>
          <p:sp>
            <p:nvSpPr>
              <p:cNvPr id="226" name="AutoShape 55"/>
              <p:cNvSpPr>
                <a:spLocks noChangeArrowheads="1"/>
              </p:cNvSpPr>
              <p:nvPr/>
            </p:nvSpPr>
            <p:spPr bwMode="auto">
              <a:xfrm>
                <a:off x="1616" y="1869"/>
                <a:ext cx="2536" cy="699"/>
              </a:xfrm>
              <a:prstGeom prst="parallelogram">
                <a:avLst>
                  <a:gd name="adj" fmla="val 111008"/>
                </a:avLst>
              </a:prstGeom>
              <a:grpFill/>
              <a:ln w="9525" algn="ctr">
                <a:solidFill>
                  <a:srgbClr val="808080"/>
                </a:solidFill>
                <a:miter lim="800000"/>
                <a:headEnd/>
                <a:tailEnd/>
              </a:ln>
              <a:effectLst/>
            </p:spPr>
            <p:txBody>
              <a:bodyPr wrap="none" anchor="ctr"/>
              <a:lstStyle/>
              <a:p>
                <a:endParaRPr lang="zh-CN" altLang="en-US"/>
              </a:p>
            </p:txBody>
          </p:sp>
          <p:sp>
            <p:nvSpPr>
              <p:cNvPr id="227" name="AutoShape 56"/>
              <p:cNvSpPr>
                <a:spLocks noChangeArrowheads="1"/>
              </p:cNvSpPr>
              <p:nvPr/>
            </p:nvSpPr>
            <p:spPr bwMode="auto">
              <a:xfrm>
                <a:off x="1629" y="1781"/>
                <a:ext cx="2536" cy="699"/>
              </a:xfrm>
              <a:prstGeom prst="parallelogram">
                <a:avLst>
                  <a:gd name="adj" fmla="val 111008"/>
                </a:avLst>
              </a:prstGeom>
              <a:grpFill/>
              <a:ln w="9525" algn="ctr">
                <a:solidFill>
                  <a:srgbClr val="808080"/>
                </a:solidFill>
                <a:miter lim="800000"/>
                <a:headEnd/>
                <a:tailEnd/>
              </a:ln>
              <a:effectLst/>
            </p:spPr>
            <p:txBody>
              <a:bodyPr wrap="none" anchor="ctr"/>
              <a:lstStyle/>
              <a:p>
                <a:endParaRPr lang="zh-CN" altLang="en-US"/>
              </a:p>
            </p:txBody>
          </p:sp>
          <p:sp>
            <p:nvSpPr>
              <p:cNvPr id="228" name="AutoShape 57"/>
              <p:cNvSpPr>
                <a:spLocks noChangeArrowheads="1"/>
              </p:cNvSpPr>
              <p:nvPr/>
            </p:nvSpPr>
            <p:spPr bwMode="auto">
              <a:xfrm rot="-166845">
                <a:off x="1629" y="1684"/>
                <a:ext cx="2536" cy="699"/>
              </a:xfrm>
              <a:prstGeom prst="parallelogram">
                <a:avLst>
                  <a:gd name="adj" fmla="val 111008"/>
                </a:avLst>
              </a:prstGeom>
              <a:grpFill/>
              <a:ln w="9525" algn="ctr">
                <a:solidFill>
                  <a:srgbClr val="808080"/>
                </a:solidFill>
                <a:miter lim="800000"/>
                <a:headEnd/>
                <a:tailEnd/>
              </a:ln>
              <a:effectLst/>
            </p:spPr>
            <p:txBody>
              <a:bodyPr wrap="none" anchor="ctr"/>
              <a:lstStyle/>
              <a:p>
                <a:endParaRPr lang="zh-CN" altLang="en-US"/>
              </a:p>
            </p:txBody>
          </p:sp>
          <p:sp>
            <p:nvSpPr>
              <p:cNvPr id="229" name="AutoShape 58"/>
              <p:cNvSpPr>
                <a:spLocks noChangeArrowheads="1"/>
              </p:cNvSpPr>
              <p:nvPr/>
            </p:nvSpPr>
            <p:spPr bwMode="auto">
              <a:xfrm rot="235363">
                <a:off x="1629" y="1701"/>
                <a:ext cx="2536" cy="699"/>
              </a:xfrm>
              <a:prstGeom prst="parallelogram">
                <a:avLst>
                  <a:gd name="adj" fmla="val 111008"/>
                </a:avLst>
              </a:prstGeom>
              <a:grpFill/>
              <a:ln w="9525" algn="ctr">
                <a:solidFill>
                  <a:srgbClr val="808080"/>
                </a:solidFill>
                <a:miter lim="800000"/>
                <a:headEnd/>
                <a:tailEnd/>
              </a:ln>
              <a:effectLst/>
            </p:spPr>
            <p:txBody>
              <a:bodyPr wrap="none" anchor="ctr"/>
              <a:lstStyle/>
              <a:p>
                <a:endParaRPr lang="zh-CN" altLang="en-US"/>
              </a:p>
            </p:txBody>
          </p:sp>
          <p:sp>
            <p:nvSpPr>
              <p:cNvPr id="230" name="AutoShape 59"/>
              <p:cNvSpPr>
                <a:spLocks noChangeArrowheads="1"/>
              </p:cNvSpPr>
              <p:nvPr/>
            </p:nvSpPr>
            <p:spPr bwMode="auto">
              <a:xfrm rot="285004">
                <a:off x="1629" y="1582"/>
                <a:ext cx="2536" cy="699"/>
              </a:xfrm>
              <a:prstGeom prst="parallelogram">
                <a:avLst>
                  <a:gd name="adj" fmla="val 111008"/>
                </a:avLst>
              </a:prstGeom>
              <a:grpFill/>
              <a:ln w="9525" algn="ctr">
                <a:solidFill>
                  <a:srgbClr val="808080"/>
                </a:solidFill>
                <a:miter lim="800000"/>
                <a:headEnd/>
                <a:tailEnd/>
              </a:ln>
              <a:effectLst/>
            </p:spPr>
            <p:txBody>
              <a:bodyPr wrap="none" anchor="ctr"/>
              <a:lstStyle/>
              <a:p>
                <a:endParaRPr lang="zh-CN" altLang="en-US"/>
              </a:p>
            </p:txBody>
          </p:sp>
          <p:sp>
            <p:nvSpPr>
              <p:cNvPr id="231" name="AutoShape 60"/>
              <p:cNvSpPr>
                <a:spLocks noChangeArrowheads="1"/>
              </p:cNvSpPr>
              <p:nvPr/>
            </p:nvSpPr>
            <p:spPr bwMode="auto">
              <a:xfrm>
                <a:off x="1629" y="1519"/>
                <a:ext cx="2536" cy="699"/>
              </a:xfrm>
              <a:prstGeom prst="parallelogram">
                <a:avLst>
                  <a:gd name="adj" fmla="val 111008"/>
                </a:avLst>
              </a:prstGeom>
              <a:grpFill/>
              <a:ln w="9525" algn="ctr">
                <a:solidFill>
                  <a:srgbClr val="808080"/>
                </a:solidFill>
                <a:miter lim="800000"/>
                <a:headEnd/>
                <a:tailEnd/>
              </a:ln>
              <a:effectLst/>
            </p:spPr>
            <p:txBody>
              <a:bodyPr wrap="none" anchor="ctr"/>
              <a:lstStyle/>
              <a:p>
                <a:endParaRPr lang="zh-CN" altLang="en-US"/>
              </a:p>
            </p:txBody>
          </p:sp>
          <p:sp>
            <p:nvSpPr>
              <p:cNvPr id="232" name="AutoShape 61"/>
              <p:cNvSpPr>
                <a:spLocks noChangeArrowheads="1"/>
              </p:cNvSpPr>
              <p:nvPr/>
            </p:nvSpPr>
            <p:spPr bwMode="auto">
              <a:xfrm>
                <a:off x="1629" y="1448"/>
                <a:ext cx="2536" cy="699"/>
              </a:xfrm>
              <a:prstGeom prst="parallelogram">
                <a:avLst>
                  <a:gd name="adj" fmla="val 111008"/>
                </a:avLst>
              </a:prstGeom>
              <a:grpFill/>
              <a:ln w="9525" algn="ctr">
                <a:solidFill>
                  <a:srgbClr val="808080"/>
                </a:solidFill>
                <a:miter lim="800000"/>
                <a:headEnd/>
                <a:tailEnd/>
              </a:ln>
              <a:effectLst/>
            </p:spPr>
            <p:txBody>
              <a:bodyPr wrap="none" anchor="ctr"/>
              <a:lstStyle/>
              <a:p>
                <a:endParaRPr lang="zh-CN" altLang="en-US"/>
              </a:p>
            </p:txBody>
          </p:sp>
          <p:sp>
            <p:nvSpPr>
              <p:cNvPr id="233" name="AutoShape 62"/>
              <p:cNvSpPr>
                <a:spLocks noChangeArrowheads="1"/>
              </p:cNvSpPr>
              <p:nvPr/>
            </p:nvSpPr>
            <p:spPr bwMode="auto">
              <a:xfrm>
                <a:off x="1642" y="1360"/>
                <a:ext cx="2536" cy="699"/>
              </a:xfrm>
              <a:prstGeom prst="parallelogram">
                <a:avLst>
                  <a:gd name="adj" fmla="val 111008"/>
                </a:avLst>
              </a:prstGeom>
              <a:grpFill/>
              <a:ln w="9525" algn="ctr">
                <a:solidFill>
                  <a:srgbClr val="808080"/>
                </a:solidFill>
                <a:miter lim="800000"/>
                <a:headEnd/>
                <a:tailEnd/>
              </a:ln>
              <a:effectLst/>
            </p:spPr>
            <p:txBody>
              <a:bodyPr wrap="none" anchor="ctr"/>
              <a:lstStyle/>
              <a:p>
                <a:endParaRPr lang="zh-CN" altLang="en-US"/>
              </a:p>
            </p:txBody>
          </p:sp>
          <p:sp>
            <p:nvSpPr>
              <p:cNvPr id="234" name="AutoShape 63"/>
              <p:cNvSpPr>
                <a:spLocks noChangeArrowheads="1"/>
              </p:cNvSpPr>
              <p:nvPr/>
            </p:nvSpPr>
            <p:spPr bwMode="auto">
              <a:xfrm rot="-166845">
                <a:off x="1642" y="1263"/>
                <a:ext cx="2536" cy="699"/>
              </a:xfrm>
              <a:prstGeom prst="parallelogram">
                <a:avLst>
                  <a:gd name="adj" fmla="val 111008"/>
                </a:avLst>
              </a:prstGeom>
              <a:grpFill/>
              <a:ln w="9525" algn="ctr">
                <a:solidFill>
                  <a:srgbClr val="808080"/>
                </a:solidFill>
                <a:miter lim="800000"/>
                <a:headEnd/>
                <a:tailEnd/>
              </a:ln>
              <a:effectLst/>
            </p:spPr>
            <p:txBody>
              <a:bodyPr wrap="none" anchor="ctr"/>
              <a:lstStyle/>
              <a:p>
                <a:endParaRPr lang="zh-CN" altLang="en-US"/>
              </a:p>
            </p:txBody>
          </p:sp>
          <p:sp>
            <p:nvSpPr>
              <p:cNvPr id="235" name="AutoShape 64"/>
              <p:cNvSpPr>
                <a:spLocks noChangeArrowheads="1"/>
              </p:cNvSpPr>
              <p:nvPr/>
            </p:nvSpPr>
            <p:spPr bwMode="auto">
              <a:xfrm rot="235363">
                <a:off x="1642" y="1280"/>
                <a:ext cx="2536" cy="699"/>
              </a:xfrm>
              <a:prstGeom prst="parallelogram">
                <a:avLst>
                  <a:gd name="adj" fmla="val 111008"/>
                </a:avLst>
              </a:prstGeom>
              <a:grpFill/>
              <a:ln w="9525" algn="ctr">
                <a:solidFill>
                  <a:srgbClr val="808080"/>
                </a:solidFill>
                <a:miter lim="800000"/>
                <a:headEnd/>
                <a:tailEnd/>
              </a:ln>
              <a:effectLst/>
            </p:spPr>
            <p:txBody>
              <a:bodyPr wrap="none" anchor="ctr"/>
              <a:lstStyle/>
              <a:p>
                <a:endParaRPr lang="zh-CN" altLang="en-US"/>
              </a:p>
            </p:txBody>
          </p:sp>
          <p:sp>
            <p:nvSpPr>
              <p:cNvPr id="236" name="AutoShape 65"/>
              <p:cNvSpPr>
                <a:spLocks noChangeArrowheads="1"/>
              </p:cNvSpPr>
              <p:nvPr/>
            </p:nvSpPr>
            <p:spPr bwMode="auto">
              <a:xfrm rot="285004">
                <a:off x="1642" y="1161"/>
                <a:ext cx="2536" cy="699"/>
              </a:xfrm>
              <a:prstGeom prst="parallelogram">
                <a:avLst>
                  <a:gd name="adj" fmla="val 111008"/>
                </a:avLst>
              </a:prstGeom>
              <a:grpFill/>
              <a:ln w="9525" algn="ctr">
                <a:solidFill>
                  <a:srgbClr val="808080"/>
                </a:solidFill>
                <a:miter lim="800000"/>
                <a:headEnd/>
                <a:tailEnd/>
              </a:ln>
              <a:effectLst/>
            </p:spPr>
            <p:txBody>
              <a:bodyPr wrap="none" anchor="ctr"/>
              <a:lstStyle/>
              <a:p>
                <a:endParaRPr lang="zh-CN" altLang="en-US"/>
              </a:p>
            </p:txBody>
          </p:sp>
          <p:sp>
            <p:nvSpPr>
              <p:cNvPr id="237" name="AutoShape 66"/>
              <p:cNvSpPr>
                <a:spLocks noChangeArrowheads="1"/>
              </p:cNvSpPr>
              <p:nvPr/>
            </p:nvSpPr>
            <p:spPr bwMode="auto">
              <a:xfrm>
                <a:off x="1642" y="1098"/>
                <a:ext cx="2536" cy="699"/>
              </a:xfrm>
              <a:prstGeom prst="parallelogram">
                <a:avLst>
                  <a:gd name="adj" fmla="val 111008"/>
                </a:avLst>
              </a:prstGeom>
              <a:grpFill/>
              <a:ln w="9525" algn="ctr">
                <a:solidFill>
                  <a:srgbClr val="808080"/>
                </a:solidFill>
                <a:miter lim="800000"/>
                <a:headEnd/>
                <a:tailEnd/>
              </a:ln>
              <a:effectLst/>
            </p:spPr>
            <p:txBody>
              <a:bodyPr wrap="none" anchor="ctr"/>
              <a:lstStyle/>
              <a:p>
                <a:endParaRPr lang="zh-CN" altLang="en-US"/>
              </a:p>
            </p:txBody>
          </p:sp>
          <p:sp>
            <p:nvSpPr>
              <p:cNvPr id="238" name="AutoShape 67"/>
              <p:cNvSpPr>
                <a:spLocks noChangeArrowheads="1"/>
              </p:cNvSpPr>
              <p:nvPr/>
            </p:nvSpPr>
            <p:spPr bwMode="auto">
              <a:xfrm rot="-225585">
                <a:off x="1700" y="968"/>
                <a:ext cx="2536" cy="699"/>
              </a:xfrm>
              <a:prstGeom prst="parallelogram">
                <a:avLst>
                  <a:gd name="adj" fmla="val 111008"/>
                </a:avLst>
              </a:prstGeom>
              <a:grpFill/>
              <a:ln w="9525" algn="ctr">
                <a:solidFill>
                  <a:srgbClr val="808080"/>
                </a:solidFill>
                <a:miter lim="800000"/>
                <a:headEnd/>
                <a:tailEnd/>
              </a:ln>
              <a:effectLst/>
            </p:spPr>
            <p:txBody>
              <a:bodyPr wrap="none" anchor="ctr"/>
              <a:lstStyle/>
              <a:p>
                <a:endParaRPr lang="zh-CN" altLang="en-US"/>
              </a:p>
            </p:txBody>
          </p:sp>
          <p:sp>
            <p:nvSpPr>
              <p:cNvPr id="239" name="Freeform 68"/>
              <p:cNvSpPr>
                <a:spLocks/>
              </p:cNvSpPr>
              <p:nvPr/>
            </p:nvSpPr>
            <p:spPr bwMode="auto">
              <a:xfrm>
                <a:off x="1636" y="685"/>
                <a:ext cx="2691" cy="927"/>
              </a:xfrm>
              <a:custGeom>
                <a:avLst/>
                <a:gdLst/>
                <a:ahLst/>
                <a:cxnLst>
                  <a:cxn ang="0">
                    <a:pos x="1778" y="927"/>
                  </a:cxn>
                  <a:cxn ang="0">
                    <a:pos x="0" y="927"/>
                  </a:cxn>
                  <a:cxn ang="0">
                    <a:pos x="610" y="392"/>
                  </a:cxn>
                  <a:cxn ang="0">
                    <a:pos x="760" y="83"/>
                  </a:cxn>
                  <a:cxn ang="0">
                    <a:pos x="2438" y="0"/>
                  </a:cxn>
                  <a:cxn ang="0">
                    <a:pos x="2279" y="442"/>
                  </a:cxn>
                  <a:cxn ang="0">
                    <a:pos x="1778" y="927"/>
                  </a:cxn>
                </a:cxnLst>
                <a:rect l="0" t="0" r="r" b="b"/>
                <a:pathLst>
                  <a:path w="2691" h="927">
                    <a:moveTo>
                      <a:pt x="1778" y="927"/>
                    </a:moveTo>
                    <a:cubicBezTo>
                      <a:pt x="1778" y="927"/>
                      <a:pt x="889" y="927"/>
                      <a:pt x="0" y="927"/>
                    </a:cubicBezTo>
                    <a:cubicBezTo>
                      <a:pt x="17" y="676"/>
                      <a:pt x="483" y="533"/>
                      <a:pt x="610" y="392"/>
                    </a:cubicBezTo>
                    <a:cubicBezTo>
                      <a:pt x="737" y="251"/>
                      <a:pt x="718" y="342"/>
                      <a:pt x="760" y="83"/>
                    </a:cubicBezTo>
                    <a:cubicBezTo>
                      <a:pt x="1599" y="41"/>
                      <a:pt x="2438" y="0"/>
                      <a:pt x="2438" y="0"/>
                    </a:cubicBezTo>
                    <a:cubicBezTo>
                      <a:pt x="2691" y="60"/>
                      <a:pt x="2329" y="367"/>
                      <a:pt x="2279" y="442"/>
                    </a:cubicBezTo>
                    <a:cubicBezTo>
                      <a:pt x="2229" y="517"/>
                      <a:pt x="1883" y="826"/>
                      <a:pt x="1778" y="927"/>
                    </a:cubicBezTo>
                    <a:close/>
                  </a:path>
                </a:pathLst>
              </a:custGeom>
              <a:grpFill/>
              <a:ln w="9525" cap="flat" cmpd="sng">
                <a:solidFill>
                  <a:srgbClr val="808080"/>
                </a:solidFill>
                <a:prstDash val="solid"/>
                <a:round/>
                <a:headEnd/>
                <a:tailEnd/>
              </a:ln>
              <a:effectLst/>
            </p:spPr>
            <p:txBody>
              <a:bodyPr wrap="none" anchor="ctr"/>
              <a:lstStyle/>
              <a:p>
                <a:endParaRPr lang="zh-CN" altLang="en-US"/>
              </a:p>
            </p:txBody>
          </p:sp>
        </p:grpSp>
        <p:sp>
          <p:nvSpPr>
            <p:cNvPr id="69" name="Rectangle 9"/>
            <p:cNvSpPr>
              <a:spLocks noChangeArrowheads="1"/>
            </p:cNvSpPr>
            <p:nvPr/>
          </p:nvSpPr>
          <p:spPr bwMode="auto">
            <a:xfrm>
              <a:off x="1254296" y="1799373"/>
              <a:ext cx="1049338" cy="446845"/>
            </a:xfrm>
            <a:prstGeom prst="rect">
              <a:avLst/>
            </a:prstGeom>
            <a:noFill/>
            <a:ln w="9525" algn="ctr">
              <a:noFill/>
              <a:miter lim="800000"/>
              <a:headEnd/>
              <a:tailEnd/>
            </a:ln>
            <a:effectLst/>
          </p:spPr>
          <p:txBody>
            <a:bodyPr>
              <a:spAutoFit/>
            </a:bodyPr>
            <a:lstStyle/>
            <a:p>
              <a:pPr algn="r" eaLnBrk="1" hangingPunct="1"/>
              <a:r>
                <a:rPr lang="sv-SE" sz="1400" dirty="0">
                  <a:solidFill>
                    <a:schemeClr val="bg1">
                      <a:lumMod val="75000"/>
                    </a:schemeClr>
                  </a:solidFill>
                  <a:latin typeface="Arial Narrow" pitchFamily="34" charset="0"/>
                </a:rPr>
                <a:t>BATCH SYSTEM</a:t>
              </a:r>
            </a:p>
          </p:txBody>
        </p:sp>
        <p:grpSp>
          <p:nvGrpSpPr>
            <p:cNvPr id="70" name="组合 275"/>
            <p:cNvGrpSpPr/>
            <p:nvPr/>
          </p:nvGrpSpPr>
          <p:grpSpPr>
            <a:xfrm>
              <a:off x="2846389" y="1987541"/>
              <a:ext cx="5083197" cy="1727211"/>
              <a:chOff x="1536697" y="2916233"/>
              <a:chExt cx="6369049" cy="2549525"/>
            </a:xfrm>
          </p:grpSpPr>
          <p:sp>
            <p:nvSpPr>
              <p:cNvPr id="153" name="Freeform 7"/>
              <p:cNvSpPr>
                <a:spLocks/>
              </p:cNvSpPr>
              <p:nvPr/>
            </p:nvSpPr>
            <p:spPr bwMode="auto">
              <a:xfrm>
                <a:off x="1930396" y="2916233"/>
                <a:ext cx="5810251" cy="2549525"/>
              </a:xfrm>
              <a:custGeom>
                <a:avLst/>
                <a:gdLst/>
                <a:ahLst/>
                <a:cxnLst>
                  <a:cxn ang="0">
                    <a:pos x="3552" y="1606"/>
                  </a:cxn>
                  <a:cxn ang="0">
                    <a:pos x="0" y="10"/>
                  </a:cxn>
                  <a:cxn ang="0">
                    <a:pos x="90" y="0"/>
                  </a:cxn>
                  <a:cxn ang="0">
                    <a:pos x="3660" y="1574"/>
                  </a:cxn>
                  <a:cxn ang="0">
                    <a:pos x="3552" y="1606"/>
                  </a:cxn>
                </a:cxnLst>
                <a:rect l="0" t="0" r="r" b="b"/>
                <a:pathLst>
                  <a:path w="3660" h="1606">
                    <a:moveTo>
                      <a:pt x="3552" y="1606"/>
                    </a:moveTo>
                    <a:lnTo>
                      <a:pt x="0" y="10"/>
                    </a:lnTo>
                    <a:lnTo>
                      <a:pt x="90" y="0"/>
                    </a:lnTo>
                    <a:lnTo>
                      <a:pt x="3660" y="1574"/>
                    </a:lnTo>
                    <a:lnTo>
                      <a:pt x="3552" y="1606"/>
                    </a:lnTo>
                    <a:close/>
                  </a:path>
                </a:pathLst>
              </a:custGeom>
              <a:solidFill>
                <a:srgbClr val="A5A5A5"/>
              </a:solidFill>
              <a:ln w="9525" cap="flat" cmpd="sng">
                <a:noFill/>
                <a:prstDash val="solid"/>
                <a:round/>
                <a:headEnd/>
                <a:tailEnd/>
              </a:ln>
              <a:effectLst/>
            </p:spPr>
            <p:txBody>
              <a:bodyPr wrap="none" anchor="ctr"/>
              <a:lstStyle/>
              <a:p>
                <a:endParaRPr lang="zh-CN" altLang="en-US"/>
              </a:p>
            </p:txBody>
          </p:sp>
          <p:sp>
            <p:nvSpPr>
              <p:cNvPr id="154" name="Freeform 8"/>
              <p:cNvSpPr>
                <a:spLocks/>
              </p:cNvSpPr>
              <p:nvPr/>
            </p:nvSpPr>
            <p:spPr bwMode="auto">
              <a:xfrm>
                <a:off x="1873246" y="2932109"/>
                <a:ext cx="5981700" cy="2508251"/>
              </a:xfrm>
              <a:custGeom>
                <a:avLst/>
                <a:gdLst/>
                <a:ahLst/>
                <a:cxnLst>
                  <a:cxn ang="0">
                    <a:pos x="3372" y="1580"/>
                  </a:cxn>
                  <a:cxn ang="0">
                    <a:pos x="0" y="32"/>
                  </a:cxn>
                  <a:cxn ang="0">
                    <a:pos x="288" y="0"/>
                  </a:cxn>
                  <a:cxn ang="0">
                    <a:pos x="3768" y="1492"/>
                  </a:cxn>
                  <a:cxn ang="0">
                    <a:pos x="3372" y="1580"/>
                  </a:cxn>
                </a:cxnLst>
                <a:rect l="0" t="0" r="r" b="b"/>
                <a:pathLst>
                  <a:path w="3768" h="1580">
                    <a:moveTo>
                      <a:pt x="3372" y="1580"/>
                    </a:moveTo>
                    <a:lnTo>
                      <a:pt x="0" y="32"/>
                    </a:lnTo>
                    <a:lnTo>
                      <a:pt x="288" y="0"/>
                    </a:lnTo>
                    <a:lnTo>
                      <a:pt x="3768" y="1492"/>
                    </a:lnTo>
                    <a:lnTo>
                      <a:pt x="3372" y="1580"/>
                    </a:lnTo>
                    <a:close/>
                  </a:path>
                </a:pathLst>
              </a:custGeom>
              <a:gradFill rotWithShape="1">
                <a:gsLst>
                  <a:gs pos="0">
                    <a:srgbClr val="FCD659"/>
                  </a:gs>
                  <a:gs pos="100000">
                    <a:srgbClr val="D3A448"/>
                  </a:gs>
                </a:gsLst>
                <a:lin ang="18900000" scaled="1"/>
              </a:gradFill>
              <a:ln w="28575" cap="flat" cmpd="sng">
                <a:noFill/>
                <a:prstDash val="solid"/>
                <a:round/>
                <a:headEnd type="none" w="med" len="med"/>
                <a:tailEnd type="none" w="med" len="med"/>
              </a:ln>
              <a:effectLst>
                <a:outerShdw dist="28398" dir="6993903" algn="ctr" rotWithShape="0">
                  <a:schemeClr val="bg2">
                    <a:alpha val="50000"/>
                  </a:schemeClr>
                </a:outerShdw>
              </a:effectLst>
            </p:spPr>
            <p:txBody>
              <a:bodyPr wrap="none" anchor="ctr"/>
              <a:lstStyle/>
              <a:p>
                <a:endParaRPr lang="zh-CN" altLang="en-US"/>
              </a:p>
            </p:txBody>
          </p:sp>
          <p:sp>
            <p:nvSpPr>
              <p:cNvPr id="155" name="Freeform 9"/>
              <p:cNvSpPr>
                <a:spLocks/>
              </p:cNvSpPr>
              <p:nvPr/>
            </p:nvSpPr>
            <p:spPr bwMode="gray">
              <a:xfrm>
                <a:off x="1631946" y="2957509"/>
                <a:ext cx="6273800" cy="2413000"/>
              </a:xfrm>
              <a:custGeom>
                <a:avLst/>
                <a:gdLst/>
                <a:ahLst/>
                <a:cxnLst>
                  <a:cxn ang="0">
                    <a:pos x="3952" y="1280"/>
                  </a:cxn>
                  <a:cxn ang="0">
                    <a:pos x="2844" y="1520"/>
                  </a:cxn>
                  <a:cxn ang="0">
                    <a:pos x="0" y="108"/>
                  </a:cxn>
                  <a:cxn ang="0">
                    <a:pos x="808" y="0"/>
                  </a:cxn>
                  <a:cxn ang="0">
                    <a:pos x="3952" y="1280"/>
                  </a:cxn>
                </a:cxnLst>
                <a:rect l="0" t="0" r="r" b="b"/>
                <a:pathLst>
                  <a:path w="3952" h="1520">
                    <a:moveTo>
                      <a:pt x="3952" y="1280"/>
                    </a:moveTo>
                    <a:lnTo>
                      <a:pt x="2844" y="1520"/>
                    </a:lnTo>
                    <a:lnTo>
                      <a:pt x="0" y="108"/>
                    </a:lnTo>
                    <a:lnTo>
                      <a:pt x="808" y="0"/>
                    </a:lnTo>
                    <a:lnTo>
                      <a:pt x="3952" y="1280"/>
                    </a:lnTo>
                    <a:close/>
                  </a:path>
                </a:pathLst>
              </a:custGeom>
              <a:gradFill rotWithShape="1">
                <a:gsLst>
                  <a:gs pos="0">
                    <a:srgbClr val="FCD659"/>
                  </a:gs>
                  <a:gs pos="100000">
                    <a:srgbClr val="D3A448"/>
                  </a:gs>
                </a:gsLst>
                <a:lin ang="18900000" scaled="1"/>
              </a:gradFill>
              <a:ln w="28575" cap="flat" cmpd="sng">
                <a:noFill/>
                <a:prstDash val="solid"/>
                <a:round/>
                <a:headEnd type="none" w="med" len="med"/>
                <a:tailEnd type="none" w="med" len="med"/>
              </a:ln>
              <a:effectLst>
                <a:outerShdw dist="28398" dir="6993903" algn="ctr" rotWithShape="0">
                  <a:schemeClr val="bg2">
                    <a:alpha val="50000"/>
                  </a:schemeClr>
                </a:outerShdw>
              </a:effectLst>
            </p:spPr>
            <p:txBody>
              <a:bodyPr wrap="none" anchor="ctr"/>
              <a:lstStyle/>
              <a:p>
                <a:endParaRPr lang="zh-CN" altLang="en-US"/>
              </a:p>
            </p:txBody>
          </p:sp>
          <p:grpSp>
            <p:nvGrpSpPr>
              <p:cNvPr id="156" name="Group 155"/>
              <p:cNvGrpSpPr>
                <a:grpSpLocks/>
              </p:cNvGrpSpPr>
              <p:nvPr/>
            </p:nvGrpSpPr>
            <p:grpSpPr bwMode="auto">
              <a:xfrm>
                <a:off x="1733666" y="2961187"/>
                <a:ext cx="5949955" cy="2335217"/>
                <a:chOff x="1210" y="1731"/>
                <a:chExt cx="3748" cy="1471"/>
              </a:xfrm>
            </p:grpSpPr>
            <p:sp>
              <p:nvSpPr>
                <p:cNvPr id="178" name="Line 11"/>
                <p:cNvSpPr>
                  <a:spLocks noChangeShapeType="1"/>
                </p:cNvSpPr>
                <p:nvPr/>
              </p:nvSpPr>
              <p:spPr bwMode="auto">
                <a:xfrm>
                  <a:off x="1260" y="1813"/>
                  <a:ext cx="2885" cy="1389"/>
                </a:xfrm>
                <a:prstGeom prst="line">
                  <a:avLst/>
                </a:prstGeom>
                <a:noFill/>
                <a:ln w="12700">
                  <a:solidFill>
                    <a:srgbClr val="FDE084"/>
                  </a:solidFill>
                  <a:round/>
                  <a:headEnd/>
                  <a:tailEnd/>
                </a:ln>
                <a:effectLst/>
              </p:spPr>
              <p:txBody>
                <a:bodyPr wrap="none" anchor="ctr"/>
                <a:lstStyle/>
                <a:p>
                  <a:endParaRPr lang="zh-CN" altLang="en-US"/>
                </a:p>
              </p:txBody>
            </p:sp>
            <p:sp>
              <p:nvSpPr>
                <p:cNvPr id="179" name="Line 12"/>
                <p:cNvSpPr>
                  <a:spLocks noChangeShapeType="1"/>
                </p:cNvSpPr>
                <p:nvPr/>
              </p:nvSpPr>
              <p:spPr bwMode="auto">
                <a:xfrm>
                  <a:off x="1361" y="1799"/>
                  <a:ext cx="2930" cy="1374"/>
                </a:xfrm>
                <a:prstGeom prst="line">
                  <a:avLst/>
                </a:prstGeom>
                <a:noFill/>
                <a:ln w="12700">
                  <a:solidFill>
                    <a:srgbClr val="FDE084"/>
                  </a:solidFill>
                  <a:round/>
                  <a:headEnd/>
                  <a:tailEnd/>
                </a:ln>
                <a:effectLst/>
              </p:spPr>
              <p:txBody>
                <a:bodyPr wrap="none" anchor="ctr"/>
                <a:lstStyle/>
                <a:p>
                  <a:endParaRPr lang="zh-CN" altLang="en-US"/>
                </a:p>
              </p:txBody>
            </p:sp>
            <p:sp>
              <p:nvSpPr>
                <p:cNvPr id="180" name="Line 13"/>
                <p:cNvSpPr>
                  <a:spLocks noChangeShapeType="1"/>
                </p:cNvSpPr>
                <p:nvPr/>
              </p:nvSpPr>
              <p:spPr bwMode="auto">
                <a:xfrm>
                  <a:off x="1455" y="1787"/>
                  <a:ext cx="2967" cy="1357"/>
                </a:xfrm>
                <a:prstGeom prst="line">
                  <a:avLst/>
                </a:prstGeom>
                <a:noFill/>
                <a:ln w="12700">
                  <a:solidFill>
                    <a:srgbClr val="FDE084"/>
                  </a:solidFill>
                  <a:round/>
                  <a:headEnd/>
                  <a:tailEnd/>
                </a:ln>
                <a:effectLst/>
              </p:spPr>
              <p:txBody>
                <a:bodyPr wrap="none" anchor="ctr"/>
                <a:lstStyle/>
                <a:p>
                  <a:endParaRPr lang="zh-CN" altLang="en-US"/>
                </a:p>
              </p:txBody>
            </p:sp>
            <p:sp>
              <p:nvSpPr>
                <p:cNvPr id="181" name="Line 14"/>
                <p:cNvSpPr>
                  <a:spLocks noChangeShapeType="1"/>
                </p:cNvSpPr>
                <p:nvPr/>
              </p:nvSpPr>
              <p:spPr bwMode="auto">
                <a:xfrm>
                  <a:off x="1562" y="1771"/>
                  <a:ext cx="3019" cy="1339"/>
                </a:xfrm>
                <a:prstGeom prst="line">
                  <a:avLst/>
                </a:prstGeom>
                <a:noFill/>
                <a:ln w="12700">
                  <a:solidFill>
                    <a:srgbClr val="FDE084"/>
                  </a:solidFill>
                  <a:round/>
                  <a:headEnd/>
                  <a:tailEnd/>
                </a:ln>
                <a:effectLst/>
              </p:spPr>
              <p:txBody>
                <a:bodyPr wrap="none" anchor="ctr"/>
                <a:lstStyle/>
                <a:p>
                  <a:endParaRPr lang="zh-CN" altLang="en-US"/>
                </a:p>
              </p:txBody>
            </p:sp>
            <p:sp>
              <p:nvSpPr>
                <p:cNvPr id="182" name="Line 15"/>
                <p:cNvSpPr>
                  <a:spLocks noChangeShapeType="1"/>
                </p:cNvSpPr>
                <p:nvPr/>
              </p:nvSpPr>
              <p:spPr bwMode="auto">
                <a:xfrm>
                  <a:off x="1675" y="1755"/>
                  <a:ext cx="3027" cy="1328"/>
                </a:xfrm>
                <a:prstGeom prst="line">
                  <a:avLst/>
                </a:prstGeom>
                <a:noFill/>
                <a:ln w="12700">
                  <a:solidFill>
                    <a:srgbClr val="FDE084"/>
                  </a:solidFill>
                  <a:round/>
                  <a:headEnd/>
                  <a:tailEnd/>
                </a:ln>
                <a:effectLst/>
              </p:spPr>
              <p:txBody>
                <a:bodyPr wrap="none" anchor="ctr"/>
                <a:lstStyle/>
                <a:p>
                  <a:endParaRPr lang="zh-CN" altLang="en-US"/>
                </a:p>
              </p:txBody>
            </p:sp>
            <p:sp>
              <p:nvSpPr>
                <p:cNvPr id="183" name="Line 16"/>
                <p:cNvSpPr>
                  <a:spLocks noChangeShapeType="1"/>
                </p:cNvSpPr>
                <p:nvPr/>
              </p:nvSpPr>
              <p:spPr bwMode="auto">
                <a:xfrm>
                  <a:off x="1780" y="1744"/>
                  <a:ext cx="3052" cy="1316"/>
                </a:xfrm>
                <a:prstGeom prst="line">
                  <a:avLst/>
                </a:prstGeom>
                <a:noFill/>
                <a:ln w="12700">
                  <a:solidFill>
                    <a:srgbClr val="FDE084"/>
                  </a:solidFill>
                  <a:round/>
                  <a:headEnd/>
                  <a:tailEnd/>
                </a:ln>
                <a:effectLst/>
              </p:spPr>
              <p:txBody>
                <a:bodyPr wrap="none" anchor="ctr"/>
                <a:lstStyle/>
                <a:p>
                  <a:endParaRPr lang="zh-CN" altLang="en-US"/>
                </a:p>
              </p:txBody>
            </p:sp>
            <p:sp>
              <p:nvSpPr>
                <p:cNvPr id="184" name="Line 17"/>
                <p:cNvSpPr>
                  <a:spLocks noChangeShapeType="1"/>
                </p:cNvSpPr>
                <p:nvPr/>
              </p:nvSpPr>
              <p:spPr bwMode="auto">
                <a:xfrm>
                  <a:off x="1875" y="1731"/>
                  <a:ext cx="3083" cy="1291"/>
                </a:xfrm>
                <a:prstGeom prst="line">
                  <a:avLst/>
                </a:prstGeom>
                <a:noFill/>
                <a:ln w="12700">
                  <a:solidFill>
                    <a:srgbClr val="FDE084"/>
                  </a:solidFill>
                  <a:round/>
                  <a:headEnd/>
                  <a:tailEnd/>
                </a:ln>
                <a:effectLst/>
              </p:spPr>
              <p:txBody>
                <a:bodyPr wrap="none" anchor="ctr"/>
                <a:lstStyle/>
                <a:p>
                  <a:endParaRPr lang="zh-CN" altLang="en-US"/>
                </a:p>
              </p:txBody>
            </p:sp>
            <p:sp>
              <p:nvSpPr>
                <p:cNvPr id="185" name="Line 18"/>
                <p:cNvSpPr>
                  <a:spLocks noChangeShapeType="1"/>
                </p:cNvSpPr>
                <p:nvPr/>
              </p:nvSpPr>
              <p:spPr bwMode="auto">
                <a:xfrm flipV="1">
                  <a:off x="3826" y="2921"/>
                  <a:ext cx="1066" cy="237"/>
                </a:xfrm>
                <a:prstGeom prst="line">
                  <a:avLst/>
                </a:prstGeom>
                <a:noFill/>
                <a:ln w="12700">
                  <a:solidFill>
                    <a:srgbClr val="FDE084"/>
                  </a:solidFill>
                  <a:round/>
                  <a:headEnd/>
                  <a:tailEnd/>
                </a:ln>
                <a:effectLst/>
              </p:spPr>
              <p:txBody>
                <a:bodyPr wrap="none" anchor="ctr"/>
                <a:lstStyle/>
                <a:p>
                  <a:endParaRPr lang="zh-CN" altLang="en-US"/>
                </a:p>
              </p:txBody>
            </p:sp>
            <p:sp>
              <p:nvSpPr>
                <p:cNvPr id="186" name="Line 19"/>
                <p:cNvSpPr>
                  <a:spLocks noChangeShapeType="1"/>
                </p:cNvSpPr>
                <p:nvPr/>
              </p:nvSpPr>
              <p:spPr bwMode="auto">
                <a:xfrm flipV="1">
                  <a:off x="3689" y="2856"/>
                  <a:ext cx="1041" cy="234"/>
                </a:xfrm>
                <a:prstGeom prst="line">
                  <a:avLst/>
                </a:prstGeom>
                <a:noFill/>
                <a:ln w="12700">
                  <a:solidFill>
                    <a:srgbClr val="FDE084"/>
                  </a:solidFill>
                  <a:round/>
                  <a:headEnd/>
                  <a:tailEnd/>
                </a:ln>
                <a:effectLst/>
              </p:spPr>
              <p:txBody>
                <a:bodyPr wrap="none" anchor="ctr"/>
                <a:lstStyle/>
                <a:p>
                  <a:endParaRPr lang="zh-CN" altLang="en-US"/>
                </a:p>
              </p:txBody>
            </p:sp>
            <p:sp>
              <p:nvSpPr>
                <p:cNvPr id="187" name="Line 20"/>
                <p:cNvSpPr>
                  <a:spLocks noChangeShapeType="1"/>
                </p:cNvSpPr>
                <p:nvPr/>
              </p:nvSpPr>
              <p:spPr bwMode="auto">
                <a:xfrm flipV="1">
                  <a:off x="3550" y="2799"/>
                  <a:ext cx="1055" cy="225"/>
                </a:xfrm>
                <a:prstGeom prst="line">
                  <a:avLst/>
                </a:prstGeom>
                <a:noFill/>
                <a:ln w="12700">
                  <a:solidFill>
                    <a:srgbClr val="FDE084"/>
                  </a:solidFill>
                  <a:round/>
                  <a:headEnd/>
                  <a:tailEnd/>
                </a:ln>
                <a:effectLst/>
              </p:spPr>
              <p:txBody>
                <a:bodyPr wrap="none" anchor="ctr"/>
                <a:lstStyle/>
                <a:p>
                  <a:endParaRPr lang="zh-CN" altLang="en-US"/>
                </a:p>
              </p:txBody>
            </p:sp>
            <p:sp>
              <p:nvSpPr>
                <p:cNvPr id="188" name="Line 21"/>
                <p:cNvSpPr>
                  <a:spLocks noChangeShapeType="1"/>
                </p:cNvSpPr>
                <p:nvPr/>
              </p:nvSpPr>
              <p:spPr bwMode="auto">
                <a:xfrm flipH="1">
                  <a:off x="3442" y="2760"/>
                  <a:ext cx="1056" cy="209"/>
                </a:xfrm>
                <a:prstGeom prst="line">
                  <a:avLst/>
                </a:prstGeom>
                <a:noFill/>
                <a:ln w="12700">
                  <a:solidFill>
                    <a:srgbClr val="FDE084"/>
                  </a:solidFill>
                  <a:round/>
                  <a:headEnd/>
                  <a:tailEnd/>
                </a:ln>
                <a:effectLst/>
              </p:spPr>
              <p:txBody>
                <a:bodyPr wrap="none" anchor="ctr"/>
                <a:lstStyle/>
                <a:p>
                  <a:endParaRPr lang="zh-CN" altLang="en-US"/>
                </a:p>
              </p:txBody>
            </p:sp>
            <p:sp>
              <p:nvSpPr>
                <p:cNvPr id="189" name="Line 22"/>
                <p:cNvSpPr>
                  <a:spLocks noChangeShapeType="1"/>
                </p:cNvSpPr>
                <p:nvPr/>
              </p:nvSpPr>
              <p:spPr bwMode="auto">
                <a:xfrm flipV="1">
                  <a:off x="3336" y="2700"/>
                  <a:ext cx="1048" cy="212"/>
                </a:xfrm>
                <a:prstGeom prst="line">
                  <a:avLst/>
                </a:prstGeom>
                <a:noFill/>
                <a:ln w="12700">
                  <a:solidFill>
                    <a:srgbClr val="FDE084"/>
                  </a:solidFill>
                  <a:round/>
                  <a:headEnd/>
                  <a:tailEnd/>
                </a:ln>
                <a:effectLst/>
              </p:spPr>
              <p:txBody>
                <a:bodyPr wrap="none" anchor="ctr"/>
                <a:lstStyle/>
                <a:p>
                  <a:endParaRPr lang="zh-CN" altLang="en-US"/>
                </a:p>
              </p:txBody>
            </p:sp>
            <p:sp>
              <p:nvSpPr>
                <p:cNvPr id="190" name="Line 23"/>
                <p:cNvSpPr>
                  <a:spLocks noChangeShapeType="1"/>
                </p:cNvSpPr>
                <p:nvPr/>
              </p:nvSpPr>
              <p:spPr bwMode="auto">
                <a:xfrm flipV="1">
                  <a:off x="3252" y="2636"/>
                  <a:ext cx="1000" cy="216"/>
                </a:xfrm>
                <a:prstGeom prst="line">
                  <a:avLst/>
                </a:prstGeom>
                <a:noFill/>
                <a:ln w="12700">
                  <a:solidFill>
                    <a:srgbClr val="FDE084"/>
                  </a:solidFill>
                  <a:round/>
                  <a:headEnd/>
                  <a:tailEnd/>
                </a:ln>
                <a:effectLst/>
              </p:spPr>
              <p:txBody>
                <a:bodyPr wrap="none" anchor="ctr"/>
                <a:lstStyle/>
                <a:p>
                  <a:endParaRPr lang="zh-CN" altLang="en-US"/>
                </a:p>
              </p:txBody>
            </p:sp>
            <p:sp>
              <p:nvSpPr>
                <p:cNvPr id="191" name="Line 24"/>
                <p:cNvSpPr>
                  <a:spLocks noChangeShapeType="1"/>
                </p:cNvSpPr>
                <p:nvPr/>
              </p:nvSpPr>
              <p:spPr bwMode="auto">
                <a:xfrm flipV="1">
                  <a:off x="3148" y="2588"/>
                  <a:ext cx="980" cy="212"/>
                </a:xfrm>
                <a:prstGeom prst="line">
                  <a:avLst/>
                </a:prstGeom>
                <a:noFill/>
                <a:ln w="12700">
                  <a:solidFill>
                    <a:srgbClr val="FDE084"/>
                  </a:solidFill>
                  <a:round/>
                  <a:headEnd/>
                  <a:tailEnd/>
                </a:ln>
                <a:effectLst/>
              </p:spPr>
              <p:txBody>
                <a:bodyPr wrap="none" anchor="ctr"/>
                <a:lstStyle/>
                <a:p>
                  <a:endParaRPr lang="zh-CN" altLang="en-US"/>
                </a:p>
              </p:txBody>
            </p:sp>
            <p:sp>
              <p:nvSpPr>
                <p:cNvPr id="192" name="Line 25"/>
                <p:cNvSpPr>
                  <a:spLocks noChangeShapeType="1"/>
                </p:cNvSpPr>
                <p:nvPr/>
              </p:nvSpPr>
              <p:spPr bwMode="auto">
                <a:xfrm flipV="1">
                  <a:off x="2981" y="2552"/>
                  <a:ext cx="1003" cy="186"/>
                </a:xfrm>
                <a:prstGeom prst="line">
                  <a:avLst/>
                </a:prstGeom>
                <a:noFill/>
                <a:ln w="12700">
                  <a:solidFill>
                    <a:srgbClr val="FDE084"/>
                  </a:solidFill>
                  <a:round/>
                  <a:headEnd/>
                  <a:tailEnd/>
                </a:ln>
                <a:effectLst/>
              </p:spPr>
              <p:txBody>
                <a:bodyPr wrap="none" anchor="ctr"/>
                <a:lstStyle/>
                <a:p>
                  <a:endParaRPr lang="zh-CN" altLang="en-US"/>
                </a:p>
              </p:txBody>
            </p:sp>
            <p:sp>
              <p:nvSpPr>
                <p:cNvPr id="193" name="Line 26"/>
                <p:cNvSpPr>
                  <a:spLocks noChangeShapeType="1"/>
                </p:cNvSpPr>
                <p:nvPr/>
              </p:nvSpPr>
              <p:spPr bwMode="auto">
                <a:xfrm flipV="1">
                  <a:off x="2867" y="2508"/>
                  <a:ext cx="1017" cy="174"/>
                </a:xfrm>
                <a:prstGeom prst="line">
                  <a:avLst/>
                </a:prstGeom>
                <a:noFill/>
                <a:ln w="12700">
                  <a:solidFill>
                    <a:srgbClr val="FDE084"/>
                  </a:solidFill>
                  <a:round/>
                  <a:headEnd/>
                  <a:tailEnd/>
                </a:ln>
                <a:effectLst/>
              </p:spPr>
              <p:txBody>
                <a:bodyPr wrap="none" anchor="ctr"/>
                <a:lstStyle/>
                <a:p>
                  <a:endParaRPr lang="zh-CN" altLang="en-US"/>
                </a:p>
              </p:txBody>
            </p:sp>
            <p:sp>
              <p:nvSpPr>
                <p:cNvPr id="194" name="Line 27"/>
                <p:cNvSpPr>
                  <a:spLocks noChangeShapeType="1"/>
                </p:cNvSpPr>
                <p:nvPr/>
              </p:nvSpPr>
              <p:spPr bwMode="auto">
                <a:xfrm flipV="1">
                  <a:off x="2766" y="2455"/>
                  <a:ext cx="990" cy="176"/>
                </a:xfrm>
                <a:prstGeom prst="line">
                  <a:avLst/>
                </a:prstGeom>
                <a:noFill/>
                <a:ln w="12700">
                  <a:solidFill>
                    <a:srgbClr val="FDE084"/>
                  </a:solidFill>
                  <a:round/>
                  <a:headEnd/>
                  <a:tailEnd/>
                </a:ln>
                <a:effectLst/>
              </p:spPr>
              <p:txBody>
                <a:bodyPr wrap="none" anchor="ctr"/>
                <a:lstStyle/>
                <a:p>
                  <a:endParaRPr lang="zh-CN" altLang="en-US"/>
                </a:p>
              </p:txBody>
            </p:sp>
            <p:sp>
              <p:nvSpPr>
                <p:cNvPr id="195" name="Line 28"/>
                <p:cNvSpPr>
                  <a:spLocks noChangeShapeType="1"/>
                </p:cNvSpPr>
                <p:nvPr/>
              </p:nvSpPr>
              <p:spPr bwMode="auto">
                <a:xfrm flipV="1">
                  <a:off x="2728" y="2412"/>
                  <a:ext cx="918" cy="168"/>
                </a:xfrm>
                <a:prstGeom prst="line">
                  <a:avLst/>
                </a:prstGeom>
                <a:noFill/>
                <a:ln w="12700">
                  <a:solidFill>
                    <a:srgbClr val="FDE084"/>
                  </a:solidFill>
                  <a:round/>
                  <a:headEnd/>
                  <a:tailEnd/>
                </a:ln>
                <a:effectLst/>
              </p:spPr>
              <p:txBody>
                <a:bodyPr wrap="none" anchor="ctr"/>
                <a:lstStyle/>
                <a:p>
                  <a:endParaRPr lang="zh-CN" altLang="en-US"/>
                </a:p>
              </p:txBody>
            </p:sp>
            <p:sp>
              <p:nvSpPr>
                <p:cNvPr id="196" name="Line 29"/>
                <p:cNvSpPr>
                  <a:spLocks noChangeShapeType="1"/>
                </p:cNvSpPr>
                <p:nvPr/>
              </p:nvSpPr>
              <p:spPr bwMode="auto">
                <a:xfrm flipV="1">
                  <a:off x="2652" y="2366"/>
                  <a:ext cx="882" cy="157"/>
                </a:xfrm>
                <a:prstGeom prst="line">
                  <a:avLst/>
                </a:prstGeom>
                <a:noFill/>
                <a:ln w="12700">
                  <a:solidFill>
                    <a:srgbClr val="FDE084"/>
                  </a:solidFill>
                  <a:round/>
                  <a:headEnd/>
                  <a:tailEnd/>
                </a:ln>
                <a:effectLst/>
              </p:spPr>
              <p:txBody>
                <a:bodyPr wrap="none" anchor="ctr"/>
                <a:lstStyle/>
                <a:p>
                  <a:endParaRPr lang="zh-CN" altLang="en-US"/>
                </a:p>
              </p:txBody>
            </p:sp>
            <p:sp>
              <p:nvSpPr>
                <p:cNvPr id="197" name="Line 30"/>
                <p:cNvSpPr>
                  <a:spLocks noChangeShapeType="1"/>
                </p:cNvSpPr>
                <p:nvPr/>
              </p:nvSpPr>
              <p:spPr bwMode="auto">
                <a:xfrm flipH="1">
                  <a:off x="2523" y="2325"/>
                  <a:ext cx="909" cy="159"/>
                </a:xfrm>
                <a:prstGeom prst="line">
                  <a:avLst/>
                </a:prstGeom>
                <a:noFill/>
                <a:ln w="12700">
                  <a:solidFill>
                    <a:srgbClr val="FDE084"/>
                  </a:solidFill>
                  <a:round/>
                  <a:headEnd/>
                  <a:tailEnd/>
                </a:ln>
                <a:effectLst/>
              </p:spPr>
              <p:txBody>
                <a:bodyPr wrap="none" anchor="ctr"/>
                <a:lstStyle/>
                <a:p>
                  <a:endParaRPr lang="zh-CN" altLang="en-US"/>
                </a:p>
              </p:txBody>
            </p:sp>
            <p:sp>
              <p:nvSpPr>
                <p:cNvPr id="198" name="Line 31"/>
                <p:cNvSpPr>
                  <a:spLocks noChangeShapeType="1"/>
                </p:cNvSpPr>
                <p:nvPr/>
              </p:nvSpPr>
              <p:spPr bwMode="auto">
                <a:xfrm flipV="1">
                  <a:off x="2424" y="2276"/>
                  <a:ext cx="904" cy="182"/>
                </a:xfrm>
                <a:prstGeom prst="line">
                  <a:avLst/>
                </a:prstGeom>
                <a:noFill/>
                <a:ln w="12700">
                  <a:solidFill>
                    <a:srgbClr val="FDE084"/>
                  </a:solidFill>
                  <a:round/>
                  <a:headEnd/>
                  <a:tailEnd/>
                </a:ln>
                <a:effectLst/>
              </p:spPr>
              <p:txBody>
                <a:bodyPr wrap="none" anchor="ctr"/>
                <a:lstStyle/>
                <a:p>
                  <a:endParaRPr lang="zh-CN" altLang="en-US"/>
                </a:p>
              </p:txBody>
            </p:sp>
            <p:sp>
              <p:nvSpPr>
                <p:cNvPr id="199" name="Line 32"/>
                <p:cNvSpPr>
                  <a:spLocks noChangeShapeType="1"/>
                </p:cNvSpPr>
                <p:nvPr/>
              </p:nvSpPr>
              <p:spPr bwMode="auto">
                <a:xfrm flipV="1">
                  <a:off x="2303" y="2236"/>
                  <a:ext cx="931" cy="166"/>
                </a:xfrm>
                <a:prstGeom prst="line">
                  <a:avLst/>
                </a:prstGeom>
                <a:noFill/>
                <a:ln w="12700">
                  <a:solidFill>
                    <a:srgbClr val="FDE084"/>
                  </a:solidFill>
                  <a:round/>
                  <a:headEnd/>
                  <a:tailEnd/>
                </a:ln>
                <a:effectLst/>
              </p:spPr>
              <p:txBody>
                <a:bodyPr wrap="none" anchor="ctr"/>
                <a:lstStyle/>
                <a:p>
                  <a:endParaRPr lang="zh-CN" altLang="en-US"/>
                </a:p>
              </p:txBody>
            </p:sp>
            <p:sp>
              <p:nvSpPr>
                <p:cNvPr id="200" name="Line 33"/>
                <p:cNvSpPr>
                  <a:spLocks noChangeShapeType="1"/>
                </p:cNvSpPr>
                <p:nvPr/>
              </p:nvSpPr>
              <p:spPr bwMode="auto">
                <a:xfrm flipV="1">
                  <a:off x="2210" y="2202"/>
                  <a:ext cx="936" cy="156"/>
                </a:xfrm>
                <a:prstGeom prst="line">
                  <a:avLst/>
                </a:prstGeom>
                <a:noFill/>
                <a:ln w="12700">
                  <a:solidFill>
                    <a:srgbClr val="FDE084"/>
                  </a:solidFill>
                  <a:round/>
                  <a:headEnd/>
                  <a:tailEnd/>
                </a:ln>
                <a:effectLst/>
              </p:spPr>
              <p:txBody>
                <a:bodyPr wrap="none" anchor="ctr"/>
                <a:lstStyle/>
                <a:p>
                  <a:endParaRPr lang="zh-CN" altLang="en-US"/>
                </a:p>
              </p:txBody>
            </p:sp>
            <p:sp>
              <p:nvSpPr>
                <p:cNvPr id="201" name="Line 34"/>
                <p:cNvSpPr>
                  <a:spLocks noChangeShapeType="1"/>
                </p:cNvSpPr>
                <p:nvPr/>
              </p:nvSpPr>
              <p:spPr bwMode="auto">
                <a:xfrm flipV="1">
                  <a:off x="2130" y="2161"/>
                  <a:ext cx="870" cy="149"/>
                </a:xfrm>
                <a:prstGeom prst="line">
                  <a:avLst/>
                </a:prstGeom>
                <a:noFill/>
                <a:ln w="12700">
                  <a:solidFill>
                    <a:srgbClr val="FDE084"/>
                  </a:solidFill>
                  <a:round/>
                  <a:headEnd/>
                  <a:tailEnd/>
                </a:ln>
                <a:effectLst/>
              </p:spPr>
              <p:txBody>
                <a:bodyPr wrap="none" anchor="ctr"/>
                <a:lstStyle/>
                <a:p>
                  <a:endParaRPr lang="zh-CN" altLang="en-US"/>
                </a:p>
              </p:txBody>
            </p:sp>
            <p:sp>
              <p:nvSpPr>
                <p:cNvPr id="202" name="Line 35"/>
                <p:cNvSpPr>
                  <a:spLocks noChangeShapeType="1"/>
                </p:cNvSpPr>
                <p:nvPr/>
              </p:nvSpPr>
              <p:spPr bwMode="auto">
                <a:xfrm flipV="1">
                  <a:off x="2068" y="2125"/>
                  <a:ext cx="875" cy="145"/>
                </a:xfrm>
                <a:prstGeom prst="line">
                  <a:avLst/>
                </a:prstGeom>
                <a:noFill/>
                <a:ln w="12700">
                  <a:solidFill>
                    <a:srgbClr val="FDE084"/>
                  </a:solidFill>
                  <a:round/>
                  <a:headEnd/>
                  <a:tailEnd/>
                </a:ln>
                <a:effectLst/>
              </p:spPr>
              <p:txBody>
                <a:bodyPr wrap="none" anchor="ctr"/>
                <a:lstStyle/>
                <a:p>
                  <a:endParaRPr lang="zh-CN" altLang="en-US"/>
                </a:p>
              </p:txBody>
            </p:sp>
            <p:sp>
              <p:nvSpPr>
                <p:cNvPr id="203" name="Line 36"/>
                <p:cNvSpPr>
                  <a:spLocks noChangeShapeType="1"/>
                </p:cNvSpPr>
                <p:nvPr/>
              </p:nvSpPr>
              <p:spPr bwMode="auto">
                <a:xfrm flipV="1">
                  <a:off x="2018" y="2092"/>
                  <a:ext cx="846" cy="134"/>
                </a:xfrm>
                <a:prstGeom prst="line">
                  <a:avLst/>
                </a:prstGeom>
                <a:noFill/>
                <a:ln w="12700">
                  <a:solidFill>
                    <a:srgbClr val="FDE084"/>
                  </a:solidFill>
                  <a:round/>
                  <a:headEnd/>
                  <a:tailEnd/>
                </a:ln>
                <a:effectLst/>
              </p:spPr>
              <p:txBody>
                <a:bodyPr wrap="none" anchor="ctr"/>
                <a:lstStyle/>
                <a:p>
                  <a:endParaRPr lang="zh-CN" altLang="en-US"/>
                </a:p>
              </p:txBody>
            </p:sp>
            <p:sp>
              <p:nvSpPr>
                <p:cNvPr id="204" name="Line 37"/>
                <p:cNvSpPr>
                  <a:spLocks noChangeShapeType="1"/>
                </p:cNvSpPr>
                <p:nvPr/>
              </p:nvSpPr>
              <p:spPr bwMode="auto">
                <a:xfrm flipV="1">
                  <a:off x="1210" y="1746"/>
                  <a:ext cx="798" cy="114"/>
                </a:xfrm>
                <a:prstGeom prst="line">
                  <a:avLst/>
                </a:prstGeom>
                <a:noFill/>
                <a:ln w="12700">
                  <a:solidFill>
                    <a:srgbClr val="FDE084"/>
                  </a:solidFill>
                  <a:round/>
                  <a:headEnd/>
                  <a:tailEnd/>
                </a:ln>
                <a:effectLst/>
              </p:spPr>
              <p:txBody>
                <a:bodyPr wrap="none" anchor="ctr"/>
                <a:lstStyle/>
                <a:p>
                  <a:endParaRPr lang="zh-CN" altLang="en-US"/>
                </a:p>
              </p:txBody>
            </p:sp>
            <p:sp>
              <p:nvSpPr>
                <p:cNvPr id="205" name="Line 38"/>
                <p:cNvSpPr>
                  <a:spLocks noChangeShapeType="1"/>
                </p:cNvSpPr>
                <p:nvPr/>
              </p:nvSpPr>
              <p:spPr bwMode="auto">
                <a:xfrm flipV="1">
                  <a:off x="1272" y="1772"/>
                  <a:ext cx="806" cy="118"/>
                </a:xfrm>
                <a:prstGeom prst="line">
                  <a:avLst/>
                </a:prstGeom>
                <a:noFill/>
                <a:ln w="12700">
                  <a:solidFill>
                    <a:srgbClr val="FDE084"/>
                  </a:solidFill>
                  <a:round/>
                  <a:headEnd/>
                  <a:tailEnd/>
                </a:ln>
                <a:effectLst/>
              </p:spPr>
              <p:txBody>
                <a:bodyPr wrap="none" anchor="ctr"/>
                <a:lstStyle/>
                <a:p>
                  <a:endParaRPr lang="zh-CN" altLang="en-US"/>
                </a:p>
              </p:txBody>
            </p:sp>
            <p:sp>
              <p:nvSpPr>
                <p:cNvPr id="206" name="Line 39"/>
                <p:cNvSpPr>
                  <a:spLocks noChangeShapeType="1"/>
                </p:cNvSpPr>
                <p:nvPr/>
              </p:nvSpPr>
              <p:spPr bwMode="auto">
                <a:xfrm flipV="1">
                  <a:off x="1338" y="1802"/>
                  <a:ext cx="812" cy="124"/>
                </a:xfrm>
                <a:prstGeom prst="line">
                  <a:avLst/>
                </a:prstGeom>
                <a:noFill/>
                <a:ln w="12700">
                  <a:solidFill>
                    <a:srgbClr val="FDE084"/>
                  </a:solidFill>
                  <a:round/>
                  <a:headEnd/>
                  <a:tailEnd/>
                </a:ln>
                <a:effectLst/>
              </p:spPr>
              <p:txBody>
                <a:bodyPr wrap="none" anchor="ctr"/>
                <a:lstStyle/>
                <a:p>
                  <a:endParaRPr lang="zh-CN" altLang="en-US"/>
                </a:p>
              </p:txBody>
            </p:sp>
            <p:sp>
              <p:nvSpPr>
                <p:cNvPr id="207" name="Line 40"/>
                <p:cNvSpPr>
                  <a:spLocks noChangeShapeType="1"/>
                </p:cNvSpPr>
                <p:nvPr/>
              </p:nvSpPr>
              <p:spPr bwMode="auto">
                <a:xfrm flipV="1">
                  <a:off x="1410" y="1828"/>
                  <a:ext cx="804" cy="138"/>
                </a:xfrm>
                <a:prstGeom prst="line">
                  <a:avLst/>
                </a:prstGeom>
                <a:noFill/>
                <a:ln w="12700">
                  <a:solidFill>
                    <a:srgbClr val="FDE084"/>
                  </a:solidFill>
                  <a:round/>
                  <a:headEnd/>
                  <a:tailEnd/>
                </a:ln>
                <a:effectLst/>
              </p:spPr>
              <p:txBody>
                <a:bodyPr wrap="none" anchor="ctr"/>
                <a:lstStyle/>
                <a:p>
                  <a:endParaRPr lang="zh-CN" altLang="en-US"/>
                </a:p>
              </p:txBody>
            </p:sp>
            <p:sp>
              <p:nvSpPr>
                <p:cNvPr id="208" name="Line 41"/>
                <p:cNvSpPr>
                  <a:spLocks noChangeShapeType="1"/>
                </p:cNvSpPr>
                <p:nvPr/>
              </p:nvSpPr>
              <p:spPr bwMode="auto">
                <a:xfrm flipV="1">
                  <a:off x="1470" y="1856"/>
                  <a:ext cx="804" cy="146"/>
                </a:xfrm>
                <a:prstGeom prst="line">
                  <a:avLst/>
                </a:prstGeom>
                <a:noFill/>
                <a:ln w="12700">
                  <a:solidFill>
                    <a:srgbClr val="FDE084"/>
                  </a:solidFill>
                  <a:round/>
                  <a:headEnd/>
                  <a:tailEnd/>
                </a:ln>
                <a:effectLst/>
              </p:spPr>
              <p:txBody>
                <a:bodyPr wrap="none" anchor="ctr"/>
                <a:lstStyle/>
                <a:p>
                  <a:endParaRPr lang="zh-CN" altLang="en-US"/>
                </a:p>
              </p:txBody>
            </p:sp>
            <p:sp>
              <p:nvSpPr>
                <p:cNvPr id="209" name="Line 42"/>
                <p:cNvSpPr>
                  <a:spLocks noChangeShapeType="1"/>
                </p:cNvSpPr>
                <p:nvPr/>
              </p:nvSpPr>
              <p:spPr bwMode="auto">
                <a:xfrm flipV="1">
                  <a:off x="1546" y="1882"/>
                  <a:ext cx="818" cy="156"/>
                </a:xfrm>
                <a:prstGeom prst="line">
                  <a:avLst/>
                </a:prstGeom>
                <a:noFill/>
                <a:ln w="12700">
                  <a:solidFill>
                    <a:srgbClr val="FDE084"/>
                  </a:solidFill>
                  <a:round/>
                  <a:headEnd/>
                  <a:tailEnd/>
                </a:ln>
                <a:effectLst/>
              </p:spPr>
              <p:txBody>
                <a:bodyPr wrap="none" anchor="ctr"/>
                <a:lstStyle/>
                <a:p>
                  <a:endParaRPr lang="zh-CN" altLang="en-US"/>
                </a:p>
              </p:txBody>
            </p:sp>
            <p:sp>
              <p:nvSpPr>
                <p:cNvPr id="210" name="Line 43"/>
                <p:cNvSpPr>
                  <a:spLocks noChangeShapeType="1"/>
                </p:cNvSpPr>
                <p:nvPr/>
              </p:nvSpPr>
              <p:spPr bwMode="auto">
                <a:xfrm flipV="1">
                  <a:off x="1600" y="1916"/>
                  <a:ext cx="846" cy="140"/>
                </a:xfrm>
                <a:prstGeom prst="line">
                  <a:avLst/>
                </a:prstGeom>
                <a:noFill/>
                <a:ln w="12700">
                  <a:solidFill>
                    <a:srgbClr val="FDE084"/>
                  </a:solidFill>
                  <a:round/>
                  <a:headEnd/>
                  <a:tailEnd/>
                </a:ln>
                <a:effectLst/>
              </p:spPr>
              <p:txBody>
                <a:bodyPr wrap="none" anchor="ctr"/>
                <a:lstStyle/>
                <a:p>
                  <a:endParaRPr lang="zh-CN" altLang="en-US"/>
                </a:p>
              </p:txBody>
            </p:sp>
            <p:sp>
              <p:nvSpPr>
                <p:cNvPr id="211" name="Line 44"/>
                <p:cNvSpPr>
                  <a:spLocks noChangeShapeType="1"/>
                </p:cNvSpPr>
                <p:nvPr/>
              </p:nvSpPr>
              <p:spPr bwMode="auto">
                <a:xfrm flipV="1">
                  <a:off x="1667" y="1949"/>
                  <a:ext cx="838" cy="142"/>
                </a:xfrm>
                <a:prstGeom prst="line">
                  <a:avLst/>
                </a:prstGeom>
                <a:noFill/>
                <a:ln w="12700">
                  <a:solidFill>
                    <a:srgbClr val="FDE084"/>
                  </a:solidFill>
                  <a:round/>
                  <a:headEnd/>
                  <a:tailEnd/>
                </a:ln>
                <a:effectLst/>
              </p:spPr>
              <p:txBody>
                <a:bodyPr wrap="none" anchor="ctr"/>
                <a:lstStyle/>
                <a:p>
                  <a:endParaRPr lang="zh-CN" altLang="en-US"/>
                </a:p>
              </p:txBody>
            </p:sp>
            <p:sp>
              <p:nvSpPr>
                <p:cNvPr id="212" name="Line 45"/>
                <p:cNvSpPr>
                  <a:spLocks noChangeShapeType="1"/>
                </p:cNvSpPr>
                <p:nvPr/>
              </p:nvSpPr>
              <p:spPr bwMode="auto">
                <a:xfrm flipV="1">
                  <a:off x="1754" y="1991"/>
                  <a:ext cx="856" cy="139"/>
                </a:xfrm>
                <a:prstGeom prst="line">
                  <a:avLst/>
                </a:prstGeom>
                <a:noFill/>
                <a:ln w="12700">
                  <a:solidFill>
                    <a:srgbClr val="FDE084"/>
                  </a:solidFill>
                  <a:round/>
                  <a:headEnd/>
                  <a:tailEnd/>
                </a:ln>
                <a:effectLst/>
              </p:spPr>
              <p:txBody>
                <a:bodyPr wrap="none" anchor="ctr"/>
                <a:lstStyle/>
                <a:p>
                  <a:endParaRPr lang="zh-CN" altLang="en-US"/>
                </a:p>
              </p:txBody>
            </p:sp>
            <p:sp>
              <p:nvSpPr>
                <p:cNvPr id="213" name="Line 46"/>
                <p:cNvSpPr>
                  <a:spLocks noChangeShapeType="1"/>
                </p:cNvSpPr>
                <p:nvPr/>
              </p:nvSpPr>
              <p:spPr bwMode="auto">
                <a:xfrm flipV="1">
                  <a:off x="1832" y="2023"/>
                  <a:ext cx="858" cy="147"/>
                </a:xfrm>
                <a:prstGeom prst="line">
                  <a:avLst/>
                </a:prstGeom>
                <a:noFill/>
                <a:ln w="12700">
                  <a:solidFill>
                    <a:srgbClr val="FDE084"/>
                  </a:solidFill>
                  <a:round/>
                  <a:headEnd/>
                  <a:tailEnd/>
                </a:ln>
                <a:effectLst/>
              </p:spPr>
              <p:txBody>
                <a:bodyPr wrap="none" anchor="ctr"/>
                <a:lstStyle/>
                <a:p>
                  <a:endParaRPr lang="zh-CN" altLang="en-US"/>
                </a:p>
              </p:txBody>
            </p:sp>
            <p:sp>
              <p:nvSpPr>
                <p:cNvPr id="214" name="Line 47"/>
                <p:cNvSpPr>
                  <a:spLocks noChangeShapeType="1"/>
                </p:cNvSpPr>
                <p:nvPr/>
              </p:nvSpPr>
              <p:spPr bwMode="auto">
                <a:xfrm flipV="1">
                  <a:off x="1930" y="2057"/>
                  <a:ext cx="842" cy="149"/>
                </a:xfrm>
                <a:prstGeom prst="line">
                  <a:avLst/>
                </a:prstGeom>
                <a:noFill/>
                <a:ln w="12700">
                  <a:solidFill>
                    <a:srgbClr val="FDE084"/>
                  </a:solidFill>
                  <a:round/>
                  <a:headEnd/>
                  <a:tailEnd/>
                </a:ln>
                <a:effectLst/>
              </p:spPr>
              <p:txBody>
                <a:bodyPr wrap="none" anchor="ctr"/>
                <a:lstStyle/>
                <a:p>
                  <a:endParaRPr lang="zh-CN" altLang="en-US"/>
                </a:p>
              </p:txBody>
            </p:sp>
          </p:grpSp>
          <p:grpSp>
            <p:nvGrpSpPr>
              <p:cNvPr id="157" name="Group 48"/>
              <p:cNvGrpSpPr>
                <a:grpSpLocks/>
              </p:cNvGrpSpPr>
              <p:nvPr/>
            </p:nvGrpSpPr>
            <p:grpSpPr bwMode="auto">
              <a:xfrm>
                <a:off x="4275135" y="4584697"/>
                <a:ext cx="1612901" cy="519113"/>
                <a:chOff x="2805" y="2745"/>
                <a:chExt cx="1016" cy="327"/>
              </a:xfrm>
            </p:grpSpPr>
            <p:sp>
              <p:nvSpPr>
                <p:cNvPr id="176" name="Freeform 49"/>
                <p:cNvSpPr>
                  <a:spLocks/>
                </p:cNvSpPr>
                <p:nvPr/>
              </p:nvSpPr>
              <p:spPr bwMode="auto">
                <a:xfrm>
                  <a:off x="3040" y="2745"/>
                  <a:ext cx="781" cy="288"/>
                </a:xfrm>
                <a:custGeom>
                  <a:avLst/>
                  <a:gdLst/>
                  <a:ahLst/>
                  <a:cxnLst>
                    <a:cxn ang="0">
                      <a:pos x="781" y="213"/>
                    </a:cxn>
                    <a:cxn ang="0">
                      <a:pos x="317" y="0"/>
                    </a:cxn>
                    <a:cxn ang="0">
                      <a:pos x="0" y="58"/>
                    </a:cxn>
                    <a:cxn ang="0">
                      <a:pos x="456" y="288"/>
                    </a:cxn>
                    <a:cxn ang="0">
                      <a:pos x="781" y="213"/>
                    </a:cxn>
                  </a:cxnLst>
                  <a:rect l="0" t="0" r="r" b="b"/>
                  <a:pathLst>
                    <a:path w="781" h="288">
                      <a:moveTo>
                        <a:pt x="781" y="213"/>
                      </a:moveTo>
                      <a:lnTo>
                        <a:pt x="317" y="0"/>
                      </a:lnTo>
                      <a:lnTo>
                        <a:pt x="0" y="58"/>
                      </a:lnTo>
                      <a:lnTo>
                        <a:pt x="456" y="288"/>
                      </a:lnTo>
                      <a:lnTo>
                        <a:pt x="781" y="213"/>
                      </a:lnTo>
                      <a:close/>
                    </a:path>
                  </a:pathLst>
                </a:custGeom>
                <a:solidFill>
                  <a:srgbClr val="FFFFFF"/>
                </a:solidFill>
                <a:ln w="12700" cap="flat" cmpd="sng">
                  <a:noFill/>
                  <a:prstDash val="solid"/>
                  <a:round/>
                  <a:headEnd type="none" w="med" len="med"/>
                  <a:tailEnd type="none" w="med" len="med"/>
                </a:ln>
                <a:effectLst/>
              </p:spPr>
              <p:txBody>
                <a:bodyPr wrap="none" anchor="ctr"/>
                <a:lstStyle/>
                <a:p>
                  <a:endParaRPr lang="zh-CN" altLang="en-US"/>
                </a:p>
              </p:txBody>
            </p:sp>
            <p:sp>
              <p:nvSpPr>
                <p:cNvPr id="177" name="Freeform 50"/>
                <p:cNvSpPr>
                  <a:spLocks/>
                </p:cNvSpPr>
                <p:nvPr/>
              </p:nvSpPr>
              <p:spPr bwMode="auto">
                <a:xfrm>
                  <a:off x="2805" y="2766"/>
                  <a:ext cx="933" cy="306"/>
                </a:xfrm>
                <a:custGeom>
                  <a:avLst/>
                  <a:gdLst/>
                  <a:ahLst/>
                  <a:cxnLst>
                    <a:cxn ang="0">
                      <a:pos x="0" y="105"/>
                    </a:cxn>
                    <a:cxn ang="0">
                      <a:pos x="42" y="129"/>
                    </a:cxn>
                    <a:cxn ang="0">
                      <a:pos x="294" y="120"/>
                    </a:cxn>
                    <a:cxn ang="0">
                      <a:pos x="465" y="207"/>
                    </a:cxn>
                    <a:cxn ang="0">
                      <a:pos x="333" y="279"/>
                    </a:cxn>
                    <a:cxn ang="0">
                      <a:pos x="375" y="306"/>
                    </a:cxn>
                    <a:cxn ang="0">
                      <a:pos x="933" y="192"/>
                    </a:cxn>
                    <a:cxn ang="0">
                      <a:pos x="540" y="0"/>
                    </a:cxn>
                    <a:cxn ang="0">
                      <a:pos x="0" y="105"/>
                    </a:cxn>
                  </a:cxnLst>
                  <a:rect l="0" t="0" r="r" b="b"/>
                  <a:pathLst>
                    <a:path w="933" h="306">
                      <a:moveTo>
                        <a:pt x="0" y="105"/>
                      </a:moveTo>
                      <a:lnTo>
                        <a:pt x="42" y="129"/>
                      </a:lnTo>
                      <a:lnTo>
                        <a:pt x="294" y="120"/>
                      </a:lnTo>
                      <a:lnTo>
                        <a:pt x="465" y="207"/>
                      </a:lnTo>
                      <a:lnTo>
                        <a:pt x="333" y="279"/>
                      </a:lnTo>
                      <a:lnTo>
                        <a:pt x="375" y="306"/>
                      </a:lnTo>
                      <a:lnTo>
                        <a:pt x="933" y="192"/>
                      </a:lnTo>
                      <a:lnTo>
                        <a:pt x="540" y="0"/>
                      </a:lnTo>
                      <a:lnTo>
                        <a:pt x="0" y="105"/>
                      </a:lnTo>
                      <a:close/>
                    </a:path>
                  </a:pathLst>
                </a:custGeom>
                <a:gradFill rotWithShape="1">
                  <a:gsLst>
                    <a:gs pos="0">
                      <a:srgbClr val="FCD659"/>
                    </a:gs>
                    <a:gs pos="100000">
                      <a:srgbClr val="D3A448"/>
                    </a:gs>
                  </a:gsLst>
                  <a:lin ang="18900000" scaled="1"/>
                </a:gradFill>
                <a:ln w="28575" cap="flat" cmpd="sng">
                  <a:noFill/>
                  <a:prstDash val="solid"/>
                  <a:round/>
                  <a:headEnd type="none" w="med" len="med"/>
                  <a:tailEnd type="none" w="med" len="med"/>
                </a:ln>
                <a:effectLst>
                  <a:outerShdw dist="28398" dir="6993903" algn="ctr" rotWithShape="0">
                    <a:schemeClr val="bg2">
                      <a:alpha val="50000"/>
                    </a:schemeClr>
                  </a:outerShdw>
                </a:effectLst>
              </p:spPr>
              <p:txBody>
                <a:bodyPr wrap="none" anchor="ctr"/>
                <a:lstStyle/>
                <a:p>
                  <a:endParaRPr lang="zh-CN" altLang="en-US"/>
                </a:p>
              </p:txBody>
            </p:sp>
          </p:grpSp>
          <p:grpSp>
            <p:nvGrpSpPr>
              <p:cNvPr id="158" name="Group 51"/>
              <p:cNvGrpSpPr>
                <a:grpSpLocks/>
              </p:cNvGrpSpPr>
              <p:nvPr/>
            </p:nvGrpSpPr>
            <p:grpSpPr bwMode="auto">
              <a:xfrm>
                <a:off x="3184522" y="4051297"/>
                <a:ext cx="1403351" cy="419100"/>
                <a:chOff x="2118" y="2409"/>
                <a:chExt cx="884" cy="264"/>
              </a:xfrm>
            </p:grpSpPr>
            <p:sp>
              <p:nvSpPr>
                <p:cNvPr id="174" name="Freeform 52"/>
                <p:cNvSpPr>
                  <a:spLocks/>
                </p:cNvSpPr>
                <p:nvPr/>
              </p:nvSpPr>
              <p:spPr bwMode="auto">
                <a:xfrm>
                  <a:off x="2345" y="2409"/>
                  <a:ext cx="657" cy="234"/>
                </a:xfrm>
                <a:custGeom>
                  <a:avLst/>
                  <a:gdLst/>
                  <a:ahLst/>
                  <a:cxnLst>
                    <a:cxn ang="0">
                      <a:pos x="657" y="173"/>
                    </a:cxn>
                    <a:cxn ang="0">
                      <a:pos x="289" y="0"/>
                    </a:cxn>
                    <a:cxn ang="0">
                      <a:pos x="0" y="51"/>
                    </a:cxn>
                    <a:cxn ang="0">
                      <a:pos x="363" y="234"/>
                    </a:cxn>
                    <a:cxn ang="0">
                      <a:pos x="657" y="173"/>
                    </a:cxn>
                  </a:cxnLst>
                  <a:rect l="0" t="0" r="r" b="b"/>
                  <a:pathLst>
                    <a:path w="657" h="234">
                      <a:moveTo>
                        <a:pt x="657" y="173"/>
                      </a:moveTo>
                      <a:lnTo>
                        <a:pt x="289" y="0"/>
                      </a:lnTo>
                      <a:lnTo>
                        <a:pt x="0" y="51"/>
                      </a:lnTo>
                      <a:lnTo>
                        <a:pt x="363" y="234"/>
                      </a:lnTo>
                      <a:lnTo>
                        <a:pt x="657" y="173"/>
                      </a:lnTo>
                      <a:close/>
                    </a:path>
                  </a:pathLst>
                </a:custGeom>
                <a:solidFill>
                  <a:srgbClr val="FFFFFF"/>
                </a:solidFill>
                <a:ln w="12700" cap="flat" cmpd="sng">
                  <a:noFill/>
                  <a:prstDash val="solid"/>
                  <a:round/>
                  <a:headEnd type="none" w="med" len="med"/>
                  <a:tailEnd type="none" w="med" len="med"/>
                </a:ln>
                <a:effectLst/>
              </p:spPr>
              <p:txBody>
                <a:bodyPr wrap="none" anchor="ctr"/>
                <a:lstStyle/>
                <a:p>
                  <a:endParaRPr lang="zh-CN" altLang="en-US"/>
                </a:p>
              </p:txBody>
            </p:sp>
            <p:sp>
              <p:nvSpPr>
                <p:cNvPr id="175" name="Freeform 53"/>
                <p:cNvSpPr>
                  <a:spLocks/>
                </p:cNvSpPr>
                <p:nvPr/>
              </p:nvSpPr>
              <p:spPr bwMode="auto">
                <a:xfrm>
                  <a:off x="2118" y="2424"/>
                  <a:ext cx="831" cy="249"/>
                </a:xfrm>
                <a:custGeom>
                  <a:avLst/>
                  <a:gdLst/>
                  <a:ahLst/>
                  <a:cxnLst>
                    <a:cxn ang="0">
                      <a:pos x="0" y="87"/>
                    </a:cxn>
                    <a:cxn ang="0">
                      <a:pos x="36" y="105"/>
                    </a:cxn>
                    <a:cxn ang="0">
                      <a:pos x="249" y="93"/>
                    </a:cxn>
                    <a:cxn ang="0">
                      <a:pos x="387" y="171"/>
                    </a:cxn>
                    <a:cxn ang="0">
                      <a:pos x="258" y="225"/>
                    </a:cxn>
                    <a:cxn ang="0">
                      <a:pos x="297" y="249"/>
                    </a:cxn>
                    <a:cxn ang="0">
                      <a:pos x="831" y="150"/>
                    </a:cxn>
                    <a:cxn ang="0">
                      <a:pos x="495" y="0"/>
                    </a:cxn>
                    <a:cxn ang="0">
                      <a:pos x="0" y="87"/>
                    </a:cxn>
                  </a:cxnLst>
                  <a:rect l="0" t="0" r="r" b="b"/>
                  <a:pathLst>
                    <a:path w="831" h="249">
                      <a:moveTo>
                        <a:pt x="0" y="87"/>
                      </a:moveTo>
                      <a:lnTo>
                        <a:pt x="36" y="105"/>
                      </a:lnTo>
                      <a:lnTo>
                        <a:pt x="249" y="93"/>
                      </a:lnTo>
                      <a:lnTo>
                        <a:pt x="387" y="171"/>
                      </a:lnTo>
                      <a:lnTo>
                        <a:pt x="258" y="225"/>
                      </a:lnTo>
                      <a:lnTo>
                        <a:pt x="297" y="249"/>
                      </a:lnTo>
                      <a:lnTo>
                        <a:pt x="831" y="150"/>
                      </a:lnTo>
                      <a:lnTo>
                        <a:pt x="495" y="0"/>
                      </a:lnTo>
                      <a:lnTo>
                        <a:pt x="0" y="87"/>
                      </a:lnTo>
                      <a:close/>
                    </a:path>
                  </a:pathLst>
                </a:custGeom>
                <a:gradFill rotWithShape="1">
                  <a:gsLst>
                    <a:gs pos="0">
                      <a:srgbClr val="FCD659"/>
                    </a:gs>
                    <a:gs pos="100000">
                      <a:srgbClr val="D3A448"/>
                    </a:gs>
                  </a:gsLst>
                  <a:lin ang="18900000" scaled="1"/>
                </a:gradFill>
                <a:ln w="28575" cap="flat" cmpd="sng">
                  <a:noFill/>
                  <a:prstDash val="solid"/>
                  <a:round/>
                  <a:headEnd type="none" w="med" len="med"/>
                  <a:tailEnd type="none" w="med" len="med"/>
                </a:ln>
                <a:effectLst>
                  <a:outerShdw dist="28398" dir="6993903" algn="ctr" rotWithShape="0">
                    <a:schemeClr val="bg2">
                      <a:alpha val="50000"/>
                    </a:schemeClr>
                  </a:outerShdw>
                </a:effectLst>
              </p:spPr>
              <p:txBody>
                <a:bodyPr wrap="none" anchor="ctr"/>
                <a:lstStyle/>
                <a:p>
                  <a:endParaRPr lang="zh-CN" altLang="en-US"/>
                </a:p>
              </p:txBody>
            </p:sp>
          </p:grpSp>
          <p:grpSp>
            <p:nvGrpSpPr>
              <p:cNvPr id="159" name="Group 54"/>
              <p:cNvGrpSpPr>
                <a:grpSpLocks/>
              </p:cNvGrpSpPr>
              <p:nvPr/>
            </p:nvGrpSpPr>
            <p:grpSpPr bwMode="auto">
              <a:xfrm>
                <a:off x="1536697" y="3235322"/>
                <a:ext cx="1123951" cy="287338"/>
                <a:chOff x="1080" y="1895"/>
                <a:chExt cx="708" cy="181"/>
              </a:xfrm>
            </p:grpSpPr>
            <p:sp>
              <p:nvSpPr>
                <p:cNvPr id="172" name="Freeform 55"/>
                <p:cNvSpPr>
                  <a:spLocks/>
                </p:cNvSpPr>
                <p:nvPr/>
              </p:nvSpPr>
              <p:spPr bwMode="auto">
                <a:xfrm>
                  <a:off x="1281" y="1895"/>
                  <a:ext cx="507" cy="178"/>
                </a:xfrm>
                <a:custGeom>
                  <a:avLst/>
                  <a:gdLst/>
                  <a:ahLst/>
                  <a:cxnLst>
                    <a:cxn ang="0">
                      <a:pos x="507" y="123"/>
                    </a:cxn>
                    <a:cxn ang="0">
                      <a:pos x="240" y="0"/>
                    </a:cxn>
                    <a:cxn ang="0">
                      <a:pos x="0" y="33"/>
                    </a:cxn>
                    <a:cxn ang="0">
                      <a:pos x="245" y="178"/>
                    </a:cxn>
                    <a:cxn ang="0">
                      <a:pos x="507" y="123"/>
                    </a:cxn>
                  </a:cxnLst>
                  <a:rect l="0" t="0" r="r" b="b"/>
                  <a:pathLst>
                    <a:path w="507" h="178">
                      <a:moveTo>
                        <a:pt x="507" y="123"/>
                      </a:moveTo>
                      <a:lnTo>
                        <a:pt x="240" y="0"/>
                      </a:lnTo>
                      <a:lnTo>
                        <a:pt x="0" y="33"/>
                      </a:lnTo>
                      <a:lnTo>
                        <a:pt x="245" y="178"/>
                      </a:lnTo>
                      <a:lnTo>
                        <a:pt x="507" y="123"/>
                      </a:lnTo>
                      <a:close/>
                    </a:path>
                  </a:pathLst>
                </a:custGeom>
                <a:solidFill>
                  <a:srgbClr val="FFFFFF"/>
                </a:solidFill>
                <a:ln w="12700" cap="flat" cmpd="sng">
                  <a:noFill/>
                  <a:prstDash val="solid"/>
                  <a:round/>
                  <a:headEnd/>
                  <a:tailEnd/>
                </a:ln>
                <a:effectLst/>
              </p:spPr>
              <p:txBody>
                <a:bodyPr wrap="none" anchor="ctr"/>
                <a:lstStyle/>
                <a:p>
                  <a:endParaRPr lang="zh-CN" altLang="en-US"/>
                </a:p>
              </p:txBody>
            </p:sp>
            <p:sp>
              <p:nvSpPr>
                <p:cNvPr id="173" name="Freeform 56"/>
                <p:cNvSpPr>
                  <a:spLocks/>
                </p:cNvSpPr>
                <p:nvPr/>
              </p:nvSpPr>
              <p:spPr bwMode="auto">
                <a:xfrm>
                  <a:off x="1080" y="1904"/>
                  <a:ext cx="658" cy="172"/>
                </a:xfrm>
                <a:custGeom>
                  <a:avLst/>
                  <a:gdLst/>
                  <a:ahLst/>
                  <a:cxnLst>
                    <a:cxn ang="0">
                      <a:pos x="0" y="64"/>
                    </a:cxn>
                    <a:cxn ang="0">
                      <a:pos x="12" y="76"/>
                    </a:cxn>
                    <a:cxn ang="0">
                      <a:pos x="204" y="74"/>
                    </a:cxn>
                    <a:cxn ang="0">
                      <a:pos x="290" y="120"/>
                    </a:cxn>
                    <a:cxn ang="0">
                      <a:pos x="186" y="158"/>
                    </a:cxn>
                    <a:cxn ang="0">
                      <a:pos x="200" y="172"/>
                    </a:cxn>
                    <a:cxn ang="0">
                      <a:pos x="658" y="108"/>
                    </a:cxn>
                    <a:cxn ang="0">
                      <a:pos x="432" y="0"/>
                    </a:cxn>
                    <a:cxn ang="0">
                      <a:pos x="0" y="64"/>
                    </a:cxn>
                  </a:cxnLst>
                  <a:rect l="0" t="0" r="r" b="b"/>
                  <a:pathLst>
                    <a:path w="658" h="172">
                      <a:moveTo>
                        <a:pt x="0" y="64"/>
                      </a:moveTo>
                      <a:lnTo>
                        <a:pt x="12" y="76"/>
                      </a:lnTo>
                      <a:lnTo>
                        <a:pt x="204" y="74"/>
                      </a:lnTo>
                      <a:lnTo>
                        <a:pt x="290" y="120"/>
                      </a:lnTo>
                      <a:lnTo>
                        <a:pt x="186" y="158"/>
                      </a:lnTo>
                      <a:lnTo>
                        <a:pt x="200" y="172"/>
                      </a:lnTo>
                      <a:lnTo>
                        <a:pt x="658" y="108"/>
                      </a:lnTo>
                      <a:lnTo>
                        <a:pt x="432" y="0"/>
                      </a:lnTo>
                      <a:lnTo>
                        <a:pt x="0" y="64"/>
                      </a:lnTo>
                      <a:close/>
                    </a:path>
                  </a:pathLst>
                </a:custGeom>
                <a:gradFill rotWithShape="1">
                  <a:gsLst>
                    <a:gs pos="0">
                      <a:srgbClr val="FCD659"/>
                    </a:gs>
                    <a:gs pos="100000">
                      <a:srgbClr val="D3A448"/>
                    </a:gs>
                  </a:gsLst>
                  <a:lin ang="18900000" scaled="1"/>
                </a:gradFill>
                <a:ln w="28575" cap="flat" cmpd="sng">
                  <a:noFill/>
                  <a:prstDash val="solid"/>
                  <a:round/>
                  <a:headEnd type="none" w="med" len="med"/>
                  <a:tailEnd type="none" w="med" len="med"/>
                </a:ln>
                <a:effectLst>
                  <a:outerShdw dist="28398" dir="6993903" algn="ctr" rotWithShape="0">
                    <a:schemeClr val="bg2">
                      <a:alpha val="50000"/>
                    </a:schemeClr>
                  </a:outerShdw>
                </a:effectLst>
              </p:spPr>
              <p:txBody>
                <a:bodyPr wrap="none" anchor="ctr"/>
                <a:lstStyle/>
                <a:p>
                  <a:endParaRPr lang="zh-CN" altLang="en-US"/>
                </a:p>
              </p:txBody>
            </p:sp>
          </p:grpSp>
          <p:grpSp>
            <p:nvGrpSpPr>
              <p:cNvPr id="160" name="Group 57"/>
              <p:cNvGrpSpPr>
                <a:grpSpLocks/>
              </p:cNvGrpSpPr>
              <p:nvPr/>
            </p:nvGrpSpPr>
            <p:grpSpPr bwMode="auto">
              <a:xfrm>
                <a:off x="2282820" y="3611559"/>
                <a:ext cx="1244600" cy="339725"/>
                <a:chOff x="1550" y="2132"/>
                <a:chExt cx="784" cy="214"/>
              </a:xfrm>
            </p:grpSpPr>
            <p:sp>
              <p:nvSpPr>
                <p:cNvPr id="170" name="Freeform 58"/>
                <p:cNvSpPr>
                  <a:spLocks/>
                </p:cNvSpPr>
                <p:nvPr/>
              </p:nvSpPr>
              <p:spPr bwMode="auto">
                <a:xfrm>
                  <a:off x="1782" y="2132"/>
                  <a:ext cx="552" cy="198"/>
                </a:xfrm>
                <a:custGeom>
                  <a:avLst/>
                  <a:gdLst/>
                  <a:ahLst/>
                  <a:cxnLst>
                    <a:cxn ang="0">
                      <a:pos x="552" y="138"/>
                    </a:cxn>
                    <a:cxn ang="0">
                      <a:pos x="252" y="0"/>
                    </a:cxn>
                    <a:cxn ang="0">
                      <a:pos x="0" y="36"/>
                    </a:cxn>
                    <a:cxn ang="0">
                      <a:pos x="302" y="198"/>
                    </a:cxn>
                    <a:cxn ang="0">
                      <a:pos x="552" y="138"/>
                    </a:cxn>
                  </a:cxnLst>
                  <a:rect l="0" t="0" r="r" b="b"/>
                  <a:pathLst>
                    <a:path w="552" h="198">
                      <a:moveTo>
                        <a:pt x="552" y="138"/>
                      </a:moveTo>
                      <a:lnTo>
                        <a:pt x="252" y="0"/>
                      </a:lnTo>
                      <a:lnTo>
                        <a:pt x="0" y="36"/>
                      </a:lnTo>
                      <a:lnTo>
                        <a:pt x="302" y="198"/>
                      </a:lnTo>
                      <a:lnTo>
                        <a:pt x="552" y="138"/>
                      </a:lnTo>
                      <a:close/>
                    </a:path>
                  </a:pathLst>
                </a:custGeom>
                <a:solidFill>
                  <a:srgbClr val="FFFFFF"/>
                </a:solidFill>
                <a:ln w="12700" cap="flat" cmpd="sng">
                  <a:noFill/>
                  <a:prstDash val="solid"/>
                  <a:round/>
                  <a:headEnd type="none" w="med" len="med"/>
                  <a:tailEnd type="none" w="med" len="med"/>
                </a:ln>
                <a:effectLst/>
              </p:spPr>
              <p:txBody>
                <a:bodyPr wrap="none" anchor="ctr"/>
                <a:lstStyle/>
                <a:p>
                  <a:endParaRPr lang="zh-CN" altLang="en-US"/>
                </a:p>
              </p:txBody>
            </p:sp>
            <p:sp>
              <p:nvSpPr>
                <p:cNvPr id="171" name="Freeform 59"/>
                <p:cNvSpPr>
                  <a:spLocks/>
                </p:cNvSpPr>
                <p:nvPr/>
              </p:nvSpPr>
              <p:spPr bwMode="auto">
                <a:xfrm>
                  <a:off x="1550" y="2144"/>
                  <a:ext cx="734" cy="202"/>
                </a:xfrm>
                <a:custGeom>
                  <a:avLst/>
                  <a:gdLst/>
                  <a:ahLst/>
                  <a:cxnLst>
                    <a:cxn ang="0">
                      <a:pos x="0" y="70"/>
                    </a:cxn>
                    <a:cxn ang="0">
                      <a:pos x="22" y="84"/>
                    </a:cxn>
                    <a:cxn ang="0">
                      <a:pos x="220" y="76"/>
                    </a:cxn>
                    <a:cxn ang="0">
                      <a:pos x="336" y="140"/>
                    </a:cxn>
                    <a:cxn ang="0">
                      <a:pos x="214" y="182"/>
                    </a:cxn>
                    <a:cxn ang="0">
                      <a:pos x="244" y="202"/>
                    </a:cxn>
                    <a:cxn ang="0">
                      <a:pos x="734" y="124"/>
                    </a:cxn>
                    <a:cxn ang="0">
                      <a:pos x="464" y="0"/>
                    </a:cxn>
                    <a:cxn ang="0">
                      <a:pos x="0" y="70"/>
                    </a:cxn>
                  </a:cxnLst>
                  <a:rect l="0" t="0" r="r" b="b"/>
                  <a:pathLst>
                    <a:path w="734" h="202">
                      <a:moveTo>
                        <a:pt x="0" y="70"/>
                      </a:moveTo>
                      <a:lnTo>
                        <a:pt x="22" y="84"/>
                      </a:lnTo>
                      <a:lnTo>
                        <a:pt x="220" y="76"/>
                      </a:lnTo>
                      <a:lnTo>
                        <a:pt x="336" y="140"/>
                      </a:lnTo>
                      <a:lnTo>
                        <a:pt x="214" y="182"/>
                      </a:lnTo>
                      <a:lnTo>
                        <a:pt x="244" y="202"/>
                      </a:lnTo>
                      <a:lnTo>
                        <a:pt x="734" y="124"/>
                      </a:lnTo>
                      <a:lnTo>
                        <a:pt x="464" y="0"/>
                      </a:lnTo>
                      <a:lnTo>
                        <a:pt x="0" y="70"/>
                      </a:lnTo>
                      <a:close/>
                    </a:path>
                  </a:pathLst>
                </a:custGeom>
                <a:gradFill rotWithShape="1">
                  <a:gsLst>
                    <a:gs pos="0">
                      <a:srgbClr val="FCD659"/>
                    </a:gs>
                    <a:gs pos="100000">
                      <a:srgbClr val="D3A448"/>
                    </a:gs>
                  </a:gsLst>
                  <a:lin ang="18900000" scaled="1"/>
                </a:gradFill>
                <a:ln w="28575" cap="flat" cmpd="sng">
                  <a:noFill/>
                  <a:prstDash val="solid"/>
                  <a:round/>
                  <a:headEnd type="none" w="med" len="med"/>
                  <a:tailEnd type="none" w="med" len="med"/>
                </a:ln>
                <a:effectLst>
                  <a:outerShdw dist="28398" dir="6993903" algn="ctr" rotWithShape="0">
                    <a:schemeClr val="bg2">
                      <a:alpha val="50000"/>
                    </a:schemeClr>
                  </a:outerShdw>
                </a:effectLst>
              </p:spPr>
              <p:txBody>
                <a:bodyPr wrap="none" anchor="ctr"/>
                <a:lstStyle/>
                <a:p>
                  <a:endParaRPr lang="zh-CN" altLang="en-US"/>
                </a:p>
              </p:txBody>
            </p:sp>
          </p:grpSp>
          <p:grpSp>
            <p:nvGrpSpPr>
              <p:cNvPr id="161" name="Group 60"/>
              <p:cNvGrpSpPr>
                <a:grpSpLocks/>
              </p:cNvGrpSpPr>
              <p:nvPr/>
            </p:nvGrpSpPr>
            <p:grpSpPr bwMode="auto">
              <a:xfrm>
                <a:off x="3127370" y="3136897"/>
                <a:ext cx="1133475" cy="290513"/>
                <a:chOff x="2082" y="1833"/>
                <a:chExt cx="714" cy="183"/>
              </a:xfrm>
            </p:grpSpPr>
            <p:sp>
              <p:nvSpPr>
                <p:cNvPr id="168" name="Freeform 61"/>
                <p:cNvSpPr>
                  <a:spLocks/>
                </p:cNvSpPr>
                <p:nvPr/>
              </p:nvSpPr>
              <p:spPr bwMode="auto">
                <a:xfrm>
                  <a:off x="2082" y="1851"/>
                  <a:ext cx="540" cy="165"/>
                </a:xfrm>
                <a:custGeom>
                  <a:avLst/>
                  <a:gdLst/>
                  <a:ahLst/>
                  <a:cxnLst>
                    <a:cxn ang="0">
                      <a:pos x="230" y="0"/>
                    </a:cxn>
                    <a:cxn ang="0">
                      <a:pos x="0" y="36"/>
                    </a:cxn>
                    <a:cxn ang="0">
                      <a:pos x="288" y="165"/>
                    </a:cxn>
                    <a:cxn ang="0">
                      <a:pos x="540" y="123"/>
                    </a:cxn>
                    <a:cxn ang="0">
                      <a:pos x="230" y="0"/>
                    </a:cxn>
                  </a:cxnLst>
                  <a:rect l="0" t="0" r="r" b="b"/>
                  <a:pathLst>
                    <a:path w="540" h="165">
                      <a:moveTo>
                        <a:pt x="230" y="0"/>
                      </a:moveTo>
                      <a:lnTo>
                        <a:pt x="0" y="36"/>
                      </a:lnTo>
                      <a:lnTo>
                        <a:pt x="288" y="165"/>
                      </a:lnTo>
                      <a:lnTo>
                        <a:pt x="540" y="123"/>
                      </a:lnTo>
                      <a:lnTo>
                        <a:pt x="230" y="0"/>
                      </a:lnTo>
                      <a:close/>
                    </a:path>
                  </a:pathLst>
                </a:custGeom>
                <a:solidFill>
                  <a:srgbClr val="FFFFFF"/>
                </a:solidFill>
                <a:ln w="12700" cap="flat" cmpd="sng">
                  <a:noFill/>
                  <a:prstDash val="solid"/>
                  <a:round/>
                  <a:headEnd type="none" w="med" len="med"/>
                  <a:tailEnd type="none" w="med" len="med"/>
                </a:ln>
                <a:effectLst/>
              </p:spPr>
              <p:txBody>
                <a:bodyPr wrap="none" anchor="ctr"/>
                <a:lstStyle/>
                <a:p>
                  <a:endParaRPr lang="zh-CN" altLang="en-US"/>
                </a:p>
              </p:txBody>
            </p:sp>
            <p:sp>
              <p:nvSpPr>
                <p:cNvPr id="169" name="Freeform 62"/>
                <p:cNvSpPr>
                  <a:spLocks/>
                </p:cNvSpPr>
                <p:nvPr/>
              </p:nvSpPr>
              <p:spPr bwMode="auto">
                <a:xfrm>
                  <a:off x="2129" y="1833"/>
                  <a:ext cx="667" cy="164"/>
                </a:xfrm>
                <a:custGeom>
                  <a:avLst/>
                  <a:gdLst/>
                  <a:ahLst/>
                  <a:cxnLst>
                    <a:cxn ang="0">
                      <a:pos x="667" y="99"/>
                    </a:cxn>
                    <a:cxn ang="0">
                      <a:pos x="639" y="87"/>
                    </a:cxn>
                    <a:cxn ang="0">
                      <a:pos x="465" y="99"/>
                    </a:cxn>
                    <a:cxn ang="0">
                      <a:pos x="343" y="50"/>
                    </a:cxn>
                    <a:cxn ang="0">
                      <a:pos x="441" y="15"/>
                    </a:cxn>
                    <a:cxn ang="0">
                      <a:pos x="408" y="0"/>
                    </a:cxn>
                    <a:cxn ang="0">
                      <a:pos x="0" y="57"/>
                    </a:cxn>
                    <a:cxn ang="0">
                      <a:pos x="243" y="164"/>
                    </a:cxn>
                    <a:cxn ang="0">
                      <a:pos x="667" y="99"/>
                    </a:cxn>
                  </a:cxnLst>
                  <a:rect l="0" t="0" r="r" b="b"/>
                  <a:pathLst>
                    <a:path w="667" h="164">
                      <a:moveTo>
                        <a:pt x="667" y="99"/>
                      </a:moveTo>
                      <a:lnTo>
                        <a:pt x="639" y="87"/>
                      </a:lnTo>
                      <a:lnTo>
                        <a:pt x="465" y="99"/>
                      </a:lnTo>
                      <a:lnTo>
                        <a:pt x="343" y="50"/>
                      </a:lnTo>
                      <a:lnTo>
                        <a:pt x="441" y="15"/>
                      </a:lnTo>
                      <a:lnTo>
                        <a:pt x="408" y="0"/>
                      </a:lnTo>
                      <a:lnTo>
                        <a:pt x="0" y="57"/>
                      </a:lnTo>
                      <a:lnTo>
                        <a:pt x="243" y="164"/>
                      </a:lnTo>
                      <a:lnTo>
                        <a:pt x="667" y="99"/>
                      </a:lnTo>
                      <a:close/>
                    </a:path>
                  </a:pathLst>
                </a:custGeom>
                <a:gradFill rotWithShape="1">
                  <a:gsLst>
                    <a:gs pos="0">
                      <a:srgbClr val="D3A448"/>
                    </a:gs>
                    <a:gs pos="100000">
                      <a:srgbClr val="FCD659"/>
                    </a:gs>
                  </a:gsLst>
                  <a:lin ang="18900000" scaled="1"/>
                </a:gradFill>
                <a:ln w="28575" cap="flat" cmpd="sng">
                  <a:noFill/>
                  <a:prstDash val="solid"/>
                  <a:round/>
                  <a:headEnd type="none" w="med" len="med"/>
                  <a:tailEnd type="none" w="med" len="med"/>
                </a:ln>
                <a:effectLst>
                  <a:outerShdw dist="25400" dir="5400000" algn="ctr" rotWithShape="0">
                    <a:schemeClr val="bg2">
                      <a:alpha val="50000"/>
                    </a:schemeClr>
                  </a:outerShdw>
                </a:effectLst>
              </p:spPr>
              <p:txBody>
                <a:bodyPr wrap="none" anchor="ctr"/>
                <a:lstStyle/>
                <a:p>
                  <a:endParaRPr lang="zh-CN" altLang="en-US"/>
                </a:p>
              </p:txBody>
            </p:sp>
          </p:grpSp>
          <p:grpSp>
            <p:nvGrpSpPr>
              <p:cNvPr id="162" name="Group 63"/>
              <p:cNvGrpSpPr>
                <a:grpSpLocks/>
              </p:cNvGrpSpPr>
              <p:nvPr/>
            </p:nvGrpSpPr>
            <p:grpSpPr bwMode="auto">
              <a:xfrm>
                <a:off x="4270370" y="3597272"/>
                <a:ext cx="1303338" cy="347663"/>
                <a:chOff x="2802" y="2123"/>
                <a:chExt cx="821" cy="219"/>
              </a:xfrm>
            </p:grpSpPr>
            <p:sp>
              <p:nvSpPr>
                <p:cNvPr id="166" name="Freeform 64"/>
                <p:cNvSpPr>
                  <a:spLocks/>
                </p:cNvSpPr>
                <p:nvPr/>
              </p:nvSpPr>
              <p:spPr bwMode="auto">
                <a:xfrm>
                  <a:off x="2802" y="2142"/>
                  <a:ext cx="668" cy="200"/>
                </a:xfrm>
                <a:custGeom>
                  <a:avLst/>
                  <a:gdLst/>
                  <a:ahLst/>
                  <a:cxnLst>
                    <a:cxn ang="0">
                      <a:pos x="0" y="47"/>
                    </a:cxn>
                    <a:cxn ang="0">
                      <a:pos x="351" y="200"/>
                    </a:cxn>
                    <a:cxn ang="0">
                      <a:pos x="668" y="152"/>
                    </a:cxn>
                    <a:cxn ang="0">
                      <a:pos x="266" y="0"/>
                    </a:cxn>
                    <a:cxn ang="0">
                      <a:pos x="0" y="47"/>
                    </a:cxn>
                  </a:cxnLst>
                  <a:rect l="0" t="0" r="r" b="b"/>
                  <a:pathLst>
                    <a:path w="668" h="200">
                      <a:moveTo>
                        <a:pt x="0" y="47"/>
                      </a:moveTo>
                      <a:lnTo>
                        <a:pt x="351" y="200"/>
                      </a:lnTo>
                      <a:lnTo>
                        <a:pt x="668" y="152"/>
                      </a:lnTo>
                      <a:lnTo>
                        <a:pt x="266" y="0"/>
                      </a:lnTo>
                      <a:lnTo>
                        <a:pt x="0" y="47"/>
                      </a:lnTo>
                      <a:close/>
                    </a:path>
                  </a:pathLst>
                </a:custGeom>
                <a:solidFill>
                  <a:srgbClr val="FFFFFF"/>
                </a:solidFill>
                <a:ln w="12700" cap="flat" cmpd="sng">
                  <a:noFill/>
                  <a:prstDash val="solid"/>
                  <a:round/>
                  <a:headEnd type="none" w="med" len="med"/>
                  <a:tailEnd type="none" w="med" len="med"/>
                </a:ln>
                <a:effectLst/>
              </p:spPr>
              <p:txBody>
                <a:bodyPr wrap="none" anchor="ctr"/>
                <a:lstStyle/>
                <a:p>
                  <a:endParaRPr lang="zh-CN" altLang="en-US"/>
                </a:p>
              </p:txBody>
            </p:sp>
            <p:sp>
              <p:nvSpPr>
                <p:cNvPr id="167" name="Freeform 65"/>
                <p:cNvSpPr>
                  <a:spLocks/>
                </p:cNvSpPr>
                <p:nvPr/>
              </p:nvSpPr>
              <p:spPr bwMode="auto">
                <a:xfrm>
                  <a:off x="2847" y="2123"/>
                  <a:ext cx="776" cy="205"/>
                </a:xfrm>
                <a:custGeom>
                  <a:avLst/>
                  <a:gdLst/>
                  <a:ahLst/>
                  <a:cxnLst>
                    <a:cxn ang="0">
                      <a:pos x="0" y="73"/>
                    </a:cxn>
                    <a:cxn ang="0">
                      <a:pos x="306" y="205"/>
                    </a:cxn>
                    <a:cxn ang="0">
                      <a:pos x="776" y="126"/>
                    </a:cxn>
                    <a:cxn ang="0">
                      <a:pos x="726" y="109"/>
                    </a:cxn>
                    <a:cxn ang="0">
                      <a:pos x="534" y="121"/>
                    </a:cxn>
                    <a:cxn ang="0">
                      <a:pos x="389" y="60"/>
                    </a:cxn>
                    <a:cxn ang="0">
                      <a:pos x="489" y="18"/>
                    </a:cxn>
                    <a:cxn ang="0">
                      <a:pos x="450" y="0"/>
                    </a:cxn>
                    <a:cxn ang="0">
                      <a:pos x="0" y="73"/>
                    </a:cxn>
                  </a:cxnLst>
                  <a:rect l="0" t="0" r="r" b="b"/>
                  <a:pathLst>
                    <a:path w="776" h="205">
                      <a:moveTo>
                        <a:pt x="0" y="73"/>
                      </a:moveTo>
                      <a:lnTo>
                        <a:pt x="306" y="205"/>
                      </a:lnTo>
                      <a:lnTo>
                        <a:pt x="776" y="126"/>
                      </a:lnTo>
                      <a:lnTo>
                        <a:pt x="726" y="109"/>
                      </a:lnTo>
                      <a:lnTo>
                        <a:pt x="534" y="121"/>
                      </a:lnTo>
                      <a:lnTo>
                        <a:pt x="389" y="60"/>
                      </a:lnTo>
                      <a:lnTo>
                        <a:pt x="489" y="18"/>
                      </a:lnTo>
                      <a:lnTo>
                        <a:pt x="450" y="0"/>
                      </a:lnTo>
                      <a:lnTo>
                        <a:pt x="0" y="73"/>
                      </a:lnTo>
                      <a:close/>
                    </a:path>
                  </a:pathLst>
                </a:custGeom>
                <a:gradFill rotWithShape="1">
                  <a:gsLst>
                    <a:gs pos="0">
                      <a:srgbClr val="D3A448"/>
                    </a:gs>
                    <a:gs pos="100000">
                      <a:srgbClr val="FCD659"/>
                    </a:gs>
                  </a:gsLst>
                  <a:lin ang="18900000" scaled="1"/>
                </a:gradFill>
                <a:ln w="28575" cap="flat" cmpd="sng">
                  <a:noFill/>
                  <a:prstDash val="solid"/>
                  <a:round/>
                  <a:headEnd type="none" w="med" len="med"/>
                  <a:tailEnd type="none" w="med" len="med"/>
                </a:ln>
                <a:effectLst>
                  <a:outerShdw dist="25400" dir="5400000" algn="ctr" rotWithShape="0">
                    <a:schemeClr val="bg2">
                      <a:alpha val="50000"/>
                    </a:schemeClr>
                  </a:outerShdw>
                </a:effectLst>
              </p:spPr>
              <p:txBody>
                <a:bodyPr wrap="none" anchor="ctr"/>
                <a:lstStyle/>
                <a:p>
                  <a:endParaRPr lang="zh-CN" altLang="en-US"/>
                </a:p>
              </p:txBody>
            </p:sp>
          </p:grpSp>
          <p:grpSp>
            <p:nvGrpSpPr>
              <p:cNvPr id="163" name="Group 66"/>
              <p:cNvGrpSpPr>
                <a:grpSpLocks/>
              </p:cNvGrpSpPr>
              <p:nvPr/>
            </p:nvGrpSpPr>
            <p:grpSpPr bwMode="auto">
              <a:xfrm>
                <a:off x="5726112" y="4197347"/>
                <a:ext cx="1447801" cy="430213"/>
                <a:chOff x="3719" y="2501"/>
                <a:chExt cx="912" cy="271"/>
              </a:xfrm>
            </p:grpSpPr>
            <p:sp>
              <p:nvSpPr>
                <p:cNvPr id="164" name="Freeform 67"/>
                <p:cNvSpPr>
                  <a:spLocks/>
                </p:cNvSpPr>
                <p:nvPr/>
              </p:nvSpPr>
              <p:spPr bwMode="auto">
                <a:xfrm>
                  <a:off x="3719" y="2516"/>
                  <a:ext cx="783" cy="256"/>
                </a:xfrm>
                <a:custGeom>
                  <a:avLst/>
                  <a:gdLst/>
                  <a:ahLst/>
                  <a:cxnLst>
                    <a:cxn ang="0">
                      <a:pos x="0" y="61"/>
                    </a:cxn>
                    <a:cxn ang="0">
                      <a:pos x="453" y="256"/>
                    </a:cxn>
                    <a:cxn ang="0">
                      <a:pos x="783" y="192"/>
                    </a:cxn>
                    <a:cxn ang="0">
                      <a:pos x="292" y="0"/>
                    </a:cxn>
                    <a:cxn ang="0">
                      <a:pos x="0" y="61"/>
                    </a:cxn>
                  </a:cxnLst>
                  <a:rect l="0" t="0" r="r" b="b"/>
                  <a:pathLst>
                    <a:path w="783" h="256">
                      <a:moveTo>
                        <a:pt x="0" y="61"/>
                      </a:moveTo>
                      <a:lnTo>
                        <a:pt x="453" y="256"/>
                      </a:lnTo>
                      <a:lnTo>
                        <a:pt x="783" y="192"/>
                      </a:lnTo>
                      <a:lnTo>
                        <a:pt x="292" y="0"/>
                      </a:lnTo>
                      <a:lnTo>
                        <a:pt x="0" y="61"/>
                      </a:lnTo>
                      <a:close/>
                    </a:path>
                  </a:pathLst>
                </a:custGeom>
                <a:solidFill>
                  <a:srgbClr val="FFFFFF"/>
                </a:solidFill>
                <a:ln w="12700" cap="flat" cmpd="sng">
                  <a:noFill/>
                  <a:prstDash val="solid"/>
                  <a:round/>
                  <a:headEnd type="none" w="med" len="med"/>
                  <a:tailEnd type="none" w="med" len="med"/>
                </a:ln>
                <a:effectLst/>
              </p:spPr>
              <p:txBody>
                <a:bodyPr wrap="none" anchor="ctr"/>
                <a:lstStyle/>
                <a:p>
                  <a:endParaRPr lang="zh-CN" altLang="en-US"/>
                </a:p>
              </p:txBody>
            </p:sp>
            <p:sp>
              <p:nvSpPr>
                <p:cNvPr id="165" name="Freeform 68"/>
                <p:cNvSpPr>
                  <a:spLocks/>
                </p:cNvSpPr>
                <p:nvPr/>
              </p:nvSpPr>
              <p:spPr bwMode="auto">
                <a:xfrm>
                  <a:off x="3776" y="2501"/>
                  <a:ext cx="855" cy="245"/>
                </a:xfrm>
                <a:custGeom>
                  <a:avLst/>
                  <a:gdLst/>
                  <a:ahLst/>
                  <a:cxnLst>
                    <a:cxn ang="0">
                      <a:pos x="540" y="36"/>
                    </a:cxn>
                    <a:cxn ang="0">
                      <a:pos x="453" y="0"/>
                    </a:cxn>
                    <a:cxn ang="0">
                      <a:pos x="0" y="79"/>
                    </a:cxn>
                    <a:cxn ang="0">
                      <a:pos x="404" y="245"/>
                    </a:cxn>
                    <a:cxn ang="0">
                      <a:pos x="855" y="163"/>
                    </a:cxn>
                    <a:cxn ang="0">
                      <a:pos x="787" y="135"/>
                    </a:cxn>
                    <a:cxn ang="0">
                      <a:pos x="603" y="150"/>
                    </a:cxn>
                    <a:cxn ang="0">
                      <a:pos x="448" y="79"/>
                    </a:cxn>
                    <a:cxn ang="0">
                      <a:pos x="540" y="36"/>
                    </a:cxn>
                  </a:cxnLst>
                  <a:rect l="0" t="0" r="r" b="b"/>
                  <a:pathLst>
                    <a:path w="855" h="245">
                      <a:moveTo>
                        <a:pt x="540" y="36"/>
                      </a:moveTo>
                      <a:lnTo>
                        <a:pt x="453" y="0"/>
                      </a:lnTo>
                      <a:lnTo>
                        <a:pt x="0" y="79"/>
                      </a:lnTo>
                      <a:lnTo>
                        <a:pt x="404" y="245"/>
                      </a:lnTo>
                      <a:lnTo>
                        <a:pt x="855" y="163"/>
                      </a:lnTo>
                      <a:lnTo>
                        <a:pt x="787" y="135"/>
                      </a:lnTo>
                      <a:lnTo>
                        <a:pt x="603" y="150"/>
                      </a:lnTo>
                      <a:lnTo>
                        <a:pt x="448" y="79"/>
                      </a:lnTo>
                      <a:lnTo>
                        <a:pt x="540" y="36"/>
                      </a:lnTo>
                      <a:close/>
                    </a:path>
                  </a:pathLst>
                </a:custGeom>
                <a:gradFill rotWithShape="1">
                  <a:gsLst>
                    <a:gs pos="0">
                      <a:srgbClr val="D3A448"/>
                    </a:gs>
                    <a:gs pos="100000">
                      <a:srgbClr val="FCD659"/>
                    </a:gs>
                  </a:gsLst>
                  <a:lin ang="18900000" scaled="1"/>
                </a:gradFill>
                <a:ln w="28575" cap="flat" cmpd="sng">
                  <a:noFill/>
                  <a:prstDash val="solid"/>
                  <a:round/>
                  <a:headEnd type="none" w="med" len="med"/>
                  <a:tailEnd type="none" w="med" len="med"/>
                </a:ln>
                <a:effectLst>
                  <a:outerShdw dist="25400" dir="5400000" algn="ctr" rotWithShape="0">
                    <a:schemeClr val="bg2">
                      <a:alpha val="50000"/>
                    </a:schemeClr>
                  </a:outerShdw>
                </a:effectLst>
              </p:spPr>
              <p:txBody>
                <a:bodyPr wrap="none" anchor="ctr"/>
                <a:lstStyle/>
                <a:p>
                  <a:endParaRPr lang="zh-CN" altLang="en-US"/>
                </a:p>
              </p:txBody>
            </p:sp>
          </p:grpSp>
        </p:grpSp>
        <p:grpSp>
          <p:nvGrpSpPr>
            <p:cNvPr id="71" name="Group 69"/>
            <p:cNvGrpSpPr>
              <a:grpSpLocks/>
            </p:cNvGrpSpPr>
            <p:nvPr/>
          </p:nvGrpSpPr>
          <p:grpSpPr bwMode="auto">
            <a:xfrm>
              <a:off x="4286248" y="3018022"/>
              <a:ext cx="844550" cy="579572"/>
              <a:chOff x="1771" y="2122"/>
              <a:chExt cx="2191" cy="1764"/>
            </a:xfrm>
            <a:solidFill>
              <a:schemeClr val="bg1">
                <a:lumMod val="75000"/>
              </a:schemeClr>
            </a:solidFill>
          </p:grpSpPr>
          <p:grpSp>
            <p:nvGrpSpPr>
              <p:cNvPr id="135" name="Group 70"/>
              <p:cNvGrpSpPr>
                <a:grpSpLocks/>
              </p:cNvGrpSpPr>
              <p:nvPr/>
            </p:nvGrpSpPr>
            <p:grpSpPr bwMode="auto">
              <a:xfrm>
                <a:off x="2736" y="2122"/>
                <a:ext cx="1226" cy="1561"/>
                <a:chOff x="1771" y="2234"/>
                <a:chExt cx="1298" cy="1652"/>
              </a:xfrm>
              <a:grpFill/>
            </p:grpSpPr>
            <p:sp>
              <p:nvSpPr>
                <p:cNvPr id="145" name="Freeform 71"/>
                <p:cNvSpPr>
                  <a:spLocks/>
                </p:cNvSpPr>
                <p:nvPr/>
              </p:nvSpPr>
              <p:spPr bwMode="auto">
                <a:xfrm>
                  <a:off x="1771" y="2234"/>
                  <a:ext cx="1298" cy="217"/>
                </a:xfrm>
                <a:custGeom>
                  <a:avLst/>
                  <a:gdLst/>
                  <a:ahLst/>
                  <a:cxnLst>
                    <a:cxn ang="0">
                      <a:pos x="513" y="45"/>
                    </a:cxn>
                    <a:cxn ang="0">
                      <a:pos x="323" y="0"/>
                    </a:cxn>
                    <a:cxn ang="0">
                      <a:pos x="0" y="39"/>
                    </a:cxn>
                    <a:cxn ang="0">
                      <a:pos x="169" y="86"/>
                    </a:cxn>
                    <a:cxn ang="0">
                      <a:pos x="513" y="45"/>
                    </a:cxn>
                  </a:cxnLst>
                  <a:rect l="0" t="0" r="r" b="b"/>
                  <a:pathLst>
                    <a:path w="513" h="86">
                      <a:moveTo>
                        <a:pt x="513" y="45"/>
                      </a:moveTo>
                      <a:lnTo>
                        <a:pt x="323" y="0"/>
                      </a:lnTo>
                      <a:lnTo>
                        <a:pt x="0" y="39"/>
                      </a:lnTo>
                      <a:lnTo>
                        <a:pt x="169" y="86"/>
                      </a:lnTo>
                      <a:lnTo>
                        <a:pt x="513" y="45"/>
                      </a:lnTo>
                      <a:close/>
                    </a:path>
                  </a:pathLst>
                </a:custGeom>
                <a:grpFill/>
                <a:ln w="9525" cap="flat" cmpd="sng">
                  <a:solidFill>
                    <a:srgbClr val="808080"/>
                  </a:solidFill>
                  <a:prstDash val="solid"/>
                  <a:round/>
                  <a:headEnd type="none" w="med" len="med"/>
                  <a:tailEnd type="none" w="med" len="med"/>
                </a:ln>
                <a:effectLst/>
              </p:spPr>
              <p:txBody>
                <a:bodyPr wrap="none" anchor="ctr"/>
                <a:lstStyle/>
                <a:p>
                  <a:endParaRPr lang="zh-CN" altLang="en-US"/>
                </a:p>
              </p:txBody>
            </p:sp>
            <p:sp>
              <p:nvSpPr>
                <p:cNvPr id="146" name="Freeform 72"/>
                <p:cNvSpPr>
                  <a:spLocks/>
                </p:cNvSpPr>
                <p:nvPr/>
              </p:nvSpPr>
              <p:spPr bwMode="auto">
                <a:xfrm>
                  <a:off x="1771" y="2335"/>
                  <a:ext cx="430" cy="1551"/>
                </a:xfrm>
                <a:custGeom>
                  <a:avLst/>
                  <a:gdLst/>
                  <a:ahLst/>
                  <a:cxnLst>
                    <a:cxn ang="0">
                      <a:pos x="2" y="0"/>
                    </a:cxn>
                    <a:cxn ang="0">
                      <a:pos x="170" y="47"/>
                    </a:cxn>
                    <a:cxn ang="0">
                      <a:pos x="164" y="621"/>
                    </a:cxn>
                    <a:cxn ang="0">
                      <a:pos x="0" y="521"/>
                    </a:cxn>
                    <a:cxn ang="0">
                      <a:pos x="2" y="0"/>
                    </a:cxn>
                  </a:cxnLst>
                  <a:rect l="0" t="0" r="r" b="b"/>
                  <a:pathLst>
                    <a:path w="170" h="621">
                      <a:moveTo>
                        <a:pt x="2" y="0"/>
                      </a:moveTo>
                      <a:lnTo>
                        <a:pt x="170" y="47"/>
                      </a:lnTo>
                      <a:lnTo>
                        <a:pt x="164" y="621"/>
                      </a:lnTo>
                      <a:lnTo>
                        <a:pt x="0" y="521"/>
                      </a:lnTo>
                      <a:lnTo>
                        <a:pt x="2" y="0"/>
                      </a:lnTo>
                      <a:close/>
                    </a:path>
                  </a:pathLst>
                </a:custGeom>
                <a:grpFill/>
                <a:ln w="9525" cap="flat" cmpd="sng">
                  <a:solidFill>
                    <a:srgbClr val="808080"/>
                  </a:solidFill>
                  <a:prstDash val="solid"/>
                  <a:round/>
                  <a:headEnd type="none" w="med" len="med"/>
                  <a:tailEnd type="none" w="med" len="med"/>
                </a:ln>
                <a:effectLst/>
              </p:spPr>
              <p:txBody>
                <a:bodyPr wrap="none" anchor="ctr"/>
                <a:lstStyle/>
                <a:p>
                  <a:endParaRPr lang="zh-CN" altLang="en-US"/>
                </a:p>
              </p:txBody>
            </p:sp>
            <p:sp>
              <p:nvSpPr>
                <p:cNvPr id="147" name="Freeform 73"/>
                <p:cNvSpPr>
                  <a:spLocks/>
                </p:cNvSpPr>
                <p:nvPr/>
              </p:nvSpPr>
              <p:spPr bwMode="auto">
                <a:xfrm>
                  <a:off x="2191" y="2342"/>
                  <a:ext cx="875" cy="1544"/>
                </a:xfrm>
                <a:custGeom>
                  <a:avLst/>
                  <a:gdLst/>
                  <a:ahLst/>
                  <a:cxnLst>
                    <a:cxn ang="0">
                      <a:pos x="346" y="0"/>
                    </a:cxn>
                    <a:cxn ang="0">
                      <a:pos x="3" y="42"/>
                    </a:cxn>
                    <a:cxn ang="0">
                      <a:pos x="0" y="612"/>
                    </a:cxn>
                    <a:cxn ang="0">
                      <a:pos x="340" y="534"/>
                    </a:cxn>
                    <a:cxn ang="0">
                      <a:pos x="346" y="0"/>
                    </a:cxn>
                  </a:cxnLst>
                  <a:rect l="0" t="0" r="r" b="b"/>
                  <a:pathLst>
                    <a:path w="346" h="612">
                      <a:moveTo>
                        <a:pt x="346" y="0"/>
                      </a:moveTo>
                      <a:lnTo>
                        <a:pt x="3" y="42"/>
                      </a:lnTo>
                      <a:lnTo>
                        <a:pt x="0" y="612"/>
                      </a:lnTo>
                      <a:lnTo>
                        <a:pt x="340" y="534"/>
                      </a:lnTo>
                      <a:lnTo>
                        <a:pt x="346" y="0"/>
                      </a:lnTo>
                      <a:close/>
                    </a:path>
                  </a:pathLst>
                </a:custGeom>
                <a:grpFill/>
                <a:ln w="9525" cap="flat" cmpd="sng">
                  <a:solidFill>
                    <a:srgbClr val="808080"/>
                  </a:solidFill>
                  <a:prstDash val="solid"/>
                  <a:round/>
                  <a:headEnd type="none" w="med" len="med"/>
                  <a:tailEnd type="none" w="med" len="med"/>
                </a:ln>
                <a:effectLst/>
              </p:spPr>
              <p:txBody>
                <a:bodyPr wrap="none" anchor="ctr"/>
                <a:lstStyle/>
                <a:p>
                  <a:endParaRPr lang="zh-CN" altLang="en-US"/>
                </a:p>
              </p:txBody>
            </p:sp>
            <p:sp>
              <p:nvSpPr>
                <p:cNvPr id="148" name="Rectangle 74"/>
                <p:cNvSpPr>
                  <a:spLocks noChangeArrowheads="1"/>
                </p:cNvSpPr>
                <p:nvPr/>
              </p:nvSpPr>
              <p:spPr bwMode="auto">
                <a:xfrm>
                  <a:off x="2621" y="2395"/>
                  <a:ext cx="12" cy="1392"/>
                </a:xfrm>
                <a:prstGeom prst="rect">
                  <a:avLst/>
                </a:prstGeom>
                <a:grpFill/>
                <a:ln w="9525" algn="ctr">
                  <a:noFill/>
                  <a:miter lim="800000"/>
                  <a:headEnd/>
                  <a:tailEnd/>
                </a:ln>
                <a:effectLst/>
              </p:spPr>
              <p:txBody>
                <a:bodyPr wrap="none" anchor="ctr"/>
                <a:lstStyle/>
                <a:p>
                  <a:endParaRPr lang="zh-CN" altLang="en-US"/>
                </a:p>
              </p:txBody>
            </p:sp>
            <p:sp>
              <p:nvSpPr>
                <p:cNvPr id="149" name="AutoShape 75"/>
                <p:cNvSpPr>
                  <a:spLocks noChangeArrowheads="1"/>
                </p:cNvSpPr>
                <p:nvPr/>
              </p:nvSpPr>
              <p:spPr bwMode="auto">
                <a:xfrm rot="-491366">
                  <a:off x="2644" y="2836"/>
                  <a:ext cx="405" cy="71"/>
                </a:xfrm>
                <a:prstGeom prst="parallelogram">
                  <a:avLst>
                    <a:gd name="adj" fmla="val 12280"/>
                  </a:avLst>
                </a:prstGeom>
                <a:grpFill/>
                <a:ln w="9525" algn="ctr">
                  <a:solidFill>
                    <a:srgbClr val="808080"/>
                  </a:solidFill>
                  <a:miter lim="800000"/>
                  <a:headEnd/>
                  <a:tailEnd/>
                </a:ln>
                <a:effectLst/>
              </p:spPr>
              <p:txBody>
                <a:bodyPr wrap="none" anchor="ctr"/>
                <a:lstStyle/>
                <a:p>
                  <a:endParaRPr lang="zh-CN" altLang="en-US"/>
                </a:p>
              </p:txBody>
            </p:sp>
            <p:sp>
              <p:nvSpPr>
                <p:cNvPr id="150" name="AutoShape 76"/>
                <p:cNvSpPr>
                  <a:spLocks noChangeArrowheads="1"/>
                </p:cNvSpPr>
                <p:nvPr/>
              </p:nvSpPr>
              <p:spPr bwMode="auto">
                <a:xfrm rot="-418837">
                  <a:off x="2214" y="2469"/>
                  <a:ext cx="392" cy="310"/>
                </a:xfrm>
                <a:prstGeom prst="parallelogram">
                  <a:avLst>
                    <a:gd name="adj" fmla="val 12347"/>
                  </a:avLst>
                </a:prstGeom>
                <a:grpFill/>
                <a:ln w="9525" algn="ctr">
                  <a:solidFill>
                    <a:srgbClr val="808080"/>
                  </a:solidFill>
                  <a:miter lim="800000"/>
                  <a:headEnd/>
                  <a:tailEnd/>
                </a:ln>
                <a:effectLst/>
              </p:spPr>
              <p:txBody>
                <a:bodyPr wrap="none" anchor="ctr"/>
                <a:lstStyle/>
                <a:p>
                  <a:endParaRPr lang="zh-CN" altLang="en-US"/>
                </a:p>
              </p:txBody>
            </p:sp>
            <p:sp>
              <p:nvSpPr>
                <p:cNvPr id="151" name="AutoShape 77"/>
                <p:cNvSpPr>
                  <a:spLocks noChangeArrowheads="1"/>
                </p:cNvSpPr>
                <p:nvPr/>
              </p:nvSpPr>
              <p:spPr bwMode="auto">
                <a:xfrm rot="-418837">
                  <a:off x="2214" y="2807"/>
                  <a:ext cx="392" cy="310"/>
                </a:xfrm>
                <a:prstGeom prst="parallelogram">
                  <a:avLst>
                    <a:gd name="adj" fmla="val 12347"/>
                  </a:avLst>
                </a:prstGeom>
                <a:grpFill/>
                <a:ln w="9525" algn="ctr">
                  <a:solidFill>
                    <a:srgbClr val="808080"/>
                  </a:solidFill>
                  <a:miter lim="800000"/>
                  <a:headEnd/>
                  <a:tailEnd/>
                </a:ln>
                <a:effectLst/>
              </p:spPr>
              <p:txBody>
                <a:bodyPr wrap="none" anchor="ctr"/>
                <a:lstStyle/>
                <a:p>
                  <a:endParaRPr lang="zh-CN" altLang="en-US"/>
                </a:p>
              </p:txBody>
            </p:sp>
            <p:sp>
              <p:nvSpPr>
                <p:cNvPr id="152" name="AutoShape 78"/>
                <p:cNvSpPr>
                  <a:spLocks noChangeArrowheads="1"/>
                </p:cNvSpPr>
                <p:nvPr/>
              </p:nvSpPr>
              <p:spPr bwMode="auto">
                <a:xfrm rot="-491366">
                  <a:off x="2644" y="2937"/>
                  <a:ext cx="405" cy="71"/>
                </a:xfrm>
                <a:prstGeom prst="parallelogram">
                  <a:avLst>
                    <a:gd name="adj" fmla="val 12280"/>
                  </a:avLst>
                </a:prstGeom>
                <a:grpFill/>
                <a:ln w="9525" algn="ctr">
                  <a:solidFill>
                    <a:srgbClr val="808080"/>
                  </a:solidFill>
                  <a:miter lim="800000"/>
                  <a:headEnd/>
                  <a:tailEnd/>
                </a:ln>
                <a:effectLst/>
              </p:spPr>
              <p:txBody>
                <a:bodyPr wrap="none" anchor="ctr"/>
                <a:lstStyle/>
                <a:p>
                  <a:endParaRPr lang="zh-CN" altLang="en-US"/>
                </a:p>
              </p:txBody>
            </p:sp>
          </p:grpSp>
          <p:grpSp>
            <p:nvGrpSpPr>
              <p:cNvPr id="136" name="Group 79"/>
              <p:cNvGrpSpPr>
                <a:grpSpLocks/>
              </p:cNvGrpSpPr>
              <p:nvPr/>
            </p:nvGrpSpPr>
            <p:grpSpPr bwMode="auto">
              <a:xfrm>
                <a:off x="1771" y="2234"/>
                <a:ext cx="1298" cy="1652"/>
                <a:chOff x="1771" y="2234"/>
                <a:chExt cx="1298" cy="1652"/>
              </a:xfrm>
              <a:grpFill/>
            </p:grpSpPr>
            <p:sp>
              <p:nvSpPr>
                <p:cNvPr id="137" name="Freeform 80"/>
                <p:cNvSpPr>
                  <a:spLocks/>
                </p:cNvSpPr>
                <p:nvPr/>
              </p:nvSpPr>
              <p:spPr bwMode="auto">
                <a:xfrm>
                  <a:off x="1771" y="2234"/>
                  <a:ext cx="1298" cy="217"/>
                </a:xfrm>
                <a:custGeom>
                  <a:avLst/>
                  <a:gdLst/>
                  <a:ahLst/>
                  <a:cxnLst>
                    <a:cxn ang="0">
                      <a:pos x="513" y="45"/>
                    </a:cxn>
                    <a:cxn ang="0">
                      <a:pos x="323" y="0"/>
                    </a:cxn>
                    <a:cxn ang="0">
                      <a:pos x="0" y="39"/>
                    </a:cxn>
                    <a:cxn ang="0">
                      <a:pos x="169" y="86"/>
                    </a:cxn>
                    <a:cxn ang="0">
                      <a:pos x="513" y="45"/>
                    </a:cxn>
                  </a:cxnLst>
                  <a:rect l="0" t="0" r="r" b="b"/>
                  <a:pathLst>
                    <a:path w="513" h="86">
                      <a:moveTo>
                        <a:pt x="513" y="45"/>
                      </a:moveTo>
                      <a:lnTo>
                        <a:pt x="323" y="0"/>
                      </a:lnTo>
                      <a:lnTo>
                        <a:pt x="0" y="39"/>
                      </a:lnTo>
                      <a:lnTo>
                        <a:pt x="169" y="86"/>
                      </a:lnTo>
                      <a:lnTo>
                        <a:pt x="513" y="45"/>
                      </a:lnTo>
                      <a:close/>
                    </a:path>
                  </a:pathLst>
                </a:custGeom>
                <a:grpFill/>
                <a:ln w="9525" cap="flat" cmpd="sng">
                  <a:solidFill>
                    <a:srgbClr val="808080"/>
                  </a:solidFill>
                  <a:prstDash val="solid"/>
                  <a:round/>
                  <a:headEnd type="none" w="med" len="med"/>
                  <a:tailEnd type="none" w="med" len="med"/>
                </a:ln>
                <a:effectLst/>
              </p:spPr>
              <p:txBody>
                <a:bodyPr wrap="none" anchor="ctr"/>
                <a:lstStyle/>
                <a:p>
                  <a:endParaRPr lang="zh-CN" altLang="en-US"/>
                </a:p>
              </p:txBody>
            </p:sp>
            <p:sp>
              <p:nvSpPr>
                <p:cNvPr id="138" name="Freeform 81"/>
                <p:cNvSpPr>
                  <a:spLocks/>
                </p:cNvSpPr>
                <p:nvPr/>
              </p:nvSpPr>
              <p:spPr bwMode="auto">
                <a:xfrm>
                  <a:off x="1771" y="2335"/>
                  <a:ext cx="430" cy="1551"/>
                </a:xfrm>
                <a:custGeom>
                  <a:avLst/>
                  <a:gdLst/>
                  <a:ahLst/>
                  <a:cxnLst>
                    <a:cxn ang="0">
                      <a:pos x="2" y="0"/>
                    </a:cxn>
                    <a:cxn ang="0">
                      <a:pos x="170" y="47"/>
                    </a:cxn>
                    <a:cxn ang="0">
                      <a:pos x="164" y="621"/>
                    </a:cxn>
                    <a:cxn ang="0">
                      <a:pos x="0" y="521"/>
                    </a:cxn>
                    <a:cxn ang="0">
                      <a:pos x="2" y="0"/>
                    </a:cxn>
                  </a:cxnLst>
                  <a:rect l="0" t="0" r="r" b="b"/>
                  <a:pathLst>
                    <a:path w="170" h="621">
                      <a:moveTo>
                        <a:pt x="2" y="0"/>
                      </a:moveTo>
                      <a:lnTo>
                        <a:pt x="170" y="47"/>
                      </a:lnTo>
                      <a:lnTo>
                        <a:pt x="164" y="621"/>
                      </a:lnTo>
                      <a:lnTo>
                        <a:pt x="0" y="521"/>
                      </a:lnTo>
                      <a:lnTo>
                        <a:pt x="2" y="0"/>
                      </a:lnTo>
                      <a:close/>
                    </a:path>
                  </a:pathLst>
                </a:custGeom>
                <a:grpFill/>
                <a:ln w="9525" cap="flat" cmpd="sng">
                  <a:solidFill>
                    <a:srgbClr val="808080"/>
                  </a:solidFill>
                  <a:prstDash val="solid"/>
                  <a:round/>
                  <a:headEnd type="none" w="med" len="med"/>
                  <a:tailEnd type="none" w="med" len="med"/>
                </a:ln>
                <a:effectLst/>
              </p:spPr>
              <p:txBody>
                <a:bodyPr wrap="none" anchor="ctr"/>
                <a:lstStyle/>
                <a:p>
                  <a:endParaRPr lang="zh-CN" altLang="en-US"/>
                </a:p>
              </p:txBody>
            </p:sp>
            <p:sp>
              <p:nvSpPr>
                <p:cNvPr id="139" name="Freeform 82"/>
                <p:cNvSpPr>
                  <a:spLocks/>
                </p:cNvSpPr>
                <p:nvPr/>
              </p:nvSpPr>
              <p:spPr bwMode="auto">
                <a:xfrm>
                  <a:off x="2191" y="2342"/>
                  <a:ext cx="875" cy="1544"/>
                </a:xfrm>
                <a:custGeom>
                  <a:avLst/>
                  <a:gdLst/>
                  <a:ahLst/>
                  <a:cxnLst>
                    <a:cxn ang="0">
                      <a:pos x="346" y="0"/>
                    </a:cxn>
                    <a:cxn ang="0">
                      <a:pos x="3" y="42"/>
                    </a:cxn>
                    <a:cxn ang="0">
                      <a:pos x="0" y="612"/>
                    </a:cxn>
                    <a:cxn ang="0">
                      <a:pos x="340" y="534"/>
                    </a:cxn>
                    <a:cxn ang="0">
                      <a:pos x="346" y="0"/>
                    </a:cxn>
                  </a:cxnLst>
                  <a:rect l="0" t="0" r="r" b="b"/>
                  <a:pathLst>
                    <a:path w="346" h="612">
                      <a:moveTo>
                        <a:pt x="346" y="0"/>
                      </a:moveTo>
                      <a:lnTo>
                        <a:pt x="3" y="42"/>
                      </a:lnTo>
                      <a:lnTo>
                        <a:pt x="0" y="612"/>
                      </a:lnTo>
                      <a:lnTo>
                        <a:pt x="340" y="534"/>
                      </a:lnTo>
                      <a:lnTo>
                        <a:pt x="346" y="0"/>
                      </a:lnTo>
                      <a:close/>
                    </a:path>
                  </a:pathLst>
                </a:custGeom>
                <a:grpFill/>
                <a:ln w="9525" cap="flat" cmpd="sng">
                  <a:solidFill>
                    <a:srgbClr val="808080"/>
                  </a:solidFill>
                  <a:prstDash val="solid"/>
                  <a:round/>
                  <a:headEnd type="none" w="med" len="med"/>
                  <a:tailEnd type="none" w="med" len="med"/>
                </a:ln>
                <a:effectLst/>
              </p:spPr>
              <p:txBody>
                <a:bodyPr wrap="none" anchor="ctr"/>
                <a:lstStyle/>
                <a:p>
                  <a:endParaRPr lang="zh-CN" altLang="en-US"/>
                </a:p>
              </p:txBody>
            </p:sp>
            <p:sp>
              <p:nvSpPr>
                <p:cNvPr id="140" name="Rectangle 83"/>
                <p:cNvSpPr>
                  <a:spLocks noChangeArrowheads="1"/>
                </p:cNvSpPr>
                <p:nvPr/>
              </p:nvSpPr>
              <p:spPr bwMode="auto">
                <a:xfrm>
                  <a:off x="2621" y="2395"/>
                  <a:ext cx="12" cy="1392"/>
                </a:xfrm>
                <a:prstGeom prst="rect">
                  <a:avLst/>
                </a:prstGeom>
                <a:grpFill/>
                <a:ln w="9525" algn="ctr">
                  <a:noFill/>
                  <a:miter lim="800000"/>
                  <a:headEnd/>
                  <a:tailEnd/>
                </a:ln>
                <a:effectLst/>
              </p:spPr>
              <p:txBody>
                <a:bodyPr wrap="none" anchor="ctr"/>
                <a:lstStyle/>
                <a:p>
                  <a:endParaRPr lang="zh-CN" altLang="en-US"/>
                </a:p>
              </p:txBody>
            </p:sp>
            <p:sp>
              <p:nvSpPr>
                <p:cNvPr id="141" name="AutoShape 84"/>
                <p:cNvSpPr>
                  <a:spLocks noChangeArrowheads="1"/>
                </p:cNvSpPr>
                <p:nvPr/>
              </p:nvSpPr>
              <p:spPr bwMode="auto">
                <a:xfrm rot="-491366">
                  <a:off x="2644" y="2836"/>
                  <a:ext cx="405" cy="71"/>
                </a:xfrm>
                <a:prstGeom prst="parallelogram">
                  <a:avLst>
                    <a:gd name="adj" fmla="val 12280"/>
                  </a:avLst>
                </a:prstGeom>
                <a:grpFill/>
                <a:ln w="9525" algn="ctr">
                  <a:solidFill>
                    <a:srgbClr val="808080"/>
                  </a:solidFill>
                  <a:miter lim="800000"/>
                  <a:headEnd/>
                  <a:tailEnd/>
                </a:ln>
                <a:effectLst/>
              </p:spPr>
              <p:txBody>
                <a:bodyPr wrap="none" anchor="ctr"/>
                <a:lstStyle/>
                <a:p>
                  <a:endParaRPr lang="zh-CN" altLang="en-US"/>
                </a:p>
              </p:txBody>
            </p:sp>
            <p:sp>
              <p:nvSpPr>
                <p:cNvPr id="142" name="AutoShape 85"/>
                <p:cNvSpPr>
                  <a:spLocks noChangeArrowheads="1"/>
                </p:cNvSpPr>
                <p:nvPr/>
              </p:nvSpPr>
              <p:spPr bwMode="auto">
                <a:xfrm rot="-418837">
                  <a:off x="2214" y="2469"/>
                  <a:ext cx="392" cy="310"/>
                </a:xfrm>
                <a:prstGeom prst="parallelogram">
                  <a:avLst>
                    <a:gd name="adj" fmla="val 12347"/>
                  </a:avLst>
                </a:prstGeom>
                <a:grpFill/>
                <a:ln w="9525" algn="ctr">
                  <a:solidFill>
                    <a:srgbClr val="808080"/>
                  </a:solidFill>
                  <a:miter lim="800000"/>
                  <a:headEnd/>
                  <a:tailEnd/>
                </a:ln>
                <a:effectLst/>
              </p:spPr>
              <p:txBody>
                <a:bodyPr wrap="none" anchor="ctr"/>
                <a:lstStyle/>
                <a:p>
                  <a:endParaRPr lang="zh-CN" altLang="en-US"/>
                </a:p>
              </p:txBody>
            </p:sp>
            <p:sp>
              <p:nvSpPr>
                <p:cNvPr id="143" name="AutoShape 86"/>
                <p:cNvSpPr>
                  <a:spLocks noChangeArrowheads="1"/>
                </p:cNvSpPr>
                <p:nvPr/>
              </p:nvSpPr>
              <p:spPr bwMode="auto">
                <a:xfrm rot="-418837">
                  <a:off x="2214" y="2807"/>
                  <a:ext cx="392" cy="310"/>
                </a:xfrm>
                <a:prstGeom prst="parallelogram">
                  <a:avLst>
                    <a:gd name="adj" fmla="val 12347"/>
                  </a:avLst>
                </a:prstGeom>
                <a:grpFill/>
                <a:ln w="9525" algn="ctr">
                  <a:solidFill>
                    <a:srgbClr val="808080"/>
                  </a:solidFill>
                  <a:miter lim="800000"/>
                  <a:headEnd/>
                  <a:tailEnd/>
                </a:ln>
                <a:effectLst/>
              </p:spPr>
              <p:txBody>
                <a:bodyPr wrap="none" anchor="ctr"/>
                <a:lstStyle/>
                <a:p>
                  <a:endParaRPr lang="zh-CN" altLang="en-US"/>
                </a:p>
              </p:txBody>
            </p:sp>
            <p:sp>
              <p:nvSpPr>
                <p:cNvPr id="144" name="AutoShape 87"/>
                <p:cNvSpPr>
                  <a:spLocks noChangeArrowheads="1"/>
                </p:cNvSpPr>
                <p:nvPr/>
              </p:nvSpPr>
              <p:spPr bwMode="auto">
                <a:xfrm rot="-491366">
                  <a:off x="2644" y="2937"/>
                  <a:ext cx="405" cy="71"/>
                </a:xfrm>
                <a:prstGeom prst="parallelogram">
                  <a:avLst>
                    <a:gd name="adj" fmla="val 12280"/>
                  </a:avLst>
                </a:prstGeom>
                <a:grpFill/>
                <a:ln w="9525" algn="ctr">
                  <a:solidFill>
                    <a:srgbClr val="808080"/>
                  </a:solidFill>
                  <a:miter lim="800000"/>
                  <a:headEnd/>
                  <a:tailEnd/>
                </a:ln>
                <a:effectLst/>
              </p:spPr>
              <p:txBody>
                <a:bodyPr wrap="none" anchor="ctr"/>
                <a:lstStyle/>
                <a:p>
                  <a:endParaRPr lang="zh-CN" altLang="en-US"/>
                </a:p>
              </p:txBody>
            </p:sp>
          </p:grpSp>
        </p:grpSp>
        <p:grpSp>
          <p:nvGrpSpPr>
            <p:cNvPr id="72" name="Group 11"/>
            <p:cNvGrpSpPr>
              <a:grpSpLocks/>
            </p:cNvGrpSpPr>
            <p:nvPr/>
          </p:nvGrpSpPr>
          <p:grpSpPr bwMode="auto">
            <a:xfrm>
              <a:off x="3487579" y="2623998"/>
              <a:ext cx="647701" cy="546376"/>
              <a:chOff x="3880" y="814"/>
              <a:chExt cx="490" cy="484"/>
            </a:xfrm>
            <a:solidFill>
              <a:schemeClr val="bg1">
                <a:lumMod val="75000"/>
              </a:schemeClr>
            </a:solidFill>
          </p:grpSpPr>
          <p:sp>
            <p:nvSpPr>
              <p:cNvPr id="128" name="AutoShape 12"/>
              <p:cNvSpPr>
                <a:spLocks noChangeArrowheads="1"/>
              </p:cNvSpPr>
              <p:nvPr/>
            </p:nvSpPr>
            <p:spPr bwMode="auto">
              <a:xfrm>
                <a:off x="3880" y="1137"/>
                <a:ext cx="210" cy="161"/>
              </a:xfrm>
              <a:prstGeom prst="cube">
                <a:avLst>
                  <a:gd name="adj" fmla="val 25000"/>
                </a:avLst>
              </a:prstGeom>
              <a:grpFill/>
              <a:ln w="9525">
                <a:solidFill>
                  <a:srgbClr val="808080"/>
                </a:solidFill>
                <a:miter lim="800000"/>
                <a:headEnd/>
                <a:tailEnd/>
              </a:ln>
              <a:effectLst/>
            </p:spPr>
            <p:txBody>
              <a:bodyPr wrap="none" anchor="ctr"/>
              <a:lstStyle/>
              <a:p>
                <a:endParaRPr lang="zh-CN" altLang="en-US"/>
              </a:p>
            </p:txBody>
          </p:sp>
          <p:sp>
            <p:nvSpPr>
              <p:cNvPr id="129" name="AutoShape 13"/>
              <p:cNvSpPr>
                <a:spLocks noChangeArrowheads="1"/>
              </p:cNvSpPr>
              <p:nvPr/>
            </p:nvSpPr>
            <p:spPr bwMode="auto">
              <a:xfrm>
                <a:off x="4160" y="1137"/>
                <a:ext cx="210" cy="161"/>
              </a:xfrm>
              <a:prstGeom prst="cube">
                <a:avLst>
                  <a:gd name="adj" fmla="val 25000"/>
                </a:avLst>
              </a:prstGeom>
              <a:grpFill/>
              <a:ln w="9525">
                <a:solidFill>
                  <a:srgbClr val="808080"/>
                </a:solidFill>
                <a:miter lim="800000"/>
                <a:headEnd/>
                <a:tailEnd/>
              </a:ln>
              <a:effectLst/>
            </p:spPr>
            <p:txBody>
              <a:bodyPr wrap="none" anchor="ctr"/>
              <a:lstStyle/>
              <a:p>
                <a:endParaRPr lang="zh-CN" altLang="en-US"/>
              </a:p>
            </p:txBody>
          </p:sp>
          <p:sp>
            <p:nvSpPr>
              <p:cNvPr id="130" name="Line 14"/>
              <p:cNvSpPr>
                <a:spLocks noChangeShapeType="1"/>
              </p:cNvSpPr>
              <p:nvPr/>
            </p:nvSpPr>
            <p:spPr bwMode="auto">
              <a:xfrm>
                <a:off x="3978" y="1039"/>
                <a:ext cx="292" cy="0"/>
              </a:xfrm>
              <a:prstGeom prst="line">
                <a:avLst/>
              </a:prstGeom>
              <a:grpFill/>
              <a:ln w="28575">
                <a:solidFill>
                  <a:srgbClr val="808080"/>
                </a:solidFill>
                <a:round/>
                <a:headEnd/>
                <a:tailEnd/>
              </a:ln>
              <a:effectLst/>
            </p:spPr>
            <p:txBody>
              <a:bodyPr/>
              <a:lstStyle/>
              <a:p>
                <a:endParaRPr lang="zh-CN" altLang="en-US"/>
              </a:p>
            </p:txBody>
          </p:sp>
          <p:sp>
            <p:nvSpPr>
              <p:cNvPr id="131" name="Line 15"/>
              <p:cNvSpPr>
                <a:spLocks noChangeShapeType="1"/>
              </p:cNvSpPr>
              <p:nvPr/>
            </p:nvSpPr>
            <p:spPr bwMode="auto">
              <a:xfrm flipH="1">
                <a:off x="4124" y="892"/>
                <a:ext cx="0" cy="149"/>
              </a:xfrm>
              <a:prstGeom prst="line">
                <a:avLst/>
              </a:prstGeom>
              <a:grpFill/>
              <a:ln w="28575">
                <a:solidFill>
                  <a:srgbClr val="808080"/>
                </a:solidFill>
                <a:round/>
                <a:headEnd/>
                <a:tailEnd/>
              </a:ln>
              <a:effectLst/>
            </p:spPr>
            <p:txBody>
              <a:bodyPr/>
              <a:lstStyle/>
              <a:p>
                <a:endParaRPr lang="zh-CN" altLang="en-US"/>
              </a:p>
            </p:txBody>
          </p:sp>
          <p:sp>
            <p:nvSpPr>
              <p:cNvPr id="132" name="Line 16"/>
              <p:cNvSpPr>
                <a:spLocks noChangeShapeType="1"/>
              </p:cNvSpPr>
              <p:nvPr/>
            </p:nvSpPr>
            <p:spPr bwMode="auto">
              <a:xfrm flipH="1">
                <a:off x="3985" y="1039"/>
                <a:ext cx="0" cy="121"/>
              </a:xfrm>
              <a:prstGeom prst="line">
                <a:avLst/>
              </a:prstGeom>
              <a:grpFill/>
              <a:ln w="28575">
                <a:solidFill>
                  <a:srgbClr val="808080"/>
                </a:solidFill>
                <a:round/>
                <a:headEnd/>
                <a:tailEnd/>
              </a:ln>
              <a:effectLst/>
            </p:spPr>
            <p:txBody>
              <a:bodyPr/>
              <a:lstStyle/>
              <a:p>
                <a:endParaRPr lang="zh-CN" altLang="en-US"/>
              </a:p>
            </p:txBody>
          </p:sp>
          <p:sp>
            <p:nvSpPr>
              <p:cNvPr id="133" name="Line 17"/>
              <p:cNvSpPr>
                <a:spLocks noChangeShapeType="1"/>
              </p:cNvSpPr>
              <p:nvPr/>
            </p:nvSpPr>
            <p:spPr bwMode="auto">
              <a:xfrm flipH="1">
                <a:off x="4264" y="1042"/>
                <a:ext cx="0" cy="120"/>
              </a:xfrm>
              <a:prstGeom prst="line">
                <a:avLst/>
              </a:prstGeom>
              <a:grpFill/>
              <a:ln w="28575">
                <a:solidFill>
                  <a:srgbClr val="808080"/>
                </a:solidFill>
                <a:round/>
                <a:headEnd/>
                <a:tailEnd/>
              </a:ln>
              <a:effectLst/>
            </p:spPr>
            <p:txBody>
              <a:bodyPr/>
              <a:lstStyle/>
              <a:p>
                <a:endParaRPr lang="zh-CN" altLang="en-US"/>
              </a:p>
            </p:txBody>
          </p:sp>
          <p:sp>
            <p:nvSpPr>
              <p:cNvPr id="134" name="AutoShape 18"/>
              <p:cNvSpPr>
                <a:spLocks noChangeArrowheads="1"/>
              </p:cNvSpPr>
              <p:nvPr/>
            </p:nvSpPr>
            <p:spPr bwMode="auto">
              <a:xfrm>
                <a:off x="4034" y="814"/>
                <a:ext cx="208" cy="161"/>
              </a:xfrm>
              <a:prstGeom prst="cube">
                <a:avLst>
                  <a:gd name="adj" fmla="val 25000"/>
                </a:avLst>
              </a:prstGeom>
              <a:grpFill/>
              <a:ln w="9525">
                <a:solidFill>
                  <a:srgbClr val="808080"/>
                </a:solidFill>
                <a:miter lim="800000"/>
                <a:headEnd/>
                <a:tailEnd/>
              </a:ln>
              <a:effectLst/>
            </p:spPr>
            <p:txBody>
              <a:bodyPr wrap="none" anchor="ctr"/>
              <a:lstStyle/>
              <a:p>
                <a:endParaRPr lang="zh-CN" altLang="en-US"/>
              </a:p>
            </p:txBody>
          </p:sp>
        </p:grpSp>
        <p:sp>
          <p:nvSpPr>
            <p:cNvPr id="73" name="Rectangle 4"/>
            <p:cNvSpPr>
              <a:spLocks noChangeArrowheads="1"/>
            </p:cNvSpPr>
            <p:nvPr/>
          </p:nvSpPr>
          <p:spPr bwMode="auto">
            <a:xfrm>
              <a:off x="7143768" y="1861567"/>
              <a:ext cx="1374775" cy="446845"/>
            </a:xfrm>
            <a:prstGeom prst="rect">
              <a:avLst/>
            </a:prstGeom>
            <a:noFill/>
            <a:ln w="9525" algn="ctr">
              <a:noFill/>
              <a:miter lim="800000"/>
              <a:headEnd/>
              <a:tailEnd/>
            </a:ln>
            <a:effectLst/>
          </p:spPr>
          <p:txBody>
            <a:bodyPr>
              <a:spAutoFit/>
            </a:bodyPr>
            <a:lstStyle/>
            <a:p>
              <a:pPr algn="l" eaLnBrk="1" hangingPunct="1"/>
              <a:r>
                <a:rPr lang="en-US" altLang="zh-TW" sz="1400" dirty="0">
                  <a:solidFill>
                    <a:schemeClr val="bg1">
                      <a:lumMod val="75000"/>
                    </a:schemeClr>
                  </a:solidFill>
                  <a:latin typeface="Arial Narrow" pitchFamily="34" charset="0"/>
                  <a:ea typeface="新細明體" pitchFamily="18" charset="-120"/>
                </a:rPr>
                <a:t>APPLICATION SERVER</a:t>
              </a:r>
            </a:p>
          </p:txBody>
        </p:sp>
        <p:sp>
          <p:nvSpPr>
            <p:cNvPr id="74" name="Rectangle 5"/>
            <p:cNvSpPr>
              <a:spLocks noChangeArrowheads="1"/>
            </p:cNvSpPr>
            <p:nvPr/>
          </p:nvSpPr>
          <p:spPr bwMode="auto">
            <a:xfrm>
              <a:off x="5862656" y="1669377"/>
              <a:ext cx="1352550" cy="446845"/>
            </a:xfrm>
            <a:prstGeom prst="rect">
              <a:avLst/>
            </a:prstGeom>
            <a:noFill/>
            <a:ln w="9525" algn="ctr">
              <a:noFill/>
              <a:miter lim="800000"/>
              <a:headEnd/>
              <a:tailEnd/>
            </a:ln>
            <a:effectLst/>
          </p:spPr>
          <p:txBody>
            <a:bodyPr>
              <a:spAutoFit/>
            </a:bodyPr>
            <a:lstStyle/>
            <a:p>
              <a:pPr algn="l" eaLnBrk="1" hangingPunct="1"/>
              <a:r>
                <a:rPr lang="en-US" altLang="zh-TW" sz="1400" dirty="0">
                  <a:solidFill>
                    <a:schemeClr val="bg1">
                      <a:lumMod val="75000"/>
                    </a:schemeClr>
                  </a:solidFill>
                  <a:latin typeface="Arial Narrow" pitchFamily="34" charset="0"/>
                  <a:ea typeface="新細明體" pitchFamily="18" charset="-120"/>
                </a:rPr>
                <a:t>USER-DEFINED SERVICE</a:t>
              </a:r>
            </a:p>
          </p:txBody>
        </p:sp>
        <p:sp>
          <p:nvSpPr>
            <p:cNvPr id="75" name="Rectangle 10"/>
            <p:cNvSpPr>
              <a:spLocks noChangeArrowheads="1"/>
            </p:cNvSpPr>
            <p:nvPr/>
          </p:nvSpPr>
          <p:spPr bwMode="auto">
            <a:xfrm>
              <a:off x="4572000" y="1428736"/>
              <a:ext cx="1785950" cy="307777"/>
            </a:xfrm>
            <a:prstGeom prst="rect">
              <a:avLst/>
            </a:prstGeom>
            <a:noFill/>
            <a:ln w="9525" algn="ctr">
              <a:noFill/>
              <a:miter lim="800000"/>
              <a:headEnd/>
              <a:tailEnd/>
            </a:ln>
            <a:effectLst/>
          </p:spPr>
          <p:txBody>
            <a:bodyPr wrap="square">
              <a:spAutoFit/>
            </a:bodyPr>
            <a:lstStyle/>
            <a:p>
              <a:pPr algn="l" eaLnBrk="1" hangingPunct="1"/>
              <a:r>
                <a:rPr lang="sv-SE" sz="1400" dirty="0">
                  <a:solidFill>
                    <a:schemeClr val="bg1">
                      <a:lumMod val="75000"/>
                    </a:schemeClr>
                  </a:solidFill>
                  <a:latin typeface="Arial Narrow" pitchFamily="34" charset="0"/>
                </a:rPr>
                <a:t>PORTAL SERVICE</a:t>
              </a:r>
            </a:p>
          </p:txBody>
        </p:sp>
        <p:grpSp>
          <p:nvGrpSpPr>
            <p:cNvPr id="76" name="Group 19"/>
            <p:cNvGrpSpPr>
              <a:grpSpLocks/>
            </p:cNvGrpSpPr>
            <p:nvPr/>
          </p:nvGrpSpPr>
          <p:grpSpPr bwMode="auto">
            <a:xfrm>
              <a:off x="5893935" y="2183457"/>
              <a:ext cx="798514" cy="290136"/>
              <a:chOff x="2727" y="1496"/>
              <a:chExt cx="625" cy="268"/>
            </a:xfrm>
            <a:solidFill>
              <a:schemeClr val="bg1">
                <a:lumMod val="75000"/>
              </a:schemeClr>
            </a:solidFill>
          </p:grpSpPr>
          <p:sp>
            <p:nvSpPr>
              <p:cNvPr id="115" name="Freeform 20"/>
              <p:cNvSpPr>
                <a:spLocks/>
              </p:cNvSpPr>
              <p:nvPr/>
            </p:nvSpPr>
            <p:spPr bwMode="auto">
              <a:xfrm>
                <a:off x="2859" y="1548"/>
                <a:ext cx="169" cy="82"/>
              </a:xfrm>
              <a:custGeom>
                <a:avLst/>
                <a:gdLst/>
                <a:ahLst/>
                <a:cxnLst>
                  <a:cxn ang="0">
                    <a:pos x="342" y="651"/>
                  </a:cxn>
                  <a:cxn ang="0">
                    <a:pos x="376" y="543"/>
                  </a:cxn>
                  <a:cxn ang="0">
                    <a:pos x="526" y="442"/>
                  </a:cxn>
                  <a:cxn ang="0">
                    <a:pos x="601" y="401"/>
                  </a:cxn>
                  <a:cxn ang="0">
                    <a:pos x="768" y="459"/>
                  </a:cxn>
                  <a:cxn ang="0">
                    <a:pos x="1019" y="543"/>
                  </a:cxn>
                  <a:cxn ang="0">
                    <a:pos x="1261" y="618"/>
                  </a:cxn>
                  <a:cxn ang="0">
                    <a:pos x="1336" y="634"/>
                  </a:cxn>
                  <a:cxn ang="0">
                    <a:pos x="1361" y="459"/>
                  </a:cxn>
                  <a:cxn ang="0">
                    <a:pos x="943" y="159"/>
                  </a:cxn>
                  <a:cxn ang="0">
                    <a:pos x="292" y="0"/>
                  </a:cxn>
                  <a:cxn ang="0">
                    <a:pos x="0" y="376"/>
                  </a:cxn>
                  <a:cxn ang="0">
                    <a:pos x="25" y="643"/>
                  </a:cxn>
                  <a:cxn ang="0">
                    <a:pos x="342" y="651"/>
                  </a:cxn>
                </a:cxnLst>
                <a:rect l="0" t="0" r="r" b="b"/>
                <a:pathLst>
                  <a:path w="1361" h="651">
                    <a:moveTo>
                      <a:pt x="342" y="651"/>
                    </a:moveTo>
                    <a:lnTo>
                      <a:pt x="376" y="543"/>
                    </a:lnTo>
                    <a:lnTo>
                      <a:pt x="526" y="442"/>
                    </a:lnTo>
                    <a:lnTo>
                      <a:pt x="601" y="401"/>
                    </a:lnTo>
                    <a:lnTo>
                      <a:pt x="768" y="459"/>
                    </a:lnTo>
                    <a:lnTo>
                      <a:pt x="1019" y="543"/>
                    </a:lnTo>
                    <a:lnTo>
                      <a:pt x="1261" y="618"/>
                    </a:lnTo>
                    <a:lnTo>
                      <a:pt x="1336" y="634"/>
                    </a:lnTo>
                    <a:lnTo>
                      <a:pt x="1361" y="459"/>
                    </a:lnTo>
                    <a:lnTo>
                      <a:pt x="943" y="159"/>
                    </a:lnTo>
                    <a:lnTo>
                      <a:pt x="292" y="0"/>
                    </a:lnTo>
                    <a:lnTo>
                      <a:pt x="0" y="376"/>
                    </a:lnTo>
                    <a:lnTo>
                      <a:pt x="25" y="643"/>
                    </a:lnTo>
                    <a:lnTo>
                      <a:pt x="342" y="651"/>
                    </a:lnTo>
                    <a:close/>
                  </a:path>
                </a:pathLst>
              </a:custGeom>
              <a:grpFill/>
              <a:ln w="9525" cap="flat" cmpd="sng">
                <a:solidFill>
                  <a:srgbClr val="808080"/>
                </a:solidFill>
                <a:prstDash val="solid"/>
                <a:round/>
                <a:headEnd type="none" w="med" len="med"/>
                <a:tailEnd type="none" w="med" len="med"/>
              </a:ln>
              <a:effectLst/>
            </p:spPr>
            <p:txBody>
              <a:bodyPr wrap="none" anchor="ctr"/>
              <a:lstStyle/>
              <a:p>
                <a:endParaRPr lang="zh-CN" altLang="en-US"/>
              </a:p>
            </p:txBody>
          </p:sp>
          <p:sp>
            <p:nvSpPr>
              <p:cNvPr id="116" name="Freeform 21"/>
              <p:cNvSpPr>
                <a:spLocks/>
              </p:cNvSpPr>
              <p:nvPr/>
            </p:nvSpPr>
            <p:spPr bwMode="auto">
              <a:xfrm>
                <a:off x="2935" y="1597"/>
                <a:ext cx="18" cy="21"/>
              </a:xfrm>
              <a:custGeom>
                <a:avLst/>
                <a:gdLst/>
                <a:ahLst/>
                <a:cxnLst>
                  <a:cxn ang="0">
                    <a:pos x="17" y="0"/>
                  </a:cxn>
                  <a:cxn ang="0">
                    <a:pos x="0" y="75"/>
                  </a:cxn>
                  <a:cxn ang="0">
                    <a:pos x="8" y="125"/>
                  </a:cxn>
                  <a:cxn ang="0">
                    <a:pos x="50" y="167"/>
                  </a:cxn>
                  <a:cxn ang="0">
                    <a:pos x="142" y="150"/>
                  </a:cxn>
                  <a:cxn ang="0">
                    <a:pos x="17" y="0"/>
                  </a:cxn>
                </a:cxnLst>
                <a:rect l="0" t="0" r="r" b="b"/>
                <a:pathLst>
                  <a:path w="142" h="167">
                    <a:moveTo>
                      <a:pt x="17" y="0"/>
                    </a:moveTo>
                    <a:lnTo>
                      <a:pt x="0" y="75"/>
                    </a:lnTo>
                    <a:lnTo>
                      <a:pt x="8" y="125"/>
                    </a:lnTo>
                    <a:lnTo>
                      <a:pt x="50" y="167"/>
                    </a:lnTo>
                    <a:lnTo>
                      <a:pt x="142" y="150"/>
                    </a:lnTo>
                    <a:lnTo>
                      <a:pt x="17" y="0"/>
                    </a:lnTo>
                    <a:close/>
                  </a:path>
                </a:pathLst>
              </a:custGeom>
              <a:grpFill/>
              <a:ln w="9525" cap="flat" cmpd="sng">
                <a:solidFill>
                  <a:srgbClr val="808080"/>
                </a:solidFill>
                <a:prstDash val="solid"/>
                <a:round/>
                <a:headEnd type="none" w="med" len="med"/>
                <a:tailEnd type="none" w="med" len="med"/>
              </a:ln>
              <a:effectLst/>
            </p:spPr>
            <p:txBody>
              <a:bodyPr wrap="none" anchor="ctr"/>
              <a:lstStyle/>
              <a:p>
                <a:endParaRPr lang="zh-CN" altLang="en-US"/>
              </a:p>
            </p:txBody>
          </p:sp>
          <p:sp>
            <p:nvSpPr>
              <p:cNvPr id="117" name="Oval 22"/>
              <p:cNvSpPr>
                <a:spLocks noChangeArrowheads="1"/>
              </p:cNvSpPr>
              <p:nvPr/>
            </p:nvSpPr>
            <p:spPr bwMode="auto">
              <a:xfrm>
                <a:off x="2727" y="1628"/>
                <a:ext cx="303" cy="136"/>
              </a:xfrm>
              <a:prstGeom prst="ellipse">
                <a:avLst/>
              </a:prstGeom>
              <a:grpFill/>
              <a:ln w="9525" algn="ctr">
                <a:solidFill>
                  <a:srgbClr val="808080"/>
                </a:solidFill>
                <a:round/>
                <a:headEnd/>
                <a:tailEnd/>
              </a:ln>
              <a:effectLst/>
            </p:spPr>
            <p:txBody>
              <a:bodyPr wrap="none" anchor="ctr"/>
              <a:lstStyle/>
              <a:p>
                <a:endParaRPr lang="zh-CN" altLang="en-US"/>
              </a:p>
            </p:txBody>
          </p:sp>
          <p:sp>
            <p:nvSpPr>
              <p:cNvPr id="118" name="Freeform 23"/>
              <p:cNvSpPr>
                <a:spLocks/>
              </p:cNvSpPr>
              <p:nvPr/>
            </p:nvSpPr>
            <p:spPr bwMode="auto">
              <a:xfrm>
                <a:off x="2789" y="1496"/>
                <a:ext cx="466" cy="255"/>
              </a:xfrm>
              <a:custGeom>
                <a:avLst/>
                <a:gdLst/>
                <a:ahLst/>
                <a:cxnLst>
                  <a:cxn ang="0">
                    <a:pos x="2939" y="652"/>
                  </a:cxn>
                  <a:cxn ang="0">
                    <a:pos x="2530" y="468"/>
                  </a:cxn>
                  <a:cxn ang="0">
                    <a:pos x="2204" y="334"/>
                  </a:cxn>
                  <a:cxn ang="0">
                    <a:pos x="1912" y="209"/>
                  </a:cxn>
                  <a:cxn ang="0">
                    <a:pos x="1653" y="159"/>
                  </a:cxn>
                  <a:cxn ang="0">
                    <a:pos x="1027" y="67"/>
                  </a:cxn>
                  <a:cxn ang="0">
                    <a:pos x="710" y="0"/>
                  </a:cxn>
                  <a:cxn ang="0">
                    <a:pos x="476" y="101"/>
                  </a:cxn>
                  <a:cxn ang="0">
                    <a:pos x="226" y="359"/>
                  </a:cxn>
                  <a:cxn ang="0">
                    <a:pos x="8" y="752"/>
                  </a:cxn>
                  <a:cxn ang="0">
                    <a:pos x="25" y="994"/>
                  </a:cxn>
                  <a:cxn ang="0">
                    <a:pos x="34" y="1228"/>
                  </a:cxn>
                  <a:cxn ang="0">
                    <a:pos x="175" y="1202"/>
                  </a:cxn>
                  <a:cxn ang="0">
                    <a:pos x="426" y="994"/>
                  </a:cxn>
                  <a:cxn ang="0">
                    <a:pos x="476" y="768"/>
                  </a:cxn>
                  <a:cxn ang="0">
                    <a:pos x="710" y="576"/>
                  </a:cxn>
                  <a:cxn ang="0">
                    <a:pos x="810" y="610"/>
                  </a:cxn>
                  <a:cxn ang="0">
                    <a:pos x="1069" y="702"/>
                  </a:cxn>
                  <a:cxn ang="0">
                    <a:pos x="1311" y="652"/>
                  </a:cxn>
                  <a:cxn ang="0">
                    <a:pos x="1478" y="860"/>
                  </a:cxn>
                  <a:cxn ang="0">
                    <a:pos x="1661" y="977"/>
                  </a:cxn>
                  <a:cxn ang="0">
                    <a:pos x="1703" y="1269"/>
                  </a:cxn>
                  <a:cxn ang="0">
                    <a:pos x="1511" y="1353"/>
                  </a:cxn>
                  <a:cxn ang="0">
                    <a:pos x="1177" y="1445"/>
                  </a:cxn>
                  <a:cxn ang="0">
                    <a:pos x="776" y="1695"/>
                  </a:cxn>
                  <a:cxn ang="0">
                    <a:pos x="710" y="1912"/>
                  </a:cxn>
                  <a:cxn ang="0">
                    <a:pos x="994" y="2029"/>
                  </a:cxn>
                  <a:cxn ang="0">
                    <a:pos x="1478" y="2029"/>
                  </a:cxn>
                  <a:cxn ang="0">
                    <a:pos x="1828" y="1954"/>
                  </a:cxn>
                  <a:cxn ang="0">
                    <a:pos x="2212" y="1987"/>
                  </a:cxn>
                  <a:cxn ang="0">
                    <a:pos x="2797" y="1970"/>
                  </a:cxn>
                  <a:cxn ang="0">
                    <a:pos x="3156" y="1912"/>
                  </a:cxn>
                  <a:cxn ang="0">
                    <a:pos x="3356" y="1795"/>
                  </a:cxn>
                  <a:cxn ang="0">
                    <a:pos x="3740" y="1628"/>
                  </a:cxn>
                  <a:cxn ang="0">
                    <a:pos x="3189" y="685"/>
                  </a:cxn>
                </a:cxnLst>
                <a:rect l="0" t="0" r="r" b="b"/>
                <a:pathLst>
                  <a:path w="3740" h="2037">
                    <a:moveTo>
                      <a:pt x="3189" y="685"/>
                    </a:moveTo>
                    <a:lnTo>
                      <a:pt x="2939" y="652"/>
                    </a:lnTo>
                    <a:lnTo>
                      <a:pt x="2696" y="568"/>
                    </a:lnTo>
                    <a:lnTo>
                      <a:pt x="2530" y="468"/>
                    </a:lnTo>
                    <a:lnTo>
                      <a:pt x="2396" y="409"/>
                    </a:lnTo>
                    <a:lnTo>
                      <a:pt x="2204" y="334"/>
                    </a:lnTo>
                    <a:lnTo>
                      <a:pt x="2029" y="268"/>
                    </a:lnTo>
                    <a:lnTo>
                      <a:pt x="1912" y="209"/>
                    </a:lnTo>
                    <a:lnTo>
                      <a:pt x="1812" y="167"/>
                    </a:lnTo>
                    <a:lnTo>
                      <a:pt x="1653" y="159"/>
                    </a:lnTo>
                    <a:lnTo>
                      <a:pt x="1261" y="92"/>
                    </a:lnTo>
                    <a:lnTo>
                      <a:pt x="1027" y="67"/>
                    </a:lnTo>
                    <a:lnTo>
                      <a:pt x="827" y="42"/>
                    </a:lnTo>
                    <a:lnTo>
                      <a:pt x="710" y="0"/>
                    </a:lnTo>
                    <a:lnTo>
                      <a:pt x="551" y="34"/>
                    </a:lnTo>
                    <a:lnTo>
                      <a:pt x="476" y="101"/>
                    </a:lnTo>
                    <a:lnTo>
                      <a:pt x="459" y="176"/>
                    </a:lnTo>
                    <a:lnTo>
                      <a:pt x="226" y="359"/>
                    </a:lnTo>
                    <a:lnTo>
                      <a:pt x="84" y="535"/>
                    </a:lnTo>
                    <a:lnTo>
                      <a:pt x="8" y="752"/>
                    </a:lnTo>
                    <a:lnTo>
                      <a:pt x="0" y="894"/>
                    </a:lnTo>
                    <a:lnTo>
                      <a:pt x="25" y="994"/>
                    </a:lnTo>
                    <a:lnTo>
                      <a:pt x="25" y="1177"/>
                    </a:lnTo>
                    <a:lnTo>
                      <a:pt x="34" y="1228"/>
                    </a:lnTo>
                    <a:lnTo>
                      <a:pt x="109" y="1202"/>
                    </a:lnTo>
                    <a:lnTo>
                      <a:pt x="175" y="1202"/>
                    </a:lnTo>
                    <a:lnTo>
                      <a:pt x="334" y="1152"/>
                    </a:lnTo>
                    <a:lnTo>
                      <a:pt x="426" y="994"/>
                    </a:lnTo>
                    <a:lnTo>
                      <a:pt x="443" y="810"/>
                    </a:lnTo>
                    <a:lnTo>
                      <a:pt x="476" y="768"/>
                    </a:lnTo>
                    <a:lnTo>
                      <a:pt x="576" y="685"/>
                    </a:lnTo>
                    <a:lnTo>
                      <a:pt x="710" y="576"/>
                    </a:lnTo>
                    <a:lnTo>
                      <a:pt x="776" y="551"/>
                    </a:lnTo>
                    <a:lnTo>
                      <a:pt x="810" y="610"/>
                    </a:lnTo>
                    <a:lnTo>
                      <a:pt x="943" y="677"/>
                    </a:lnTo>
                    <a:lnTo>
                      <a:pt x="1069" y="702"/>
                    </a:lnTo>
                    <a:lnTo>
                      <a:pt x="1244" y="677"/>
                    </a:lnTo>
                    <a:lnTo>
                      <a:pt x="1311" y="652"/>
                    </a:lnTo>
                    <a:lnTo>
                      <a:pt x="1319" y="752"/>
                    </a:lnTo>
                    <a:lnTo>
                      <a:pt x="1478" y="860"/>
                    </a:lnTo>
                    <a:lnTo>
                      <a:pt x="1586" y="902"/>
                    </a:lnTo>
                    <a:lnTo>
                      <a:pt x="1661" y="977"/>
                    </a:lnTo>
                    <a:lnTo>
                      <a:pt x="1695" y="1144"/>
                    </a:lnTo>
                    <a:lnTo>
                      <a:pt x="1703" y="1269"/>
                    </a:lnTo>
                    <a:lnTo>
                      <a:pt x="1636" y="1336"/>
                    </a:lnTo>
                    <a:lnTo>
                      <a:pt x="1511" y="1353"/>
                    </a:lnTo>
                    <a:lnTo>
                      <a:pt x="1361" y="1386"/>
                    </a:lnTo>
                    <a:lnTo>
                      <a:pt x="1177" y="1445"/>
                    </a:lnTo>
                    <a:lnTo>
                      <a:pt x="960" y="1586"/>
                    </a:lnTo>
                    <a:lnTo>
                      <a:pt x="776" y="1695"/>
                    </a:lnTo>
                    <a:lnTo>
                      <a:pt x="710" y="1795"/>
                    </a:lnTo>
                    <a:lnTo>
                      <a:pt x="710" y="1912"/>
                    </a:lnTo>
                    <a:lnTo>
                      <a:pt x="827" y="1996"/>
                    </a:lnTo>
                    <a:lnTo>
                      <a:pt x="994" y="2029"/>
                    </a:lnTo>
                    <a:lnTo>
                      <a:pt x="1252" y="2037"/>
                    </a:lnTo>
                    <a:lnTo>
                      <a:pt x="1478" y="2029"/>
                    </a:lnTo>
                    <a:lnTo>
                      <a:pt x="1595" y="1979"/>
                    </a:lnTo>
                    <a:lnTo>
                      <a:pt x="1828" y="1954"/>
                    </a:lnTo>
                    <a:lnTo>
                      <a:pt x="2004" y="1937"/>
                    </a:lnTo>
                    <a:lnTo>
                      <a:pt x="2212" y="1987"/>
                    </a:lnTo>
                    <a:lnTo>
                      <a:pt x="2471" y="2021"/>
                    </a:lnTo>
                    <a:lnTo>
                      <a:pt x="2797" y="1970"/>
                    </a:lnTo>
                    <a:lnTo>
                      <a:pt x="2980" y="1904"/>
                    </a:lnTo>
                    <a:lnTo>
                      <a:pt x="3156" y="1912"/>
                    </a:lnTo>
                    <a:lnTo>
                      <a:pt x="3281" y="1837"/>
                    </a:lnTo>
                    <a:lnTo>
                      <a:pt x="3356" y="1795"/>
                    </a:lnTo>
                    <a:lnTo>
                      <a:pt x="3573" y="1720"/>
                    </a:lnTo>
                    <a:lnTo>
                      <a:pt x="3740" y="1628"/>
                    </a:lnTo>
                    <a:lnTo>
                      <a:pt x="3498" y="927"/>
                    </a:lnTo>
                    <a:lnTo>
                      <a:pt x="3189" y="685"/>
                    </a:lnTo>
                    <a:close/>
                  </a:path>
                </a:pathLst>
              </a:custGeom>
              <a:grpFill/>
              <a:ln w="9525" cap="flat" cmpd="sng">
                <a:solidFill>
                  <a:srgbClr val="808080"/>
                </a:solidFill>
                <a:prstDash val="solid"/>
                <a:round/>
                <a:headEnd type="none" w="med" len="med"/>
                <a:tailEnd type="none" w="med" len="med"/>
              </a:ln>
              <a:effectLst/>
            </p:spPr>
            <p:txBody>
              <a:bodyPr wrap="none" anchor="ctr"/>
              <a:lstStyle/>
              <a:p>
                <a:endParaRPr lang="zh-CN" altLang="en-US"/>
              </a:p>
            </p:txBody>
          </p:sp>
          <p:sp>
            <p:nvSpPr>
              <p:cNvPr id="119" name="Freeform 24"/>
              <p:cNvSpPr>
                <a:spLocks/>
              </p:cNvSpPr>
              <p:nvPr/>
            </p:nvSpPr>
            <p:spPr bwMode="auto">
              <a:xfrm>
                <a:off x="2789" y="1588"/>
                <a:ext cx="16" cy="59"/>
              </a:xfrm>
              <a:custGeom>
                <a:avLst/>
                <a:gdLst/>
                <a:ahLst/>
                <a:cxnLst>
                  <a:cxn ang="0">
                    <a:pos x="26" y="0"/>
                  </a:cxn>
                  <a:cxn ang="0">
                    <a:pos x="117" y="159"/>
                  </a:cxn>
                  <a:cxn ang="0">
                    <a:pos x="84" y="209"/>
                  </a:cxn>
                  <a:cxn ang="0">
                    <a:pos x="92" y="326"/>
                  </a:cxn>
                  <a:cxn ang="0">
                    <a:pos x="126" y="467"/>
                  </a:cxn>
                  <a:cxn ang="0">
                    <a:pos x="67" y="417"/>
                  </a:cxn>
                  <a:cxn ang="0">
                    <a:pos x="26" y="234"/>
                  </a:cxn>
                  <a:cxn ang="0">
                    <a:pos x="0" y="150"/>
                  </a:cxn>
                  <a:cxn ang="0">
                    <a:pos x="26" y="0"/>
                  </a:cxn>
                </a:cxnLst>
                <a:rect l="0" t="0" r="r" b="b"/>
                <a:pathLst>
                  <a:path w="126" h="467">
                    <a:moveTo>
                      <a:pt x="26" y="0"/>
                    </a:moveTo>
                    <a:lnTo>
                      <a:pt x="117" y="159"/>
                    </a:lnTo>
                    <a:lnTo>
                      <a:pt x="84" y="209"/>
                    </a:lnTo>
                    <a:lnTo>
                      <a:pt x="92" y="326"/>
                    </a:lnTo>
                    <a:lnTo>
                      <a:pt x="126" y="467"/>
                    </a:lnTo>
                    <a:lnTo>
                      <a:pt x="67" y="417"/>
                    </a:lnTo>
                    <a:lnTo>
                      <a:pt x="26" y="234"/>
                    </a:lnTo>
                    <a:lnTo>
                      <a:pt x="0" y="150"/>
                    </a:lnTo>
                    <a:lnTo>
                      <a:pt x="26" y="0"/>
                    </a:lnTo>
                    <a:close/>
                  </a:path>
                </a:pathLst>
              </a:custGeom>
              <a:grpFill/>
              <a:ln w="9525" cap="flat" cmpd="sng">
                <a:noFill/>
                <a:prstDash val="solid"/>
                <a:round/>
                <a:headEnd type="none" w="med" len="med"/>
                <a:tailEnd type="none" w="med" len="med"/>
              </a:ln>
              <a:effectLst/>
            </p:spPr>
            <p:txBody>
              <a:bodyPr wrap="none" anchor="ctr"/>
              <a:lstStyle/>
              <a:p>
                <a:endParaRPr lang="zh-CN" altLang="en-US"/>
              </a:p>
            </p:txBody>
          </p:sp>
          <p:sp>
            <p:nvSpPr>
              <p:cNvPr id="120" name="Freeform 25"/>
              <p:cNvSpPr>
                <a:spLocks/>
              </p:cNvSpPr>
              <p:nvPr/>
            </p:nvSpPr>
            <p:spPr bwMode="auto">
              <a:xfrm>
                <a:off x="2798" y="1518"/>
                <a:ext cx="55" cy="68"/>
              </a:xfrm>
              <a:custGeom>
                <a:avLst/>
                <a:gdLst/>
                <a:ahLst/>
                <a:cxnLst>
                  <a:cxn ang="0">
                    <a:pos x="0" y="425"/>
                  </a:cxn>
                  <a:cxn ang="0">
                    <a:pos x="83" y="542"/>
                  </a:cxn>
                  <a:cxn ang="0">
                    <a:pos x="184" y="409"/>
                  </a:cxn>
                  <a:cxn ang="0">
                    <a:pos x="317" y="233"/>
                  </a:cxn>
                  <a:cxn ang="0">
                    <a:pos x="442" y="108"/>
                  </a:cxn>
                  <a:cxn ang="0">
                    <a:pos x="409" y="0"/>
                  </a:cxn>
                  <a:cxn ang="0">
                    <a:pos x="259" y="108"/>
                  </a:cxn>
                  <a:cxn ang="0">
                    <a:pos x="117" y="242"/>
                  </a:cxn>
                  <a:cxn ang="0">
                    <a:pos x="33" y="359"/>
                  </a:cxn>
                  <a:cxn ang="0">
                    <a:pos x="0" y="425"/>
                  </a:cxn>
                </a:cxnLst>
                <a:rect l="0" t="0" r="r" b="b"/>
                <a:pathLst>
                  <a:path w="442" h="542">
                    <a:moveTo>
                      <a:pt x="0" y="425"/>
                    </a:moveTo>
                    <a:lnTo>
                      <a:pt x="83" y="542"/>
                    </a:lnTo>
                    <a:lnTo>
                      <a:pt x="184" y="409"/>
                    </a:lnTo>
                    <a:lnTo>
                      <a:pt x="317" y="233"/>
                    </a:lnTo>
                    <a:lnTo>
                      <a:pt x="442" y="108"/>
                    </a:lnTo>
                    <a:lnTo>
                      <a:pt x="409" y="0"/>
                    </a:lnTo>
                    <a:lnTo>
                      <a:pt x="259" y="108"/>
                    </a:lnTo>
                    <a:lnTo>
                      <a:pt x="117" y="242"/>
                    </a:lnTo>
                    <a:lnTo>
                      <a:pt x="33" y="359"/>
                    </a:lnTo>
                    <a:lnTo>
                      <a:pt x="0" y="425"/>
                    </a:lnTo>
                    <a:close/>
                  </a:path>
                </a:pathLst>
              </a:custGeom>
              <a:grpFill/>
              <a:ln w="9525" cap="flat" cmpd="sng">
                <a:noFill/>
                <a:prstDash val="solid"/>
                <a:round/>
                <a:headEnd type="none" w="med" len="med"/>
                <a:tailEnd type="none" w="med" len="med"/>
              </a:ln>
              <a:effectLst/>
            </p:spPr>
            <p:txBody>
              <a:bodyPr wrap="none" anchor="ctr"/>
              <a:lstStyle/>
              <a:p>
                <a:endParaRPr lang="zh-CN" altLang="en-US"/>
              </a:p>
            </p:txBody>
          </p:sp>
          <p:sp>
            <p:nvSpPr>
              <p:cNvPr id="121" name="Freeform 26"/>
              <p:cNvSpPr>
                <a:spLocks/>
              </p:cNvSpPr>
              <p:nvPr/>
            </p:nvSpPr>
            <p:spPr bwMode="auto">
              <a:xfrm>
                <a:off x="2876" y="1502"/>
                <a:ext cx="127" cy="22"/>
              </a:xfrm>
              <a:custGeom>
                <a:avLst/>
                <a:gdLst/>
                <a:ahLst/>
                <a:cxnLst>
                  <a:cxn ang="0">
                    <a:pos x="70" y="0"/>
                  </a:cxn>
                  <a:cxn ang="0">
                    <a:pos x="0" y="19"/>
                  </a:cxn>
                  <a:cxn ang="0">
                    <a:pos x="0" y="47"/>
                  </a:cxn>
                  <a:cxn ang="0">
                    <a:pos x="196" y="66"/>
                  </a:cxn>
                  <a:cxn ang="0">
                    <a:pos x="412" y="85"/>
                  </a:cxn>
                  <a:cxn ang="0">
                    <a:pos x="538" y="99"/>
                  </a:cxn>
                  <a:cxn ang="0">
                    <a:pos x="571" y="75"/>
                  </a:cxn>
                  <a:cxn ang="0">
                    <a:pos x="309" y="29"/>
                  </a:cxn>
                  <a:cxn ang="0">
                    <a:pos x="163" y="15"/>
                  </a:cxn>
                  <a:cxn ang="0">
                    <a:pos x="70" y="0"/>
                  </a:cxn>
                </a:cxnLst>
                <a:rect l="0" t="0" r="r" b="b"/>
                <a:pathLst>
                  <a:path w="571" h="99">
                    <a:moveTo>
                      <a:pt x="70" y="0"/>
                    </a:moveTo>
                    <a:lnTo>
                      <a:pt x="0" y="19"/>
                    </a:lnTo>
                    <a:lnTo>
                      <a:pt x="0" y="47"/>
                    </a:lnTo>
                    <a:lnTo>
                      <a:pt x="196" y="66"/>
                    </a:lnTo>
                    <a:lnTo>
                      <a:pt x="412" y="85"/>
                    </a:lnTo>
                    <a:lnTo>
                      <a:pt x="538" y="99"/>
                    </a:lnTo>
                    <a:lnTo>
                      <a:pt x="571" y="75"/>
                    </a:lnTo>
                    <a:lnTo>
                      <a:pt x="309" y="29"/>
                    </a:lnTo>
                    <a:lnTo>
                      <a:pt x="163" y="15"/>
                    </a:lnTo>
                    <a:lnTo>
                      <a:pt x="70" y="0"/>
                    </a:lnTo>
                    <a:close/>
                  </a:path>
                </a:pathLst>
              </a:custGeom>
              <a:grpFill/>
              <a:ln w="9525" cap="flat" cmpd="sng">
                <a:noFill/>
                <a:prstDash val="solid"/>
                <a:round/>
                <a:headEnd type="none" w="med" len="med"/>
                <a:tailEnd type="none" w="med" len="med"/>
              </a:ln>
              <a:effectLst/>
            </p:spPr>
            <p:txBody>
              <a:bodyPr wrap="none" anchor="ctr"/>
              <a:lstStyle/>
              <a:p>
                <a:endParaRPr lang="zh-CN" altLang="en-US"/>
              </a:p>
            </p:txBody>
          </p:sp>
          <p:sp>
            <p:nvSpPr>
              <p:cNvPr id="122" name="Freeform 27"/>
              <p:cNvSpPr>
                <a:spLocks/>
              </p:cNvSpPr>
              <p:nvPr/>
            </p:nvSpPr>
            <p:spPr bwMode="auto">
              <a:xfrm>
                <a:off x="3034" y="1528"/>
                <a:ext cx="171" cy="76"/>
              </a:xfrm>
              <a:custGeom>
                <a:avLst/>
                <a:gdLst/>
                <a:ahLst/>
                <a:cxnLst>
                  <a:cxn ang="0">
                    <a:pos x="710" y="233"/>
                  </a:cxn>
                  <a:cxn ang="0">
                    <a:pos x="574" y="233"/>
                  </a:cxn>
                  <a:cxn ang="0">
                    <a:pos x="429" y="190"/>
                  </a:cxn>
                  <a:cxn ang="0">
                    <a:pos x="324" y="128"/>
                  </a:cxn>
                  <a:cxn ang="0">
                    <a:pos x="198" y="74"/>
                  </a:cxn>
                  <a:cxn ang="0">
                    <a:pos x="0" y="0"/>
                  </a:cxn>
                  <a:cxn ang="0">
                    <a:pos x="35" y="73"/>
                  </a:cxn>
                  <a:cxn ang="0">
                    <a:pos x="190" y="158"/>
                  </a:cxn>
                  <a:cxn ang="0">
                    <a:pos x="152" y="101"/>
                  </a:cxn>
                  <a:cxn ang="0">
                    <a:pos x="269" y="172"/>
                  </a:cxn>
                  <a:cxn ang="0">
                    <a:pos x="368" y="256"/>
                  </a:cxn>
                  <a:cxn ang="0">
                    <a:pos x="429" y="331"/>
                  </a:cxn>
                  <a:cxn ang="0">
                    <a:pos x="523" y="341"/>
                  </a:cxn>
                  <a:cxn ang="0">
                    <a:pos x="733" y="322"/>
                  </a:cxn>
                  <a:cxn ang="0">
                    <a:pos x="771" y="275"/>
                  </a:cxn>
                  <a:cxn ang="0">
                    <a:pos x="710" y="233"/>
                  </a:cxn>
                </a:cxnLst>
                <a:rect l="0" t="0" r="r" b="b"/>
                <a:pathLst>
                  <a:path w="771" h="341">
                    <a:moveTo>
                      <a:pt x="710" y="233"/>
                    </a:moveTo>
                    <a:lnTo>
                      <a:pt x="574" y="233"/>
                    </a:lnTo>
                    <a:lnTo>
                      <a:pt x="429" y="190"/>
                    </a:lnTo>
                    <a:lnTo>
                      <a:pt x="324" y="128"/>
                    </a:lnTo>
                    <a:lnTo>
                      <a:pt x="198" y="74"/>
                    </a:lnTo>
                    <a:lnTo>
                      <a:pt x="0" y="0"/>
                    </a:lnTo>
                    <a:lnTo>
                      <a:pt x="35" y="73"/>
                    </a:lnTo>
                    <a:lnTo>
                      <a:pt x="190" y="158"/>
                    </a:lnTo>
                    <a:lnTo>
                      <a:pt x="152" y="101"/>
                    </a:lnTo>
                    <a:lnTo>
                      <a:pt x="269" y="172"/>
                    </a:lnTo>
                    <a:lnTo>
                      <a:pt x="368" y="256"/>
                    </a:lnTo>
                    <a:lnTo>
                      <a:pt x="429" y="331"/>
                    </a:lnTo>
                    <a:lnTo>
                      <a:pt x="523" y="341"/>
                    </a:lnTo>
                    <a:lnTo>
                      <a:pt x="733" y="322"/>
                    </a:lnTo>
                    <a:lnTo>
                      <a:pt x="771" y="275"/>
                    </a:lnTo>
                    <a:lnTo>
                      <a:pt x="710" y="233"/>
                    </a:lnTo>
                    <a:close/>
                  </a:path>
                </a:pathLst>
              </a:custGeom>
              <a:grpFill/>
              <a:ln w="9525" cap="flat" cmpd="sng">
                <a:noFill/>
                <a:prstDash val="solid"/>
                <a:round/>
                <a:headEnd type="none" w="med" len="med"/>
                <a:tailEnd type="none" w="med" len="med"/>
              </a:ln>
              <a:effectLst/>
            </p:spPr>
            <p:txBody>
              <a:bodyPr wrap="none" anchor="ctr"/>
              <a:lstStyle/>
              <a:p>
                <a:endParaRPr lang="zh-CN" altLang="en-US"/>
              </a:p>
            </p:txBody>
          </p:sp>
          <p:sp>
            <p:nvSpPr>
              <p:cNvPr id="123" name="Freeform 28"/>
              <p:cNvSpPr>
                <a:spLocks/>
              </p:cNvSpPr>
              <p:nvPr/>
            </p:nvSpPr>
            <p:spPr bwMode="auto">
              <a:xfrm>
                <a:off x="2888" y="1681"/>
                <a:ext cx="368" cy="71"/>
              </a:xfrm>
              <a:custGeom>
                <a:avLst/>
                <a:gdLst/>
                <a:ahLst/>
                <a:cxnLst>
                  <a:cxn ang="0">
                    <a:pos x="1659" y="80"/>
                  </a:cxn>
                  <a:cxn ang="0">
                    <a:pos x="1467" y="177"/>
                  </a:cxn>
                  <a:cxn ang="0">
                    <a:pos x="1434" y="191"/>
                  </a:cxn>
                  <a:cxn ang="0">
                    <a:pos x="1387" y="211"/>
                  </a:cxn>
                  <a:cxn ang="0">
                    <a:pos x="1336" y="233"/>
                  </a:cxn>
                  <a:cxn ang="0">
                    <a:pos x="1299" y="239"/>
                  </a:cxn>
                  <a:cxn ang="0">
                    <a:pos x="1233" y="243"/>
                  </a:cxn>
                  <a:cxn ang="0">
                    <a:pos x="1148" y="261"/>
                  </a:cxn>
                  <a:cxn ang="0">
                    <a:pos x="1054" y="294"/>
                  </a:cxn>
                  <a:cxn ang="0">
                    <a:pos x="980" y="294"/>
                  </a:cxn>
                  <a:cxn ang="0">
                    <a:pos x="825" y="304"/>
                  </a:cxn>
                  <a:cxn ang="0">
                    <a:pos x="726" y="275"/>
                  </a:cxn>
                  <a:cxn ang="0">
                    <a:pos x="623" y="261"/>
                  </a:cxn>
                  <a:cxn ang="0">
                    <a:pos x="492" y="275"/>
                  </a:cxn>
                  <a:cxn ang="0">
                    <a:pos x="375" y="313"/>
                  </a:cxn>
                  <a:cxn ang="0">
                    <a:pos x="216" y="318"/>
                  </a:cxn>
                  <a:cxn ang="0">
                    <a:pos x="75" y="304"/>
                  </a:cxn>
                  <a:cxn ang="0">
                    <a:pos x="0" y="266"/>
                  </a:cxn>
                  <a:cxn ang="0">
                    <a:pos x="84" y="66"/>
                  </a:cxn>
                  <a:cxn ang="0">
                    <a:pos x="187" y="7"/>
                  </a:cxn>
                  <a:cxn ang="0">
                    <a:pos x="206" y="121"/>
                  </a:cxn>
                  <a:cxn ang="0">
                    <a:pos x="267" y="197"/>
                  </a:cxn>
                  <a:cxn ang="0">
                    <a:pos x="408" y="225"/>
                  </a:cxn>
                  <a:cxn ang="0">
                    <a:pos x="563" y="197"/>
                  </a:cxn>
                  <a:cxn ang="0">
                    <a:pos x="722" y="163"/>
                  </a:cxn>
                  <a:cxn ang="0">
                    <a:pos x="881" y="197"/>
                  </a:cxn>
                  <a:cxn ang="0">
                    <a:pos x="1012" y="219"/>
                  </a:cxn>
                  <a:cxn ang="0">
                    <a:pos x="1219" y="117"/>
                  </a:cxn>
                  <a:cxn ang="0">
                    <a:pos x="1486" y="0"/>
                  </a:cxn>
                  <a:cxn ang="0">
                    <a:pos x="1491" y="89"/>
                  </a:cxn>
                  <a:cxn ang="0">
                    <a:pos x="1645" y="24"/>
                  </a:cxn>
                  <a:cxn ang="0">
                    <a:pos x="1659" y="80"/>
                  </a:cxn>
                </a:cxnLst>
                <a:rect l="0" t="0" r="r" b="b"/>
                <a:pathLst>
                  <a:path w="1659" h="318">
                    <a:moveTo>
                      <a:pt x="1659" y="80"/>
                    </a:moveTo>
                    <a:lnTo>
                      <a:pt x="1467" y="177"/>
                    </a:lnTo>
                    <a:lnTo>
                      <a:pt x="1434" y="191"/>
                    </a:lnTo>
                    <a:lnTo>
                      <a:pt x="1387" y="211"/>
                    </a:lnTo>
                    <a:lnTo>
                      <a:pt x="1336" y="233"/>
                    </a:lnTo>
                    <a:lnTo>
                      <a:pt x="1299" y="239"/>
                    </a:lnTo>
                    <a:lnTo>
                      <a:pt x="1233" y="243"/>
                    </a:lnTo>
                    <a:lnTo>
                      <a:pt x="1148" y="261"/>
                    </a:lnTo>
                    <a:lnTo>
                      <a:pt x="1054" y="294"/>
                    </a:lnTo>
                    <a:lnTo>
                      <a:pt x="980" y="294"/>
                    </a:lnTo>
                    <a:lnTo>
                      <a:pt x="825" y="304"/>
                    </a:lnTo>
                    <a:lnTo>
                      <a:pt x="726" y="275"/>
                    </a:lnTo>
                    <a:lnTo>
                      <a:pt x="623" y="261"/>
                    </a:lnTo>
                    <a:lnTo>
                      <a:pt x="492" y="275"/>
                    </a:lnTo>
                    <a:lnTo>
                      <a:pt x="375" y="313"/>
                    </a:lnTo>
                    <a:lnTo>
                      <a:pt x="216" y="318"/>
                    </a:lnTo>
                    <a:lnTo>
                      <a:pt x="75" y="304"/>
                    </a:lnTo>
                    <a:lnTo>
                      <a:pt x="0" y="266"/>
                    </a:lnTo>
                    <a:lnTo>
                      <a:pt x="84" y="66"/>
                    </a:lnTo>
                    <a:lnTo>
                      <a:pt x="187" y="7"/>
                    </a:lnTo>
                    <a:lnTo>
                      <a:pt x="206" y="121"/>
                    </a:lnTo>
                    <a:lnTo>
                      <a:pt x="267" y="197"/>
                    </a:lnTo>
                    <a:lnTo>
                      <a:pt x="408" y="225"/>
                    </a:lnTo>
                    <a:lnTo>
                      <a:pt x="563" y="197"/>
                    </a:lnTo>
                    <a:lnTo>
                      <a:pt x="722" y="163"/>
                    </a:lnTo>
                    <a:lnTo>
                      <a:pt x="881" y="197"/>
                    </a:lnTo>
                    <a:lnTo>
                      <a:pt x="1012" y="219"/>
                    </a:lnTo>
                    <a:lnTo>
                      <a:pt x="1219" y="117"/>
                    </a:lnTo>
                    <a:lnTo>
                      <a:pt x="1486" y="0"/>
                    </a:lnTo>
                    <a:lnTo>
                      <a:pt x="1491" y="89"/>
                    </a:lnTo>
                    <a:lnTo>
                      <a:pt x="1645" y="24"/>
                    </a:lnTo>
                    <a:lnTo>
                      <a:pt x="1659" y="80"/>
                    </a:lnTo>
                    <a:close/>
                  </a:path>
                </a:pathLst>
              </a:custGeom>
              <a:grpFill/>
              <a:ln w="9525" cap="flat" cmpd="sng">
                <a:noFill/>
                <a:prstDash val="solid"/>
                <a:round/>
                <a:headEnd type="none" w="med" len="med"/>
                <a:tailEnd type="none" w="med" len="med"/>
              </a:ln>
              <a:effectLst/>
            </p:spPr>
            <p:txBody>
              <a:bodyPr wrap="none" anchor="ctr"/>
              <a:lstStyle/>
              <a:p>
                <a:endParaRPr lang="zh-CN" altLang="en-US"/>
              </a:p>
            </p:txBody>
          </p:sp>
          <p:sp>
            <p:nvSpPr>
              <p:cNvPr id="124" name="Freeform 29"/>
              <p:cNvSpPr>
                <a:spLocks/>
              </p:cNvSpPr>
              <p:nvPr/>
            </p:nvSpPr>
            <p:spPr bwMode="auto">
              <a:xfrm>
                <a:off x="3181" y="1506"/>
                <a:ext cx="171" cy="253"/>
              </a:xfrm>
              <a:custGeom>
                <a:avLst/>
                <a:gdLst/>
                <a:ahLst/>
                <a:cxnLst>
                  <a:cxn ang="0">
                    <a:pos x="1347" y="0"/>
                  </a:cxn>
                  <a:cxn ang="0">
                    <a:pos x="26" y="497"/>
                  </a:cxn>
                  <a:cxn ang="0">
                    <a:pos x="0" y="568"/>
                  </a:cxn>
                  <a:cxn ang="0">
                    <a:pos x="97" y="656"/>
                  </a:cxn>
                  <a:cxn ang="0">
                    <a:pos x="328" y="1037"/>
                  </a:cxn>
                  <a:cxn ang="0">
                    <a:pos x="469" y="1392"/>
                  </a:cxn>
                  <a:cxn ang="0">
                    <a:pos x="602" y="1711"/>
                  </a:cxn>
                  <a:cxn ang="0">
                    <a:pos x="664" y="1897"/>
                  </a:cxn>
                  <a:cxn ang="0">
                    <a:pos x="726" y="2030"/>
                  </a:cxn>
                  <a:cxn ang="0">
                    <a:pos x="948" y="2003"/>
                  </a:cxn>
                  <a:cxn ang="0">
                    <a:pos x="1373" y="1844"/>
                  </a:cxn>
                  <a:cxn ang="0">
                    <a:pos x="1347" y="0"/>
                  </a:cxn>
                </a:cxnLst>
                <a:rect l="0" t="0" r="r" b="b"/>
                <a:pathLst>
                  <a:path w="1373" h="2030">
                    <a:moveTo>
                      <a:pt x="1347" y="0"/>
                    </a:moveTo>
                    <a:lnTo>
                      <a:pt x="26" y="497"/>
                    </a:lnTo>
                    <a:lnTo>
                      <a:pt x="0" y="568"/>
                    </a:lnTo>
                    <a:lnTo>
                      <a:pt x="97" y="656"/>
                    </a:lnTo>
                    <a:lnTo>
                      <a:pt x="328" y="1037"/>
                    </a:lnTo>
                    <a:lnTo>
                      <a:pt x="469" y="1392"/>
                    </a:lnTo>
                    <a:lnTo>
                      <a:pt x="602" y="1711"/>
                    </a:lnTo>
                    <a:lnTo>
                      <a:pt x="664" y="1897"/>
                    </a:lnTo>
                    <a:lnTo>
                      <a:pt x="726" y="2030"/>
                    </a:lnTo>
                    <a:lnTo>
                      <a:pt x="948" y="2003"/>
                    </a:lnTo>
                    <a:lnTo>
                      <a:pt x="1373" y="1844"/>
                    </a:lnTo>
                    <a:lnTo>
                      <a:pt x="1347" y="0"/>
                    </a:lnTo>
                    <a:close/>
                  </a:path>
                </a:pathLst>
              </a:custGeom>
              <a:grpFill/>
              <a:ln w="9525" cap="flat" cmpd="sng">
                <a:solidFill>
                  <a:srgbClr val="808080"/>
                </a:solidFill>
                <a:prstDash val="solid"/>
                <a:round/>
                <a:headEnd/>
                <a:tailEnd/>
              </a:ln>
              <a:effectLst/>
            </p:spPr>
            <p:txBody>
              <a:bodyPr wrap="none" anchor="ctr"/>
              <a:lstStyle/>
              <a:p>
                <a:endParaRPr lang="zh-CN" altLang="en-US"/>
              </a:p>
            </p:txBody>
          </p:sp>
          <p:sp>
            <p:nvSpPr>
              <p:cNvPr id="125" name="Freeform 30"/>
              <p:cNvSpPr>
                <a:spLocks/>
              </p:cNvSpPr>
              <p:nvPr/>
            </p:nvSpPr>
            <p:spPr bwMode="auto">
              <a:xfrm>
                <a:off x="2874" y="1697"/>
                <a:ext cx="48" cy="48"/>
              </a:xfrm>
              <a:custGeom>
                <a:avLst/>
                <a:gdLst/>
                <a:ahLst/>
                <a:cxnLst>
                  <a:cxn ang="0">
                    <a:pos x="283" y="0"/>
                  </a:cxn>
                  <a:cxn ang="0">
                    <a:pos x="350" y="116"/>
                  </a:cxn>
                  <a:cxn ang="0">
                    <a:pos x="350" y="225"/>
                  </a:cxn>
                  <a:cxn ang="0">
                    <a:pos x="392" y="317"/>
                  </a:cxn>
                  <a:cxn ang="0">
                    <a:pos x="325" y="375"/>
                  </a:cxn>
                  <a:cxn ang="0">
                    <a:pos x="225" y="392"/>
                  </a:cxn>
                  <a:cxn ang="0">
                    <a:pos x="100" y="392"/>
                  </a:cxn>
                  <a:cxn ang="0">
                    <a:pos x="25" y="317"/>
                  </a:cxn>
                  <a:cxn ang="0">
                    <a:pos x="0" y="233"/>
                  </a:cxn>
                  <a:cxn ang="0">
                    <a:pos x="33" y="141"/>
                  </a:cxn>
                  <a:cxn ang="0">
                    <a:pos x="75" y="91"/>
                  </a:cxn>
                  <a:cxn ang="0">
                    <a:pos x="217" y="16"/>
                  </a:cxn>
                  <a:cxn ang="0">
                    <a:pos x="283" y="0"/>
                  </a:cxn>
                </a:cxnLst>
                <a:rect l="0" t="0" r="r" b="b"/>
                <a:pathLst>
                  <a:path w="392" h="392">
                    <a:moveTo>
                      <a:pt x="283" y="0"/>
                    </a:moveTo>
                    <a:lnTo>
                      <a:pt x="350" y="116"/>
                    </a:lnTo>
                    <a:lnTo>
                      <a:pt x="350" y="225"/>
                    </a:lnTo>
                    <a:lnTo>
                      <a:pt x="392" y="317"/>
                    </a:lnTo>
                    <a:lnTo>
                      <a:pt x="325" y="375"/>
                    </a:lnTo>
                    <a:lnTo>
                      <a:pt x="225" y="392"/>
                    </a:lnTo>
                    <a:lnTo>
                      <a:pt x="100" y="392"/>
                    </a:lnTo>
                    <a:lnTo>
                      <a:pt x="25" y="317"/>
                    </a:lnTo>
                    <a:lnTo>
                      <a:pt x="0" y="233"/>
                    </a:lnTo>
                    <a:lnTo>
                      <a:pt x="33" y="141"/>
                    </a:lnTo>
                    <a:lnTo>
                      <a:pt x="75" y="91"/>
                    </a:lnTo>
                    <a:lnTo>
                      <a:pt x="217" y="16"/>
                    </a:lnTo>
                    <a:lnTo>
                      <a:pt x="283" y="0"/>
                    </a:lnTo>
                    <a:close/>
                  </a:path>
                </a:pathLst>
              </a:custGeom>
              <a:grpFill/>
              <a:ln w="9525" cap="flat" cmpd="sng">
                <a:solidFill>
                  <a:srgbClr val="808080"/>
                </a:solidFill>
                <a:prstDash val="solid"/>
                <a:round/>
                <a:headEnd type="none" w="med" len="med"/>
                <a:tailEnd type="none" w="med" len="med"/>
              </a:ln>
              <a:effectLst/>
            </p:spPr>
            <p:txBody>
              <a:bodyPr wrap="none" anchor="ctr"/>
              <a:lstStyle/>
              <a:p>
                <a:endParaRPr lang="zh-CN" altLang="en-US"/>
              </a:p>
            </p:txBody>
          </p:sp>
          <p:sp>
            <p:nvSpPr>
              <p:cNvPr id="126" name="Freeform 31"/>
              <p:cNvSpPr>
                <a:spLocks/>
              </p:cNvSpPr>
              <p:nvPr/>
            </p:nvSpPr>
            <p:spPr bwMode="auto">
              <a:xfrm>
                <a:off x="2789" y="1619"/>
                <a:ext cx="13" cy="31"/>
              </a:xfrm>
              <a:custGeom>
                <a:avLst/>
                <a:gdLst/>
                <a:ahLst/>
                <a:cxnLst>
                  <a:cxn ang="0">
                    <a:pos x="25" y="0"/>
                  </a:cxn>
                  <a:cxn ang="0">
                    <a:pos x="92" y="101"/>
                  </a:cxn>
                  <a:cxn ang="0">
                    <a:pos x="92" y="176"/>
                  </a:cxn>
                  <a:cxn ang="0">
                    <a:pos x="83" y="243"/>
                  </a:cxn>
                  <a:cxn ang="0">
                    <a:pos x="8" y="234"/>
                  </a:cxn>
                  <a:cxn ang="0">
                    <a:pos x="0" y="126"/>
                  </a:cxn>
                  <a:cxn ang="0">
                    <a:pos x="25" y="0"/>
                  </a:cxn>
                </a:cxnLst>
                <a:rect l="0" t="0" r="r" b="b"/>
                <a:pathLst>
                  <a:path w="92" h="243">
                    <a:moveTo>
                      <a:pt x="25" y="0"/>
                    </a:moveTo>
                    <a:lnTo>
                      <a:pt x="92" y="101"/>
                    </a:lnTo>
                    <a:lnTo>
                      <a:pt x="92" y="176"/>
                    </a:lnTo>
                    <a:lnTo>
                      <a:pt x="83" y="243"/>
                    </a:lnTo>
                    <a:lnTo>
                      <a:pt x="8" y="234"/>
                    </a:lnTo>
                    <a:lnTo>
                      <a:pt x="0" y="126"/>
                    </a:lnTo>
                    <a:lnTo>
                      <a:pt x="25" y="0"/>
                    </a:lnTo>
                    <a:close/>
                  </a:path>
                </a:pathLst>
              </a:custGeom>
              <a:grpFill/>
              <a:ln w="9525" cap="flat" cmpd="sng">
                <a:solidFill>
                  <a:srgbClr val="808080"/>
                </a:solidFill>
                <a:prstDash val="solid"/>
                <a:round/>
                <a:headEnd type="none" w="med" len="med"/>
                <a:tailEnd type="none" w="med" len="med"/>
              </a:ln>
              <a:effectLst/>
            </p:spPr>
            <p:txBody>
              <a:bodyPr wrap="none" anchor="ctr"/>
              <a:lstStyle/>
              <a:p>
                <a:endParaRPr lang="zh-CN" altLang="en-US"/>
              </a:p>
            </p:txBody>
          </p:sp>
          <p:sp>
            <p:nvSpPr>
              <p:cNvPr id="127" name="Freeform 32"/>
              <p:cNvSpPr>
                <a:spLocks/>
              </p:cNvSpPr>
              <p:nvPr/>
            </p:nvSpPr>
            <p:spPr bwMode="auto">
              <a:xfrm>
                <a:off x="2824" y="1549"/>
                <a:ext cx="178" cy="88"/>
              </a:xfrm>
              <a:custGeom>
                <a:avLst/>
                <a:gdLst/>
                <a:ahLst/>
                <a:cxnLst>
                  <a:cxn ang="0">
                    <a:pos x="442" y="576"/>
                  </a:cxn>
                  <a:cxn ang="0">
                    <a:pos x="484" y="484"/>
                  </a:cxn>
                  <a:cxn ang="0">
                    <a:pos x="601" y="418"/>
                  </a:cxn>
                  <a:cxn ang="0">
                    <a:pos x="659" y="367"/>
                  </a:cxn>
                  <a:cxn ang="0">
                    <a:pos x="784" y="392"/>
                  </a:cxn>
                  <a:cxn ang="0">
                    <a:pos x="910" y="434"/>
                  </a:cxn>
                  <a:cxn ang="0">
                    <a:pos x="993" y="493"/>
                  </a:cxn>
                  <a:cxn ang="0">
                    <a:pos x="1110" y="568"/>
                  </a:cxn>
                  <a:cxn ang="0">
                    <a:pos x="1277" y="668"/>
                  </a:cxn>
                  <a:cxn ang="0">
                    <a:pos x="1427" y="701"/>
                  </a:cxn>
                  <a:cxn ang="0">
                    <a:pos x="1410" y="459"/>
                  </a:cxn>
                  <a:cxn ang="0">
                    <a:pos x="1402" y="342"/>
                  </a:cxn>
                  <a:cxn ang="0">
                    <a:pos x="1352" y="434"/>
                  </a:cxn>
                  <a:cxn ang="0">
                    <a:pos x="1344" y="351"/>
                  </a:cxn>
                  <a:cxn ang="0">
                    <a:pos x="1327" y="459"/>
                  </a:cxn>
                  <a:cxn ang="0">
                    <a:pos x="1310" y="518"/>
                  </a:cxn>
                  <a:cxn ang="0">
                    <a:pos x="1118" y="476"/>
                  </a:cxn>
                  <a:cxn ang="0">
                    <a:pos x="960" y="392"/>
                  </a:cxn>
                  <a:cxn ang="0">
                    <a:pos x="834" y="292"/>
                  </a:cxn>
                  <a:cxn ang="0">
                    <a:pos x="768" y="251"/>
                  </a:cxn>
                  <a:cxn ang="0">
                    <a:pos x="626" y="226"/>
                  </a:cxn>
                  <a:cxn ang="0">
                    <a:pos x="551" y="200"/>
                  </a:cxn>
                  <a:cxn ang="0">
                    <a:pos x="500" y="75"/>
                  </a:cxn>
                  <a:cxn ang="0">
                    <a:pos x="492" y="0"/>
                  </a:cxn>
                  <a:cxn ang="0">
                    <a:pos x="475" y="109"/>
                  </a:cxn>
                  <a:cxn ang="0">
                    <a:pos x="409" y="8"/>
                  </a:cxn>
                  <a:cxn ang="0">
                    <a:pos x="425" y="109"/>
                  </a:cxn>
                  <a:cxn ang="0">
                    <a:pos x="325" y="234"/>
                  </a:cxn>
                  <a:cxn ang="0">
                    <a:pos x="192" y="342"/>
                  </a:cxn>
                  <a:cxn ang="0">
                    <a:pos x="0" y="309"/>
                  </a:cxn>
                  <a:cxn ang="0">
                    <a:pos x="133" y="409"/>
                  </a:cxn>
                  <a:cxn ang="0">
                    <a:pos x="142" y="501"/>
                  </a:cxn>
                  <a:cxn ang="0">
                    <a:pos x="108" y="610"/>
                  </a:cxn>
                  <a:cxn ang="0">
                    <a:pos x="359" y="643"/>
                  </a:cxn>
                  <a:cxn ang="0">
                    <a:pos x="442" y="576"/>
                  </a:cxn>
                </a:cxnLst>
                <a:rect l="0" t="0" r="r" b="b"/>
                <a:pathLst>
                  <a:path w="1427" h="701">
                    <a:moveTo>
                      <a:pt x="442" y="576"/>
                    </a:moveTo>
                    <a:lnTo>
                      <a:pt x="484" y="484"/>
                    </a:lnTo>
                    <a:lnTo>
                      <a:pt x="601" y="418"/>
                    </a:lnTo>
                    <a:lnTo>
                      <a:pt x="659" y="367"/>
                    </a:lnTo>
                    <a:lnTo>
                      <a:pt x="784" y="392"/>
                    </a:lnTo>
                    <a:lnTo>
                      <a:pt x="910" y="434"/>
                    </a:lnTo>
                    <a:lnTo>
                      <a:pt x="993" y="493"/>
                    </a:lnTo>
                    <a:lnTo>
                      <a:pt x="1110" y="568"/>
                    </a:lnTo>
                    <a:lnTo>
                      <a:pt x="1277" y="668"/>
                    </a:lnTo>
                    <a:lnTo>
                      <a:pt x="1427" y="701"/>
                    </a:lnTo>
                    <a:lnTo>
                      <a:pt x="1410" y="459"/>
                    </a:lnTo>
                    <a:lnTo>
                      <a:pt x="1402" y="342"/>
                    </a:lnTo>
                    <a:lnTo>
                      <a:pt x="1352" y="434"/>
                    </a:lnTo>
                    <a:lnTo>
                      <a:pt x="1344" y="351"/>
                    </a:lnTo>
                    <a:lnTo>
                      <a:pt x="1327" y="459"/>
                    </a:lnTo>
                    <a:lnTo>
                      <a:pt x="1310" y="518"/>
                    </a:lnTo>
                    <a:lnTo>
                      <a:pt x="1118" y="476"/>
                    </a:lnTo>
                    <a:lnTo>
                      <a:pt x="960" y="392"/>
                    </a:lnTo>
                    <a:lnTo>
                      <a:pt x="834" y="292"/>
                    </a:lnTo>
                    <a:lnTo>
                      <a:pt x="768" y="251"/>
                    </a:lnTo>
                    <a:lnTo>
                      <a:pt x="626" y="226"/>
                    </a:lnTo>
                    <a:lnTo>
                      <a:pt x="551" y="200"/>
                    </a:lnTo>
                    <a:lnTo>
                      <a:pt x="500" y="75"/>
                    </a:lnTo>
                    <a:lnTo>
                      <a:pt x="492" y="0"/>
                    </a:lnTo>
                    <a:lnTo>
                      <a:pt x="475" y="109"/>
                    </a:lnTo>
                    <a:lnTo>
                      <a:pt x="409" y="8"/>
                    </a:lnTo>
                    <a:lnTo>
                      <a:pt x="425" y="109"/>
                    </a:lnTo>
                    <a:lnTo>
                      <a:pt x="325" y="234"/>
                    </a:lnTo>
                    <a:lnTo>
                      <a:pt x="192" y="342"/>
                    </a:lnTo>
                    <a:lnTo>
                      <a:pt x="0" y="309"/>
                    </a:lnTo>
                    <a:lnTo>
                      <a:pt x="133" y="409"/>
                    </a:lnTo>
                    <a:lnTo>
                      <a:pt x="142" y="501"/>
                    </a:lnTo>
                    <a:lnTo>
                      <a:pt x="108" y="610"/>
                    </a:lnTo>
                    <a:lnTo>
                      <a:pt x="359" y="643"/>
                    </a:lnTo>
                    <a:lnTo>
                      <a:pt x="442" y="576"/>
                    </a:lnTo>
                    <a:close/>
                  </a:path>
                </a:pathLst>
              </a:custGeom>
              <a:grpFill/>
              <a:ln w="9525" cap="flat" cmpd="sng">
                <a:solidFill>
                  <a:srgbClr val="808080"/>
                </a:solidFill>
                <a:prstDash val="solid"/>
                <a:round/>
                <a:headEnd type="none" w="med" len="med"/>
                <a:tailEnd type="none" w="med" len="med"/>
              </a:ln>
              <a:effectLst/>
            </p:spPr>
            <p:txBody>
              <a:bodyPr wrap="none" anchor="ctr"/>
              <a:lstStyle/>
              <a:p>
                <a:endParaRPr lang="zh-CN" altLang="en-US"/>
              </a:p>
            </p:txBody>
          </p:sp>
        </p:grpSp>
        <p:grpSp>
          <p:nvGrpSpPr>
            <p:cNvPr id="77" name="Group 88"/>
            <p:cNvGrpSpPr>
              <a:grpSpLocks/>
            </p:cNvGrpSpPr>
            <p:nvPr/>
          </p:nvGrpSpPr>
          <p:grpSpPr bwMode="auto">
            <a:xfrm>
              <a:off x="7215206" y="2348186"/>
              <a:ext cx="515938" cy="559934"/>
              <a:chOff x="1844" y="1018"/>
              <a:chExt cx="1721" cy="2179"/>
            </a:xfrm>
            <a:solidFill>
              <a:schemeClr val="bg1">
                <a:lumMod val="75000"/>
              </a:schemeClr>
            </a:solidFill>
          </p:grpSpPr>
          <p:sp>
            <p:nvSpPr>
              <p:cNvPr id="95" name="Freeform 89"/>
              <p:cNvSpPr>
                <a:spLocks/>
              </p:cNvSpPr>
              <p:nvPr/>
            </p:nvSpPr>
            <p:spPr bwMode="auto">
              <a:xfrm>
                <a:off x="2384" y="1185"/>
                <a:ext cx="1147" cy="2012"/>
              </a:xfrm>
              <a:custGeom>
                <a:avLst/>
                <a:gdLst/>
                <a:ahLst/>
                <a:cxnLst>
                  <a:cxn ang="0">
                    <a:pos x="1147" y="0"/>
                  </a:cxn>
                  <a:cxn ang="0">
                    <a:pos x="0" y="190"/>
                  </a:cxn>
                  <a:cxn ang="0">
                    <a:pos x="12" y="2012"/>
                  </a:cxn>
                  <a:cxn ang="0">
                    <a:pos x="1139" y="1720"/>
                  </a:cxn>
                  <a:cxn ang="0">
                    <a:pos x="1147" y="0"/>
                  </a:cxn>
                </a:cxnLst>
                <a:rect l="0" t="0" r="r" b="b"/>
                <a:pathLst>
                  <a:path w="1147" h="2012">
                    <a:moveTo>
                      <a:pt x="1147" y="0"/>
                    </a:moveTo>
                    <a:lnTo>
                      <a:pt x="0" y="190"/>
                    </a:lnTo>
                    <a:lnTo>
                      <a:pt x="12" y="2012"/>
                    </a:lnTo>
                    <a:lnTo>
                      <a:pt x="1139" y="1720"/>
                    </a:lnTo>
                    <a:lnTo>
                      <a:pt x="1147" y="0"/>
                    </a:lnTo>
                    <a:close/>
                  </a:path>
                </a:pathLst>
              </a:custGeom>
              <a:grpFill/>
              <a:ln w="9525" cap="flat" cmpd="sng">
                <a:solidFill>
                  <a:srgbClr val="808080"/>
                </a:solidFill>
                <a:prstDash val="solid"/>
                <a:round/>
                <a:headEnd type="none" w="med" len="med"/>
                <a:tailEnd type="none" w="med" len="med"/>
              </a:ln>
              <a:effectLst/>
            </p:spPr>
            <p:txBody>
              <a:bodyPr wrap="none" anchor="ctr"/>
              <a:lstStyle/>
              <a:p>
                <a:endParaRPr lang="zh-CN" altLang="en-US"/>
              </a:p>
            </p:txBody>
          </p:sp>
          <p:sp>
            <p:nvSpPr>
              <p:cNvPr id="96" name="Freeform 90"/>
              <p:cNvSpPr>
                <a:spLocks/>
              </p:cNvSpPr>
              <p:nvPr/>
            </p:nvSpPr>
            <p:spPr bwMode="auto">
              <a:xfrm>
                <a:off x="2974" y="1028"/>
                <a:ext cx="540" cy="1844"/>
              </a:xfrm>
              <a:custGeom>
                <a:avLst/>
                <a:gdLst/>
                <a:ahLst/>
                <a:cxnLst>
                  <a:cxn ang="0">
                    <a:pos x="0" y="0"/>
                  </a:cxn>
                  <a:cxn ang="0">
                    <a:pos x="540" y="141"/>
                  </a:cxn>
                  <a:cxn ang="0">
                    <a:pos x="524" y="1844"/>
                  </a:cxn>
                  <a:cxn ang="0">
                    <a:pos x="6" y="1668"/>
                  </a:cxn>
                  <a:cxn ang="0">
                    <a:pos x="0" y="0"/>
                  </a:cxn>
                </a:cxnLst>
                <a:rect l="0" t="0" r="r" b="b"/>
                <a:pathLst>
                  <a:path w="540" h="1844">
                    <a:moveTo>
                      <a:pt x="0" y="0"/>
                    </a:moveTo>
                    <a:lnTo>
                      <a:pt x="540" y="141"/>
                    </a:lnTo>
                    <a:lnTo>
                      <a:pt x="524" y="1844"/>
                    </a:lnTo>
                    <a:lnTo>
                      <a:pt x="6" y="1668"/>
                    </a:lnTo>
                    <a:lnTo>
                      <a:pt x="0" y="0"/>
                    </a:lnTo>
                    <a:close/>
                  </a:path>
                </a:pathLst>
              </a:custGeom>
              <a:grpFill/>
              <a:ln w="9525" cap="flat" cmpd="sng">
                <a:solidFill>
                  <a:srgbClr val="808080"/>
                </a:solidFill>
                <a:prstDash val="solid"/>
                <a:round/>
                <a:headEnd type="none" w="med" len="med"/>
                <a:tailEnd type="none" w="med" len="med"/>
              </a:ln>
              <a:effectLst/>
            </p:spPr>
            <p:txBody>
              <a:bodyPr wrap="none" anchor="ctr"/>
              <a:lstStyle/>
              <a:p>
                <a:endParaRPr lang="zh-CN" altLang="en-US"/>
              </a:p>
            </p:txBody>
          </p:sp>
          <p:sp>
            <p:nvSpPr>
              <p:cNvPr id="97" name="Freeform 91"/>
              <p:cNvSpPr>
                <a:spLocks/>
              </p:cNvSpPr>
              <p:nvPr/>
            </p:nvSpPr>
            <p:spPr bwMode="auto">
              <a:xfrm>
                <a:off x="1848" y="1018"/>
                <a:ext cx="1692" cy="350"/>
              </a:xfrm>
              <a:custGeom>
                <a:avLst/>
                <a:gdLst/>
                <a:ahLst/>
                <a:cxnLst>
                  <a:cxn ang="0">
                    <a:pos x="1692" y="162"/>
                  </a:cxn>
                  <a:cxn ang="0">
                    <a:pos x="1099" y="0"/>
                  </a:cxn>
                  <a:cxn ang="0">
                    <a:pos x="0" y="174"/>
                  </a:cxn>
                  <a:cxn ang="0">
                    <a:pos x="536" y="350"/>
                  </a:cxn>
                  <a:cxn ang="0">
                    <a:pos x="1692" y="162"/>
                  </a:cxn>
                </a:cxnLst>
                <a:rect l="0" t="0" r="r" b="b"/>
                <a:pathLst>
                  <a:path w="1692" h="350">
                    <a:moveTo>
                      <a:pt x="1692" y="162"/>
                    </a:moveTo>
                    <a:lnTo>
                      <a:pt x="1099" y="0"/>
                    </a:lnTo>
                    <a:lnTo>
                      <a:pt x="0" y="174"/>
                    </a:lnTo>
                    <a:lnTo>
                      <a:pt x="536" y="350"/>
                    </a:lnTo>
                    <a:lnTo>
                      <a:pt x="1692" y="162"/>
                    </a:lnTo>
                    <a:close/>
                  </a:path>
                </a:pathLst>
              </a:custGeom>
              <a:grpFill/>
              <a:ln w="9525" cap="flat" cmpd="sng">
                <a:solidFill>
                  <a:srgbClr val="808080"/>
                </a:solidFill>
                <a:prstDash val="solid"/>
                <a:round/>
                <a:headEnd type="none" w="med" len="med"/>
                <a:tailEnd type="none" w="med" len="med"/>
              </a:ln>
              <a:effectLst/>
            </p:spPr>
            <p:txBody>
              <a:bodyPr wrap="none" anchor="ctr"/>
              <a:lstStyle/>
              <a:p>
                <a:endParaRPr lang="zh-CN" altLang="en-US"/>
              </a:p>
            </p:txBody>
          </p:sp>
          <p:sp>
            <p:nvSpPr>
              <p:cNvPr id="98" name="AutoShape 92"/>
              <p:cNvSpPr>
                <a:spLocks noChangeArrowheads="1"/>
              </p:cNvSpPr>
              <p:nvPr/>
            </p:nvSpPr>
            <p:spPr bwMode="auto">
              <a:xfrm rot="-586835">
                <a:off x="2349" y="2043"/>
                <a:ext cx="1216" cy="360"/>
              </a:xfrm>
              <a:prstGeom prst="parallelogram">
                <a:avLst>
                  <a:gd name="adj" fmla="val 16639"/>
                </a:avLst>
              </a:prstGeom>
              <a:grpFill/>
              <a:ln w="9525" algn="ctr">
                <a:solidFill>
                  <a:srgbClr val="808080"/>
                </a:solidFill>
                <a:miter lim="800000"/>
                <a:headEnd/>
                <a:tailEnd/>
              </a:ln>
              <a:effectLst/>
            </p:spPr>
            <p:txBody>
              <a:bodyPr wrap="none" anchor="ctr"/>
              <a:lstStyle/>
              <a:p>
                <a:endParaRPr lang="zh-CN" altLang="en-US"/>
              </a:p>
            </p:txBody>
          </p:sp>
          <p:sp>
            <p:nvSpPr>
              <p:cNvPr id="99" name="AutoShape 93"/>
              <p:cNvSpPr>
                <a:spLocks noChangeArrowheads="1"/>
              </p:cNvSpPr>
              <p:nvPr/>
            </p:nvSpPr>
            <p:spPr bwMode="auto">
              <a:xfrm rot="-586835">
                <a:off x="2345" y="1671"/>
                <a:ext cx="1216" cy="360"/>
              </a:xfrm>
              <a:prstGeom prst="parallelogram">
                <a:avLst>
                  <a:gd name="adj" fmla="val 16639"/>
                </a:avLst>
              </a:prstGeom>
              <a:grpFill/>
              <a:ln w="9525" algn="ctr">
                <a:solidFill>
                  <a:srgbClr val="808080"/>
                </a:solidFill>
                <a:miter lim="800000"/>
                <a:headEnd/>
                <a:tailEnd/>
              </a:ln>
              <a:effectLst/>
            </p:spPr>
            <p:txBody>
              <a:bodyPr wrap="none" anchor="ctr"/>
              <a:lstStyle/>
              <a:p>
                <a:endParaRPr lang="zh-CN" altLang="en-US"/>
              </a:p>
            </p:txBody>
          </p:sp>
          <p:grpSp>
            <p:nvGrpSpPr>
              <p:cNvPr id="100" name="Group 94"/>
              <p:cNvGrpSpPr>
                <a:grpSpLocks/>
              </p:cNvGrpSpPr>
              <p:nvPr/>
            </p:nvGrpSpPr>
            <p:grpSpPr bwMode="auto">
              <a:xfrm rot="-137436">
                <a:off x="2860" y="1691"/>
                <a:ext cx="619" cy="250"/>
                <a:chOff x="2879" y="1659"/>
                <a:chExt cx="619" cy="250"/>
              </a:xfrm>
              <a:grpFill/>
            </p:grpSpPr>
            <p:sp>
              <p:nvSpPr>
                <p:cNvPr id="111" name="AutoShape 95"/>
                <p:cNvSpPr>
                  <a:spLocks noChangeArrowheads="1"/>
                </p:cNvSpPr>
                <p:nvPr/>
              </p:nvSpPr>
              <p:spPr bwMode="auto">
                <a:xfrm rot="-491366">
                  <a:off x="2879" y="1659"/>
                  <a:ext cx="619" cy="44"/>
                </a:xfrm>
                <a:prstGeom prst="parallelogram">
                  <a:avLst>
                    <a:gd name="adj" fmla="val 15631"/>
                  </a:avLst>
                </a:prstGeom>
                <a:grpFill/>
                <a:ln w="9525" algn="ctr">
                  <a:noFill/>
                  <a:miter lim="800000"/>
                  <a:headEnd/>
                  <a:tailEnd/>
                </a:ln>
                <a:effectLst/>
              </p:spPr>
              <p:txBody>
                <a:bodyPr wrap="none" anchor="ctr"/>
                <a:lstStyle/>
                <a:p>
                  <a:endParaRPr lang="zh-CN" altLang="en-US"/>
                </a:p>
              </p:txBody>
            </p:sp>
            <p:sp>
              <p:nvSpPr>
                <p:cNvPr id="112" name="AutoShape 96"/>
                <p:cNvSpPr>
                  <a:spLocks noChangeArrowheads="1"/>
                </p:cNvSpPr>
                <p:nvPr/>
              </p:nvSpPr>
              <p:spPr bwMode="auto">
                <a:xfrm rot="-491366">
                  <a:off x="2879" y="1728"/>
                  <a:ext cx="619" cy="44"/>
                </a:xfrm>
                <a:prstGeom prst="parallelogram">
                  <a:avLst>
                    <a:gd name="adj" fmla="val 15631"/>
                  </a:avLst>
                </a:prstGeom>
                <a:grpFill/>
                <a:ln w="9525" algn="ctr">
                  <a:noFill/>
                  <a:miter lim="800000"/>
                  <a:headEnd/>
                  <a:tailEnd/>
                </a:ln>
                <a:effectLst/>
              </p:spPr>
              <p:txBody>
                <a:bodyPr wrap="none" anchor="ctr"/>
                <a:lstStyle/>
                <a:p>
                  <a:endParaRPr lang="zh-CN" altLang="en-US"/>
                </a:p>
              </p:txBody>
            </p:sp>
            <p:sp>
              <p:nvSpPr>
                <p:cNvPr id="113" name="AutoShape 97"/>
                <p:cNvSpPr>
                  <a:spLocks noChangeArrowheads="1"/>
                </p:cNvSpPr>
                <p:nvPr/>
              </p:nvSpPr>
              <p:spPr bwMode="auto">
                <a:xfrm rot="-491366">
                  <a:off x="2879" y="1796"/>
                  <a:ext cx="619" cy="45"/>
                </a:xfrm>
                <a:prstGeom prst="parallelogram">
                  <a:avLst>
                    <a:gd name="adj" fmla="val 15284"/>
                  </a:avLst>
                </a:prstGeom>
                <a:grpFill/>
                <a:ln w="9525" algn="ctr">
                  <a:noFill/>
                  <a:miter lim="800000"/>
                  <a:headEnd/>
                  <a:tailEnd/>
                </a:ln>
                <a:effectLst/>
              </p:spPr>
              <p:txBody>
                <a:bodyPr wrap="none" anchor="ctr"/>
                <a:lstStyle/>
                <a:p>
                  <a:endParaRPr lang="zh-CN" altLang="en-US"/>
                </a:p>
              </p:txBody>
            </p:sp>
            <p:sp>
              <p:nvSpPr>
                <p:cNvPr id="114" name="AutoShape 98"/>
                <p:cNvSpPr>
                  <a:spLocks noChangeArrowheads="1"/>
                </p:cNvSpPr>
                <p:nvPr/>
              </p:nvSpPr>
              <p:spPr bwMode="auto">
                <a:xfrm rot="-491366">
                  <a:off x="2879" y="1865"/>
                  <a:ext cx="619" cy="44"/>
                </a:xfrm>
                <a:prstGeom prst="parallelogram">
                  <a:avLst>
                    <a:gd name="adj" fmla="val 15631"/>
                  </a:avLst>
                </a:prstGeom>
                <a:grpFill/>
                <a:ln w="9525" algn="ctr">
                  <a:noFill/>
                  <a:miter lim="800000"/>
                  <a:headEnd/>
                  <a:tailEnd/>
                </a:ln>
                <a:effectLst/>
              </p:spPr>
              <p:txBody>
                <a:bodyPr wrap="none" anchor="ctr"/>
                <a:lstStyle/>
                <a:p>
                  <a:endParaRPr lang="zh-CN" altLang="en-US"/>
                </a:p>
              </p:txBody>
            </p:sp>
          </p:grpSp>
          <p:grpSp>
            <p:nvGrpSpPr>
              <p:cNvPr id="101" name="Group 99"/>
              <p:cNvGrpSpPr>
                <a:grpSpLocks/>
              </p:cNvGrpSpPr>
              <p:nvPr/>
            </p:nvGrpSpPr>
            <p:grpSpPr bwMode="auto">
              <a:xfrm rot="-137436">
                <a:off x="2873" y="2062"/>
                <a:ext cx="619" cy="250"/>
                <a:chOff x="2879" y="1659"/>
                <a:chExt cx="619" cy="250"/>
              </a:xfrm>
              <a:grpFill/>
            </p:grpSpPr>
            <p:sp>
              <p:nvSpPr>
                <p:cNvPr id="107" name="AutoShape 100"/>
                <p:cNvSpPr>
                  <a:spLocks noChangeArrowheads="1"/>
                </p:cNvSpPr>
                <p:nvPr/>
              </p:nvSpPr>
              <p:spPr bwMode="auto">
                <a:xfrm rot="-491366">
                  <a:off x="2879" y="1659"/>
                  <a:ext cx="619" cy="44"/>
                </a:xfrm>
                <a:prstGeom prst="parallelogram">
                  <a:avLst>
                    <a:gd name="adj" fmla="val 15631"/>
                  </a:avLst>
                </a:prstGeom>
                <a:grpFill/>
                <a:ln w="9525" algn="ctr">
                  <a:noFill/>
                  <a:miter lim="800000"/>
                  <a:headEnd/>
                  <a:tailEnd/>
                </a:ln>
                <a:effectLst/>
              </p:spPr>
              <p:txBody>
                <a:bodyPr wrap="none" anchor="ctr"/>
                <a:lstStyle/>
                <a:p>
                  <a:endParaRPr lang="zh-CN" altLang="en-US"/>
                </a:p>
              </p:txBody>
            </p:sp>
            <p:sp>
              <p:nvSpPr>
                <p:cNvPr id="108" name="AutoShape 101"/>
                <p:cNvSpPr>
                  <a:spLocks noChangeArrowheads="1"/>
                </p:cNvSpPr>
                <p:nvPr/>
              </p:nvSpPr>
              <p:spPr bwMode="auto">
                <a:xfrm rot="-491366">
                  <a:off x="2879" y="1728"/>
                  <a:ext cx="619" cy="44"/>
                </a:xfrm>
                <a:prstGeom prst="parallelogram">
                  <a:avLst>
                    <a:gd name="adj" fmla="val 15631"/>
                  </a:avLst>
                </a:prstGeom>
                <a:grpFill/>
                <a:ln w="9525" algn="ctr">
                  <a:noFill/>
                  <a:miter lim="800000"/>
                  <a:headEnd/>
                  <a:tailEnd/>
                </a:ln>
                <a:effectLst/>
              </p:spPr>
              <p:txBody>
                <a:bodyPr wrap="none" anchor="ctr"/>
                <a:lstStyle/>
                <a:p>
                  <a:endParaRPr lang="zh-CN" altLang="en-US"/>
                </a:p>
              </p:txBody>
            </p:sp>
            <p:sp>
              <p:nvSpPr>
                <p:cNvPr id="109" name="AutoShape 102"/>
                <p:cNvSpPr>
                  <a:spLocks noChangeArrowheads="1"/>
                </p:cNvSpPr>
                <p:nvPr/>
              </p:nvSpPr>
              <p:spPr bwMode="auto">
                <a:xfrm rot="-491366">
                  <a:off x="2879" y="1796"/>
                  <a:ext cx="619" cy="45"/>
                </a:xfrm>
                <a:prstGeom prst="parallelogram">
                  <a:avLst>
                    <a:gd name="adj" fmla="val 15284"/>
                  </a:avLst>
                </a:prstGeom>
                <a:grpFill/>
                <a:ln w="9525" algn="ctr">
                  <a:noFill/>
                  <a:miter lim="800000"/>
                  <a:headEnd/>
                  <a:tailEnd/>
                </a:ln>
                <a:effectLst/>
              </p:spPr>
              <p:txBody>
                <a:bodyPr wrap="none" anchor="ctr"/>
                <a:lstStyle/>
                <a:p>
                  <a:endParaRPr lang="zh-CN" altLang="en-US"/>
                </a:p>
              </p:txBody>
            </p:sp>
            <p:sp>
              <p:nvSpPr>
                <p:cNvPr id="110" name="AutoShape 103"/>
                <p:cNvSpPr>
                  <a:spLocks noChangeArrowheads="1"/>
                </p:cNvSpPr>
                <p:nvPr/>
              </p:nvSpPr>
              <p:spPr bwMode="auto">
                <a:xfrm rot="-491366">
                  <a:off x="2879" y="1865"/>
                  <a:ext cx="619" cy="44"/>
                </a:xfrm>
                <a:prstGeom prst="parallelogram">
                  <a:avLst>
                    <a:gd name="adj" fmla="val 15631"/>
                  </a:avLst>
                </a:prstGeom>
                <a:grpFill/>
                <a:ln w="9525" algn="ctr">
                  <a:noFill/>
                  <a:miter lim="800000"/>
                  <a:headEnd/>
                  <a:tailEnd/>
                </a:ln>
                <a:effectLst/>
              </p:spPr>
              <p:txBody>
                <a:bodyPr wrap="none" anchor="ctr"/>
                <a:lstStyle/>
                <a:p>
                  <a:endParaRPr lang="zh-CN" altLang="en-US"/>
                </a:p>
              </p:txBody>
            </p:sp>
          </p:grpSp>
          <p:sp>
            <p:nvSpPr>
              <p:cNvPr id="102" name="Freeform 104"/>
              <p:cNvSpPr>
                <a:spLocks/>
              </p:cNvSpPr>
              <p:nvPr/>
            </p:nvSpPr>
            <p:spPr bwMode="auto">
              <a:xfrm>
                <a:off x="1844" y="1414"/>
                <a:ext cx="1692" cy="350"/>
              </a:xfrm>
              <a:custGeom>
                <a:avLst/>
                <a:gdLst/>
                <a:ahLst/>
                <a:cxnLst>
                  <a:cxn ang="0">
                    <a:pos x="1692" y="162"/>
                  </a:cxn>
                  <a:cxn ang="0">
                    <a:pos x="1099" y="0"/>
                  </a:cxn>
                  <a:cxn ang="0">
                    <a:pos x="0" y="174"/>
                  </a:cxn>
                  <a:cxn ang="0">
                    <a:pos x="536" y="350"/>
                  </a:cxn>
                  <a:cxn ang="0">
                    <a:pos x="1692" y="162"/>
                  </a:cxn>
                </a:cxnLst>
                <a:rect l="0" t="0" r="r" b="b"/>
                <a:pathLst>
                  <a:path w="1692" h="350">
                    <a:moveTo>
                      <a:pt x="1692" y="162"/>
                    </a:moveTo>
                    <a:lnTo>
                      <a:pt x="1099" y="0"/>
                    </a:lnTo>
                    <a:lnTo>
                      <a:pt x="0" y="174"/>
                    </a:lnTo>
                    <a:lnTo>
                      <a:pt x="536" y="350"/>
                    </a:lnTo>
                    <a:lnTo>
                      <a:pt x="1692" y="162"/>
                    </a:lnTo>
                    <a:close/>
                  </a:path>
                </a:pathLst>
              </a:custGeom>
              <a:grpFill/>
              <a:ln w="9525" cap="flat" cmpd="sng">
                <a:solidFill>
                  <a:srgbClr val="808080"/>
                </a:solidFill>
                <a:prstDash val="solid"/>
                <a:round/>
                <a:headEnd type="none" w="med" len="med"/>
                <a:tailEnd type="none" w="med" len="med"/>
              </a:ln>
              <a:effectLst/>
            </p:spPr>
            <p:txBody>
              <a:bodyPr wrap="none" anchor="ctr"/>
              <a:lstStyle/>
              <a:p>
                <a:endParaRPr lang="zh-CN" altLang="en-US"/>
              </a:p>
            </p:txBody>
          </p:sp>
          <p:sp>
            <p:nvSpPr>
              <p:cNvPr id="103" name="Freeform 105"/>
              <p:cNvSpPr>
                <a:spLocks/>
              </p:cNvSpPr>
              <p:nvPr/>
            </p:nvSpPr>
            <p:spPr bwMode="auto">
              <a:xfrm>
                <a:off x="2079" y="2686"/>
                <a:ext cx="1445" cy="476"/>
              </a:xfrm>
              <a:custGeom>
                <a:avLst/>
                <a:gdLst/>
                <a:ahLst/>
                <a:cxnLst>
                  <a:cxn ang="0">
                    <a:pos x="1445" y="195"/>
                  </a:cxn>
                  <a:cxn ang="0">
                    <a:pos x="884" y="0"/>
                  </a:cxn>
                  <a:cxn ang="0">
                    <a:pos x="0" y="209"/>
                  </a:cxn>
                  <a:cxn ang="0">
                    <a:pos x="308" y="476"/>
                  </a:cxn>
                  <a:cxn ang="0">
                    <a:pos x="1445" y="195"/>
                  </a:cxn>
                </a:cxnLst>
                <a:rect l="0" t="0" r="r" b="b"/>
                <a:pathLst>
                  <a:path w="1445" h="476">
                    <a:moveTo>
                      <a:pt x="1445" y="195"/>
                    </a:moveTo>
                    <a:lnTo>
                      <a:pt x="884" y="0"/>
                    </a:lnTo>
                    <a:lnTo>
                      <a:pt x="0" y="209"/>
                    </a:lnTo>
                    <a:lnTo>
                      <a:pt x="308" y="476"/>
                    </a:lnTo>
                    <a:lnTo>
                      <a:pt x="1445" y="195"/>
                    </a:lnTo>
                    <a:close/>
                  </a:path>
                </a:pathLst>
              </a:custGeom>
              <a:grpFill/>
              <a:ln w="9525" cap="flat" cmpd="sng">
                <a:solidFill>
                  <a:srgbClr val="808080"/>
                </a:solidFill>
                <a:prstDash val="solid"/>
                <a:round/>
                <a:headEnd type="none" w="med" len="med"/>
                <a:tailEnd type="none" w="med" len="med"/>
              </a:ln>
              <a:effectLst/>
            </p:spPr>
            <p:txBody>
              <a:bodyPr wrap="none" anchor="ctr"/>
              <a:lstStyle/>
              <a:p>
                <a:endParaRPr lang="zh-CN" altLang="en-US"/>
              </a:p>
            </p:txBody>
          </p:sp>
          <p:sp>
            <p:nvSpPr>
              <p:cNvPr id="104" name="Freeform 106"/>
              <p:cNvSpPr>
                <a:spLocks/>
              </p:cNvSpPr>
              <p:nvPr/>
            </p:nvSpPr>
            <p:spPr bwMode="auto">
              <a:xfrm>
                <a:off x="1845" y="1191"/>
                <a:ext cx="561" cy="1998"/>
              </a:xfrm>
              <a:custGeom>
                <a:avLst/>
                <a:gdLst/>
                <a:ahLst/>
                <a:cxnLst>
                  <a:cxn ang="0">
                    <a:pos x="6" y="0"/>
                  </a:cxn>
                  <a:cxn ang="0">
                    <a:pos x="561" y="190"/>
                  </a:cxn>
                  <a:cxn ang="0">
                    <a:pos x="542" y="1998"/>
                  </a:cxn>
                  <a:cxn ang="0">
                    <a:pos x="0" y="1747"/>
                  </a:cxn>
                  <a:cxn ang="0">
                    <a:pos x="6" y="0"/>
                  </a:cxn>
                </a:cxnLst>
                <a:rect l="0" t="0" r="r" b="b"/>
                <a:pathLst>
                  <a:path w="561" h="1998">
                    <a:moveTo>
                      <a:pt x="6" y="0"/>
                    </a:moveTo>
                    <a:lnTo>
                      <a:pt x="561" y="190"/>
                    </a:lnTo>
                    <a:lnTo>
                      <a:pt x="542" y="1998"/>
                    </a:lnTo>
                    <a:lnTo>
                      <a:pt x="0" y="1747"/>
                    </a:lnTo>
                    <a:lnTo>
                      <a:pt x="6" y="0"/>
                    </a:lnTo>
                    <a:close/>
                  </a:path>
                </a:pathLst>
              </a:custGeom>
              <a:grpFill/>
              <a:ln w="9525" cap="flat" cmpd="sng">
                <a:solidFill>
                  <a:srgbClr val="808080"/>
                </a:solidFill>
                <a:prstDash val="solid"/>
                <a:round/>
                <a:headEnd type="none" w="med" len="med"/>
                <a:tailEnd type="none" w="med" len="med"/>
              </a:ln>
              <a:effectLst/>
            </p:spPr>
            <p:txBody>
              <a:bodyPr wrap="none" anchor="ctr"/>
              <a:lstStyle/>
              <a:p>
                <a:endParaRPr lang="zh-CN" altLang="en-US"/>
              </a:p>
            </p:txBody>
          </p:sp>
          <p:sp>
            <p:nvSpPr>
              <p:cNvPr id="105" name="AutoShape 107"/>
              <p:cNvSpPr>
                <a:spLocks noChangeArrowheads="1"/>
              </p:cNvSpPr>
              <p:nvPr/>
            </p:nvSpPr>
            <p:spPr bwMode="auto">
              <a:xfrm rot="-526761">
                <a:off x="2483" y="2189"/>
                <a:ext cx="342" cy="194"/>
              </a:xfrm>
              <a:prstGeom prst="parallelogram">
                <a:avLst>
                  <a:gd name="adj" fmla="val 18192"/>
                </a:avLst>
              </a:prstGeom>
              <a:grpFill/>
              <a:ln w="9525" algn="ctr">
                <a:solidFill>
                  <a:srgbClr val="808080"/>
                </a:solidFill>
                <a:miter lim="800000"/>
                <a:headEnd/>
                <a:tailEnd/>
              </a:ln>
              <a:effectLst/>
            </p:spPr>
            <p:txBody>
              <a:bodyPr wrap="none" anchor="ctr"/>
              <a:lstStyle/>
              <a:p>
                <a:endParaRPr lang="zh-CN" altLang="en-US"/>
              </a:p>
            </p:txBody>
          </p:sp>
          <p:sp>
            <p:nvSpPr>
              <p:cNvPr id="106" name="AutoShape 108"/>
              <p:cNvSpPr>
                <a:spLocks noChangeArrowheads="1"/>
              </p:cNvSpPr>
              <p:nvPr/>
            </p:nvSpPr>
            <p:spPr bwMode="auto">
              <a:xfrm rot="-526761">
                <a:off x="2487" y="1801"/>
                <a:ext cx="342" cy="194"/>
              </a:xfrm>
              <a:prstGeom prst="parallelogram">
                <a:avLst>
                  <a:gd name="adj" fmla="val 18192"/>
                </a:avLst>
              </a:prstGeom>
              <a:grpFill/>
              <a:ln w="9525" algn="ctr">
                <a:solidFill>
                  <a:srgbClr val="808080"/>
                </a:solidFill>
                <a:miter lim="800000"/>
                <a:headEnd/>
                <a:tailEnd/>
              </a:ln>
              <a:effectLst/>
            </p:spPr>
            <p:txBody>
              <a:bodyPr wrap="none" anchor="ctr"/>
              <a:lstStyle/>
              <a:p>
                <a:endParaRPr lang="zh-CN" altLang="en-US"/>
              </a:p>
            </p:txBody>
          </p:sp>
        </p:grpSp>
        <p:grpSp>
          <p:nvGrpSpPr>
            <p:cNvPr id="78" name="Group 34"/>
            <p:cNvGrpSpPr>
              <a:grpSpLocks/>
            </p:cNvGrpSpPr>
            <p:nvPr/>
          </p:nvGrpSpPr>
          <p:grpSpPr bwMode="auto">
            <a:xfrm>
              <a:off x="4653156" y="1741918"/>
              <a:ext cx="722312" cy="387751"/>
              <a:chOff x="1335" y="854"/>
              <a:chExt cx="2470" cy="1553"/>
            </a:xfrm>
            <a:solidFill>
              <a:schemeClr val="bg1">
                <a:lumMod val="75000"/>
              </a:schemeClr>
            </a:solidFill>
          </p:grpSpPr>
          <p:grpSp>
            <p:nvGrpSpPr>
              <p:cNvPr id="87" name="Group 35"/>
              <p:cNvGrpSpPr>
                <a:grpSpLocks/>
              </p:cNvGrpSpPr>
              <p:nvPr/>
            </p:nvGrpSpPr>
            <p:grpSpPr bwMode="auto">
              <a:xfrm>
                <a:off x="2188" y="854"/>
                <a:ext cx="1617" cy="1553"/>
                <a:chOff x="2188" y="854"/>
                <a:chExt cx="1617" cy="1553"/>
              </a:xfrm>
              <a:grpFill/>
            </p:grpSpPr>
            <p:sp>
              <p:nvSpPr>
                <p:cNvPr id="90" name="Freeform 36"/>
                <p:cNvSpPr>
                  <a:spLocks/>
                </p:cNvSpPr>
                <p:nvPr/>
              </p:nvSpPr>
              <p:spPr bwMode="auto">
                <a:xfrm>
                  <a:off x="2408" y="854"/>
                  <a:ext cx="1184" cy="34"/>
                </a:xfrm>
                <a:custGeom>
                  <a:avLst/>
                  <a:gdLst/>
                  <a:ahLst/>
                  <a:cxnLst>
                    <a:cxn ang="0">
                      <a:pos x="0" y="32"/>
                    </a:cxn>
                    <a:cxn ang="0">
                      <a:pos x="36" y="0"/>
                    </a:cxn>
                    <a:cxn ang="0">
                      <a:pos x="1156" y="0"/>
                    </a:cxn>
                    <a:cxn ang="0">
                      <a:pos x="1184" y="34"/>
                    </a:cxn>
                    <a:cxn ang="0">
                      <a:pos x="0" y="32"/>
                    </a:cxn>
                  </a:cxnLst>
                  <a:rect l="0" t="0" r="r" b="b"/>
                  <a:pathLst>
                    <a:path w="1184" h="34">
                      <a:moveTo>
                        <a:pt x="0" y="32"/>
                      </a:moveTo>
                      <a:lnTo>
                        <a:pt x="36" y="0"/>
                      </a:lnTo>
                      <a:lnTo>
                        <a:pt x="1156" y="0"/>
                      </a:lnTo>
                      <a:lnTo>
                        <a:pt x="1184" y="34"/>
                      </a:lnTo>
                      <a:lnTo>
                        <a:pt x="0" y="32"/>
                      </a:lnTo>
                      <a:close/>
                    </a:path>
                  </a:pathLst>
                </a:custGeom>
                <a:grpFill/>
                <a:ln w="9525" cap="flat" cmpd="sng">
                  <a:solidFill>
                    <a:srgbClr val="808080"/>
                  </a:solidFill>
                  <a:prstDash val="solid"/>
                  <a:round/>
                  <a:headEnd/>
                  <a:tailEnd/>
                </a:ln>
                <a:effectLst/>
              </p:spPr>
              <p:txBody>
                <a:bodyPr wrap="none" anchor="ctr"/>
                <a:lstStyle/>
                <a:p>
                  <a:endParaRPr lang="zh-CN" altLang="en-US"/>
                </a:p>
              </p:txBody>
            </p:sp>
            <p:sp>
              <p:nvSpPr>
                <p:cNvPr id="91" name="Freeform 37"/>
                <p:cNvSpPr>
                  <a:spLocks/>
                </p:cNvSpPr>
                <p:nvPr/>
              </p:nvSpPr>
              <p:spPr bwMode="auto">
                <a:xfrm>
                  <a:off x="2194" y="2311"/>
                  <a:ext cx="1611" cy="96"/>
                </a:xfrm>
                <a:custGeom>
                  <a:avLst/>
                  <a:gdLst/>
                  <a:ahLst/>
                  <a:cxnLst>
                    <a:cxn ang="0">
                      <a:pos x="1614" y="0"/>
                    </a:cxn>
                    <a:cxn ang="0">
                      <a:pos x="1617" y="81"/>
                    </a:cxn>
                    <a:cxn ang="0">
                      <a:pos x="3" y="96"/>
                    </a:cxn>
                    <a:cxn ang="0">
                      <a:pos x="0" y="15"/>
                    </a:cxn>
                    <a:cxn ang="0">
                      <a:pos x="1614" y="0"/>
                    </a:cxn>
                  </a:cxnLst>
                  <a:rect l="0" t="0" r="r" b="b"/>
                  <a:pathLst>
                    <a:path w="1617" h="96">
                      <a:moveTo>
                        <a:pt x="1614" y="0"/>
                      </a:moveTo>
                      <a:lnTo>
                        <a:pt x="1617" y="81"/>
                      </a:lnTo>
                      <a:lnTo>
                        <a:pt x="3" y="96"/>
                      </a:lnTo>
                      <a:lnTo>
                        <a:pt x="0" y="15"/>
                      </a:lnTo>
                      <a:lnTo>
                        <a:pt x="1614" y="0"/>
                      </a:lnTo>
                      <a:close/>
                    </a:path>
                  </a:pathLst>
                </a:custGeom>
                <a:grpFill/>
                <a:ln w="9525" cap="flat" cmpd="sng">
                  <a:solidFill>
                    <a:srgbClr val="808080"/>
                  </a:solidFill>
                  <a:prstDash val="solid"/>
                  <a:round/>
                  <a:headEnd/>
                  <a:tailEnd/>
                </a:ln>
                <a:effectLst/>
              </p:spPr>
              <p:txBody>
                <a:bodyPr wrap="none" anchor="ctr"/>
                <a:lstStyle/>
                <a:p>
                  <a:endParaRPr lang="zh-CN" altLang="en-US"/>
                </a:p>
              </p:txBody>
            </p:sp>
            <p:sp>
              <p:nvSpPr>
                <p:cNvPr id="92" name="AutoShape 38"/>
                <p:cNvSpPr>
                  <a:spLocks noChangeArrowheads="1"/>
                </p:cNvSpPr>
                <p:nvPr/>
              </p:nvSpPr>
              <p:spPr bwMode="auto">
                <a:xfrm rot="21565002" flipV="1">
                  <a:off x="2188" y="1783"/>
                  <a:ext cx="1615" cy="544"/>
                </a:xfrm>
                <a:custGeom>
                  <a:avLst/>
                  <a:gdLst>
                    <a:gd name="G0" fmla="+- 3213 0 0"/>
                    <a:gd name="G1" fmla="+- 21600 0 3213"/>
                    <a:gd name="G2" fmla="*/ 3213 1 2"/>
                    <a:gd name="G3" fmla="+- 21600 0 G2"/>
                    <a:gd name="G4" fmla="+/ 3213 21600 2"/>
                    <a:gd name="G5" fmla="+/ G1 0 2"/>
                    <a:gd name="G6" fmla="*/ 21600 21600 3213"/>
                    <a:gd name="G7" fmla="*/ G6 1 2"/>
                    <a:gd name="G8" fmla="+- 21600 0 G7"/>
                    <a:gd name="G9" fmla="*/ 21600 1 2"/>
                    <a:gd name="G10" fmla="+- 3213 0 G9"/>
                    <a:gd name="G11" fmla="?: G10 G8 0"/>
                    <a:gd name="G12" fmla="?: G10 G7 21600"/>
                    <a:gd name="T0" fmla="*/ 19993 w 21600"/>
                    <a:gd name="T1" fmla="*/ 10800 h 21600"/>
                    <a:gd name="T2" fmla="*/ 10800 w 21600"/>
                    <a:gd name="T3" fmla="*/ 21600 h 21600"/>
                    <a:gd name="T4" fmla="*/ 1607 w 21600"/>
                    <a:gd name="T5" fmla="*/ 10800 h 21600"/>
                    <a:gd name="T6" fmla="*/ 10800 w 21600"/>
                    <a:gd name="T7" fmla="*/ 0 h 21600"/>
                    <a:gd name="T8" fmla="*/ 3407 w 21600"/>
                    <a:gd name="T9" fmla="*/ 3407 h 21600"/>
                    <a:gd name="T10" fmla="*/ 18193 w 21600"/>
                    <a:gd name="T11" fmla="*/ 18193 h 21600"/>
                  </a:gdLst>
                  <a:ahLst/>
                  <a:cxnLst>
                    <a:cxn ang="0">
                      <a:pos x="T0" y="T1"/>
                    </a:cxn>
                    <a:cxn ang="0">
                      <a:pos x="T2" y="T3"/>
                    </a:cxn>
                    <a:cxn ang="0">
                      <a:pos x="T4" y="T5"/>
                    </a:cxn>
                    <a:cxn ang="0">
                      <a:pos x="T6" y="T7"/>
                    </a:cxn>
                  </a:cxnLst>
                  <a:rect l="T8" t="T9" r="T10" b="T11"/>
                  <a:pathLst>
                    <a:path w="21600" h="21600">
                      <a:moveTo>
                        <a:pt x="0" y="0"/>
                      </a:moveTo>
                      <a:lnTo>
                        <a:pt x="3213" y="21600"/>
                      </a:lnTo>
                      <a:lnTo>
                        <a:pt x="18387" y="21600"/>
                      </a:lnTo>
                      <a:lnTo>
                        <a:pt x="21600" y="0"/>
                      </a:lnTo>
                      <a:close/>
                    </a:path>
                  </a:pathLst>
                </a:custGeom>
                <a:grpFill/>
                <a:ln w="9525" algn="ctr">
                  <a:solidFill>
                    <a:srgbClr val="808080"/>
                  </a:solidFill>
                  <a:miter lim="800000"/>
                  <a:headEnd/>
                  <a:tailEnd/>
                </a:ln>
                <a:effectLst/>
              </p:spPr>
              <p:txBody>
                <a:bodyPr wrap="none" anchor="ctr"/>
                <a:lstStyle/>
                <a:p>
                  <a:endParaRPr lang="zh-CN" altLang="en-US"/>
                </a:p>
              </p:txBody>
            </p:sp>
            <p:sp>
              <p:nvSpPr>
                <p:cNvPr id="93" name="AutoShape 39"/>
                <p:cNvSpPr>
                  <a:spLocks noChangeArrowheads="1"/>
                </p:cNvSpPr>
                <p:nvPr/>
              </p:nvSpPr>
              <p:spPr bwMode="auto">
                <a:xfrm>
                  <a:off x="2409" y="884"/>
                  <a:ext cx="1180" cy="936"/>
                </a:xfrm>
                <a:prstGeom prst="cube">
                  <a:avLst>
                    <a:gd name="adj" fmla="val 0"/>
                  </a:avLst>
                </a:prstGeom>
                <a:grpFill/>
                <a:ln w="9525">
                  <a:solidFill>
                    <a:srgbClr val="808080"/>
                  </a:solidFill>
                  <a:miter lim="800000"/>
                  <a:headEnd/>
                  <a:tailEnd/>
                </a:ln>
                <a:effectLst/>
              </p:spPr>
              <p:txBody>
                <a:bodyPr wrap="none" anchor="ctr"/>
                <a:lstStyle/>
                <a:p>
                  <a:endParaRPr lang="zh-CN" altLang="en-US"/>
                </a:p>
              </p:txBody>
            </p:sp>
            <p:sp>
              <p:nvSpPr>
                <p:cNvPr id="94" name="AutoShape 40"/>
                <p:cNvSpPr>
                  <a:spLocks noChangeArrowheads="1"/>
                </p:cNvSpPr>
                <p:nvPr/>
              </p:nvSpPr>
              <p:spPr bwMode="auto">
                <a:xfrm>
                  <a:off x="2453" y="943"/>
                  <a:ext cx="1067" cy="776"/>
                </a:xfrm>
                <a:prstGeom prst="roundRect">
                  <a:avLst>
                    <a:gd name="adj" fmla="val 11213"/>
                  </a:avLst>
                </a:prstGeom>
                <a:grpFill/>
                <a:ln w="9525" algn="ctr">
                  <a:solidFill>
                    <a:srgbClr val="808080"/>
                  </a:solidFill>
                  <a:round/>
                  <a:headEnd/>
                  <a:tailEnd/>
                </a:ln>
                <a:effectLst/>
              </p:spPr>
              <p:txBody>
                <a:bodyPr wrap="none" anchor="ctr"/>
                <a:lstStyle/>
                <a:p>
                  <a:endParaRPr lang="zh-CN" altLang="en-US"/>
                </a:p>
              </p:txBody>
            </p:sp>
          </p:grpSp>
          <p:sp>
            <p:nvSpPr>
              <p:cNvPr id="88" name="AutoShape 41"/>
              <p:cNvSpPr>
                <a:spLocks noChangeArrowheads="1"/>
              </p:cNvSpPr>
              <p:nvPr/>
            </p:nvSpPr>
            <p:spPr bwMode="auto">
              <a:xfrm>
                <a:off x="1335" y="868"/>
                <a:ext cx="927" cy="461"/>
              </a:xfrm>
              <a:prstGeom prst="leftArrow">
                <a:avLst>
                  <a:gd name="adj1" fmla="val 50000"/>
                  <a:gd name="adj2" fmla="val 50271"/>
                </a:avLst>
              </a:prstGeom>
              <a:grpFill/>
              <a:ln w="9525" algn="ctr">
                <a:solidFill>
                  <a:srgbClr val="808080"/>
                </a:solidFill>
                <a:miter lim="800000"/>
                <a:headEnd/>
                <a:tailEnd/>
              </a:ln>
              <a:effectLst/>
            </p:spPr>
            <p:txBody>
              <a:bodyPr wrap="none" anchor="ctr"/>
              <a:lstStyle/>
              <a:p>
                <a:endParaRPr lang="zh-CN" altLang="en-US"/>
              </a:p>
            </p:txBody>
          </p:sp>
          <p:sp>
            <p:nvSpPr>
              <p:cNvPr id="89" name="AutoShape 42"/>
              <p:cNvSpPr>
                <a:spLocks noChangeArrowheads="1"/>
              </p:cNvSpPr>
              <p:nvPr/>
            </p:nvSpPr>
            <p:spPr bwMode="auto">
              <a:xfrm flipH="1">
                <a:off x="1375" y="1382"/>
                <a:ext cx="927" cy="461"/>
              </a:xfrm>
              <a:prstGeom prst="leftArrow">
                <a:avLst>
                  <a:gd name="adj1" fmla="val 50000"/>
                  <a:gd name="adj2" fmla="val 50271"/>
                </a:avLst>
              </a:prstGeom>
              <a:grpFill/>
              <a:ln w="9525" algn="ctr">
                <a:solidFill>
                  <a:srgbClr val="808080"/>
                </a:solidFill>
                <a:miter lim="800000"/>
                <a:headEnd/>
                <a:tailEnd/>
              </a:ln>
              <a:effectLst/>
            </p:spPr>
            <p:txBody>
              <a:bodyPr wrap="none" anchor="ctr"/>
              <a:lstStyle/>
              <a:p>
                <a:endParaRPr lang="zh-CN" altLang="en-US"/>
              </a:p>
            </p:txBody>
          </p:sp>
        </p:grpSp>
        <p:sp>
          <p:nvSpPr>
            <p:cNvPr id="79" name="TextBox 78"/>
            <p:cNvSpPr txBox="1"/>
            <p:nvPr/>
          </p:nvSpPr>
          <p:spPr>
            <a:xfrm rot="21031688">
              <a:off x="4313706" y="2063592"/>
              <a:ext cx="1008000" cy="246221"/>
            </a:xfrm>
            <a:prstGeom prst="rect">
              <a:avLst/>
            </a:prstGeom>
            <a:noFill/>
          </p:spPr>
          <p:txBody>
            <a:bodyPr wrap="square" rtlCol="0">
              <a:spAutoFit/>
            </a:bodyPr>
            <a:lstStyle/>
            <a:p>
              <a:r>
                <a:rPr lang="en-US" altLang="zh-CN" sz="1000" b="1" dirty="0" smtClean="0"/>
                <a:t>Oracle</a:t>
              </a:r>
              <a:r>
                <a:rPr lang="zh-CN" altLang="en-US" sz="1000" b="1" dirty="0" smtClean="0"/>
                <a:t> </a:t>
              </a:r>
              <a:r>
                <a:rPr lang="en-US" altLang="zh-CN" sz="1000" b="1" dirty="0" smtClean="0"/>
                <a:t>API</a:t>
              </a:r>
            </a:p>
          </p:txBody>
        </p:sp>
        <p:sp>
          <p:nvSpPr>
            <p:cNvPr id="80" name="TextBox 79"/>
            <p:cNvSpPr txBox="1"/>
            <p:nvPr/>
          </p:nvSpPr>
          <p:spPr>
            <a:xfrm rot="20974297">
              <a:off x="5233943" y="2379389"/>
              <a:ext cx="1008000" cy="246221"/>
            </a:xfrm>
            <a:prstGeom prst="rect">
              <a:avLst/>
            </a:prstGeom>
            <a:noFill/>
          </p:spPr>
          <p:txBody>
            <a:bodyPr wrap="square" rtlCol="0">
              <a:spAutoFit/>
            </a:bodyPr>
            <a:lstStyle/>
            <a:p>
              <a:r>
                <a:rPr lang="en-US" altLang="zh-CN" sz="1000" b="1" dirty="0" smtClean="0"/>
                <a:t>Siebel</a:t>
              </a:r>
              <a:r>
                <a:rPr lang="zh-CN" altLang="en-US" sz="1000" b="1" dirty="0" smtClean="0"/>
                <a:t> </a:t>
              </a:r>
              <a:r>
                <a:rPr lang="en-US" altLang="zh-CN" sz="1000" b="1" dirty="0" smtClean="0"/>
                <a:t>API</a:t>
              </a:r>
            </a:p>
          </p:txBody>
        </p:sp>
        <p:sp>
          <p:nvSpPr>
            <p:cNvPr id="81" name="TextBox 80"/>
            <p:cNvSpPr txBox="1"/>
            <p:nvPr/>
          </p:nvSpPr>
          <p:spPr>
            <a:xfrm rot="20993617">
              <a:off x="6456618" y="2801149"/>
              <a:ext cx="1008000" cy="246221"/>
            </a:xfrm>
            <a:prstGeom prst="rect">
              <a:avLst/>
            </a:prstGeom>
            <a:noFill/>
          </p:spPr>
          <p:txBody>
            <a:bodyPr wrap="square" rtlCol="0">
              <a:spAutoFit/>
            </a:bodyPr>
            <a:lstStyle/>
            <a:p>
              <a:r>
                <a:rPr lang="en-US" altLang="zh-CN" sz="1000" b="1" dirty="0" smtClean="0"/>
                <a:t>SAP</a:t>
              </a:r>
              <a:r>
                <a:rPr lang="zh-CN" altLang="en-US" sz="1000" b="1" dirty="0" smtClean="0"/>
                <a:t> </a:t>
              </a:r>
              <a:r>
                <a:rPr lang="en-US" altLang="zh-CN" sz="1000" b="1" dirty="0" smtClean="0"/>
                <a:t>API</a:t>
              </a:r>
            </a:p>
          </p:txBody>
        </p:sp>
        <p:sp>
          <p:nvSpPr>
            <p:cNvPr id="82" name="TextBox 81"/>
            <p:cNvSpPr txBox="1"/>
            <p:nvPr/>
          </p:nvSpPr>
          <p:spPr>
            <a:xfrm rot="21008968">
              <a:off x="2369727" y="2242922"/>
              <a:ext cx="1188000" cy="246221"/>
            </a:xfrm>
            <a:prstGeom prst="rect">
              <a:avLst/>
            </a:prstGeom>
            <a:noFill/>
          </p:spPr>
          <p:txBody>
            <a:bodyPr wrap="square" rtlCol="0">
              <a:spAutoFit/>
            </a:bodyPr>
            <a:lstStyle/>
            <a:p>
              <a:pPr algn="r"/>
              <a:r>
                <a:rPr lang="en-US" altLang="zh-CN" sz="1000" b="1" dirty="0" smtClean="0"/>
                <a:t>SOAP/HTTP</a:t>
              </a:r>
            </a:p>
          </p:txBody>
        </p:sp>
        <p:sp>
          <p:nvSpPr>
            <p:cNvPr id="83" name="TextBox 82"/>
            <p:cNvSpPr txBox="1"/>
            <p:nvPr/>
          </p:nvSpPr>
          <p:spPr>
            <a:xfrm rot="21144105">
              <a:off x="3011427" y="2494624"/>
              <a:ext cx="1188000" cy="246221"/>
            </a:xfrm>
            <a:prstGeom prst="rect">
              <a:avLst/>
            </a:prstGeom>
            <a:noFill/>
          </p:spPr>
          <p:txBody>
            <a:bodyPr wrap="square" rtlCol="0">
              <a:spAutoFit/>
            </a:bodyPr>
            <a:lstStyle/>
            <a:p>
              <a:pPr algn="r"/>
              <a:r>
                <a:rPr lang="en-US" altLang="zh-CN" sz="1000" b="1" dirty="0" smtClean="0"/>
                <a:t>SOAP/JMS</a:t>
              </a:r>
            </a:p>
          </p:txBody>
        </p:sp>
        <p:sp>
          <p:nvSpPr>
            <p:cNvPr id="84" name="TextBox 83"/>
            <p:cNvSpPr txBox="1"/>
            <p:nvPr/>
          </p:nvSpPr>
          <p:spPr>
            <a:xfrm rot="21025296">
              <a:off x="3014769" y="2821782"/>
              <a:ext cx="1970953" cy="553998"/>
            </a:xfrm>
            <a:prstGeom prst="rect">
              <a:avLst/>
            </a:prstGeom>
            <a:noFill/>
          </p:spPr>
          <p:txBody>
            <a:bodyPr wrap="square" rtlCol="0">
              <a:spAutoFit/>
            </a:bodyPr>
            <a:lstStyle/>
            <a:p>
              <a:pPr algn="r"/>
              <a:r>
                <a:rPr lang="en-US" altLang="zh-CN" sz="1000" b="1" dirty="0" smtClean="0"/>
                <a:t>EDI Formats</a:t>
              </a:r>
            </a:p>
            <a:p>
              <a:pPr algn="r"/>
              <a:r>
                <a:rPr lang="en-US" altLang="zh-CN" sz="1000" b="1" dirty="0" smtClean="0"/>
                <a:t> (ASC X12, UN/EDIFACT)</a:t>
              </a:r>
            </a:p>
            <a:p>
              <a:pPr algn="r"/>
              <a:endParaRPr lang="en-US" altLang="zh-CN" sz="1000" b="1" dirty="0" smtClean="0"/>
            </a:p>
          </p:txBody>
        </p:sp>
        <p:sp>
          <p:nvSpPr>
            <p:cNvPr id="85" name="TextBox 84"/>
            <p:cNvSpPr txBox="1"/>
            <p:nvPr/>
          </p:nvSpPr>
          <p:spPr>
            <a:xfrm rot="20797374">
              <a:off x="4172453" y="3243592"/>
              <a:ext cx="1753868" cy="553998"/>
            </a:xfrm>
            <a:prstGeom prst="rect">
              <a:avLst/>
            </a:prstGeom>
            <a:noFill/>
          </p:spPr>
          <p:txBody>
            <a:bodyPr wrap="square" rtlCol="0">
              <a:spAutoFit/>
            </a:bodyPr>
            <a:lstStyle/>
            <a:p>
              <a:pPr marL="0" lvl="1" algn="r"/>
              <a:r>
                <a:rPr lang="en-US" altLang="zh-CN" sz="1000" b="1" dirty="0" smtClean="0"/>
                <a:t>Mainframe Adapters (CICS, AS/400…)</a:t>
              </a:r>
            </a:p>
            <a:p>
              <a:pPr algn="r"/>
              <a:endParaRPr lang="en-US" altLang="zh-CN" sz="1000" b="1" dirty="0" smtClean="0"/>
            </a:p>
          </p:txBody>
        </p:sp>
        <p:sp>
          <p:nvSpPr>
            <p:cNvPr id="86" name="AutoShape 33"/>
            <p:cNvSpPr>
              <a:spLocks noChangeArrowheads="1"/>
            </p:cNvSpPr>
            <p:nvPr/>
          </p:nvSpPr>
          <p:spPr bwMode="auto">
            <a:xfrm>
              <a:off x="2911276" y="2388527"/>
              <a:ext cx="368300" cy="410799"/>
            </a:xfrm>
            <a:prstGeom prst="can">
              <a:avLst>
                <a:gd name="adj" fmla="val 32651"/>
              </a:avLst>
            </a:prstGeom>
            <a:solidFill>
              <a:schemeClr val="bg1">
                <a:lumMod val="75000"/>
              </a:schemeClr>
            </a:solidFill>
            <a:ln w="9525">
              <a:solidFill>
                <a:srgbClr val="808080"/>
              </a:solidFill>
              <a:round/>
              <a:headEnd/>
              <a:tailEnd/>
            </a:ln>
            <a:effectLst/>
          </p:spPr>
          <p:txBody>
            <a:bodyPr wrap="none" anchor="ctr"/>
            <a:lstStyle/>
            <a:p>
              <a:endParaRPr lang="zh-CN" altLang="en-US"/>
            </a:p>
          </p:txBody>
        </p:sp>
      </p:grpSp>
    </p:spTree>
    <p:extLst>
      <p:ext uri="{BB962C8B-B14F-4D97-AF65-F5344CB8AC3E}">
        <p14:creationId xmlns:p14="http://schemas.microsoft.com/office/powerpoint/2010/main" val="1180342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a:t>集</a:t>
            </a:r>
            <a:r>
              <a:rPr lang="zh-CN" altLang="en-US" sz="2400" dirty="0" smtClean="0"/>
              <a:t>成</a:t>
            </a:r>
            <a:r>
              <a:rPr lang="zh-CN" altLang="en-US" sz="2400" dirty="0"/>
              <a:t>框架（</a:t>
            </a:r>
            <a:r>
              <a:rPr lang="en-US" altLang="zh-CN" sz="2400" dirty="0"/>
              <a:t>ESB</a:t>
            </a:r>
            <a:r>
              <a:rPr lang="zh-CN" altLang="en-US" sz="2400" dirty="0" smtClean="0"/>
              <a:t>）</a:t>
            </a:r>
            <a:endParaRPr lang="zh-CN" altLang="en-US" sz="2400" dirty="0"/>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52</a:t>
            </a:fld>
            <a:endParaRPr lang="en-US" altLang="zh-CN" dirty="0"/>
          </a:p>
        </p:txBody>
      </p:sp>
      <p:graphicFrame>
        <p:nvGraphicFramePr>
          <p:cNvPr id="3" name="Table 2"/>
          <p:cNvGraphicFramePr>
            <a:graphicFrameLocks noGrp="1"/>
          </p:cNvGraphicFramePr>
          <p:nvPr>
            <p:extLst>
              <p:ext uri="{D42A27DB-BD31-4B8C-83A1-F6EECF244321}">
                <p14:modId xmlns:p14="http://schemas.microsoft.com/office/powerpoint/2010/main" val="3589349680"/>
              </p:ext>
            </p:extLst>
          </p:nvPr>
        </p:nvGraphicFramePr>
        <p:xfrm>
          <a:off x="6003925" y="1576139"/>
          <a:ext cx="2895600" cy="3596640"/>
        </p:xfrm>
        <a:graphic>
          <a:graphicData uri="http://schemas.openxmlformats.org/drawingml/2006/table">
            <a:tbl>
              <a:tblPr firstRow="1" bandRow="1">
                <a:tableStyleId>{5C22544A-7EE6-4342-B048-85BDC9FD1C3A}</a:tableStyleId>
              </a:tblPr>
              <a:tblGrid>
                <a:gridCol w="687224"/>
                <a:gridCol w="2208376"/>
              </a:tblGrid>
              <a:tr h="441960">
                <a:tc>
                  <a:txBody>
                    <a:bodyPr/>
                    <a:lstStyle/>
                    <a:p>
                      <a:pPr algn="ctr"/>
                      <a:r>
                        <a:rPr lang="zh-CN" altLang="en-US" sz="1600" b="0" dirty="0" smtClean="0">
                          <a:solidFill>
                            <a:schemeClr val="tx1"/>
                          </a:solidFill>
                        </a:rPr>
                        <a:t>序号</a:t>
                      </a:r>
                      <a:endParaRPr lang="zh-CN" altLang="en-US" sz="1600" b="0" dirty="0">
                        <a:solidFill>
                          <a:schemeClr val="tx1"/>
                        </a:solidFill>
                      </a:endParaRPr>
                    </a:p>
                  </a:txBody>
                  <a:tcPr anchor="ctr"/>
                </a:tc>
                <a:tc>
                  <a:txBody>
                    <a:bodyPr/>
                    <a:lstStyle/>
                    <a:p>
                      <a:pPr algn="ctr"/>
                      <a:r>
                        <a:rPr lang="zh-CN" altLang="en-US" sz="1600" b="0" dirty="0" smtClean="0">
                          <a:solidFill>
                            <a:schemeClr val="tx1"/>
                          </a:solidFill>
                        </a:rPr>
                        <a:t>协议名称</a:t>
                      </a:r>
                      <a:endParaRPr lang="zh-CN" altLang="en-US" sz="1600" b="0" dirty="0">
                        <a:solidFill>
                          <a:schemeClr val="tx1"/>
                        </a:solidFill>
                      </a:endParaRPr>
                    </a:p>
                  </a:txBody>
                  <a:tcPr anchor="ctr"/>
                </a:tc>
              </a:tr>
              <a:tr h="441960">
                <a:tc>
                  <a:txBody>
                    <a:bodyPr/>
                    <a:lstStyle/>
                    <a:p>
                      <a:pPr algn="ctr"/>
                      <a:r>
                        <a:rPr lang="en-US" altLang="zh-CN" dirty="0" smtClean="0"/>
                        <a:t>1</a:t>
                      </a:r>
                      <a:endParaRPr lang="zh-CN" altLang="en-US" dirty="0"/>
                    </a:p>
                  </a:txBody>
                  <a:tcPr anchor="ctr"/>
                </a:tc>
                <a:tc>
                  <a:txBody>
                    <a:bodyPr/>
                    <a:lstStyle/>
                    <a:p>
                      <a:r>
                        <a:rPr lang="en-US" altLang="zh-CN" dirty="0" smtClean="0"/>
                        <a:t>HTTP(S)</a:t>
                      </a:r>
                      <a:endParaRPr lang="zh-CN" altLang="en-US" dirty="0"/>
                    </a:p>
                  </a:txBody>
                  <a:tcPr anchor="ctr"/>
                </a:tc>
              </a:tr>
              <a:tr h="441960">
                <a:tc>
                  <a:txBody>
                    <a:bodyPr/>
                    <a:lstStyle/>
                    <a:p>
                      <a:pPr algn="ctr"/>
                      <a:r>
                        <a:rPr lang="en-US" altLang="zh-CN" dirty="0" smtClean="0"/>
                        <a:t>2</a:t>
                      </a:r>
                      <a:endParaRPr lang="zh-CN" altLang="en-US" dirty="0"/>
                    </a:p>
                  </a:txBody>
                  <a:tcPr anchor="ctr"/>
                </a:tc>
                <a:tc>
                  <a:txBody>
                    <a:bodyPr/>
                    <a:lstStyle/>
                    <a:p>
                      <a:r>
                        <a:rPr lang="en-US" altLang="zh-CN" dirty="0" smtClean="0"/>
                        <a:t>JMS</a:t>
                      </a:r>
                      <a:endParaRPr lang="zh-CN" altLang="en-US" dirty="0"/>
                    </a:p>
                  </a:txBody>
                  <a:tcPr anchor="ctr"/>
                </a:tc>
              </a:tr>
              <a:tr h="441960">
                <a:tc>
                  <a:txBody>
                    <a:bodyPr/>
                    <a:lstStyle/>
                    <a:p>
                      <a:pPr algn="ctr"/>
                      <a:r>
                        <a:rPr lang="en-US" altLang="zh-CN" dirty="0" smtClean="0"/>
                        <a:t>3</a:t>
                      </a:r>
                      <a:endParaRPr lang="zh-CN" altLang="en-US" dirty="0"/>
                    </a:p>
                  </a:txBody>
                  <a:tcPr anchor="ctr"/>
                </a:tc>
                <a:tc>
                  <a:txBody>
                    <a:bodyPr/>
                    <a:lstStyle/>
                    <a:p>
                      <a:r>
                        <a:rPr lang="en-US" altLang="zh-CN" dirty="0" smtClean="0"/>
                        <a:t>SOAP</a:t>
                      </a:r>
                      <a:endParaRPr lang="zh-CN" altLang="en-US" dirty="0"/>
                    </a:p>
                  </a:txBody>
                  <a:tcPr anchor="ctr"/>
                </a:tc>
              </a:tr>
              <a:tr h="220980">
                <a:tc>
                  <a:txBody>
                    <a:bodyPr/>
                    <a:lstStyle/>
                    <a:p>
                      <a:pPr algn="ctr"/>
                      <a:r>
                        <a:rPr lang="en-US" altLang="zh-CN" dirty="0" smtClean="0"/>
                        <a:t>4</a:t>
                      </a:r>
                      <a:endParaRPr lang="zh-CN" altLang="en-US" dirty="0"/>
                    </a:p>
                  </a:txBody>
                  <a:tcPr anchor="ctr"/>
                </a:tc>
                <a:tc>
                  <a:txBody>
                    <a:bodyPr/>
                    <a:lstStyle/>
                    <a:p>
                      <a:r>
                        <a:rPr lang="en-US" altLang="zh-CN" dirty="0" smtClean="0"/>
                        <a:t>Socket</a:t>
                      </a:r>
                      <a:endParaRPr lang="zh-CN" altLang="en-US" dirty="0"/>
                    </a:p>
                  </a:txBody>
                  <a:tcPr anchor="ctr"/>
                </a:tc>
              </a:tr>
              <a:tr h="182880">
                <a:tc>
                  <a:txBody>
                    <a:bodyPr/>
                    <a:lstStyle/>
                    <a:p>
                      <a:pPr algn="ctr"/>
                      <a:r>
                        <a:rPr lang="en-US" altLang="zh-CN" dirty="0" smtClean="0"/>
                        <a:t>5</a:t>
                      </a:r>
                      <a:endParaRPr lang="zh-CN" altLang="en-US" dirty="0"/>
                    </a:p>
                  </a:txBody>
                  <a:tcPr anchor="ctr"/>
                </a:tc>
                <a:tc>
                  <a:txBody>
                    <a:bodyPr/>
                    <a:lstStyle/>
                    <a:p>
                      <a:r>
                        <a:rPr lang="en-US" altLang="zh-CN" dirty="0" smtClean="0"/>
                        <a:t>SSL</a:t>
                      </a:r>
                      <a:endParaRPr lang="zh-CN" altLang="en-US" dirty="0"/>
                    </a:p>
                  </a:txBody>
                  <a:tcPr anchor="ctr"/>
                </a:tc>
              </a:tr>
              <a:tr h="182880">
                <a:tc>
                  <a:txBody>
                    <a:bodyPr/>
                    <a:lstStyle/>
                    <a:p>
                      <a:pPr algn="ctr"/>
                      <a:r>
                        <a:rPr lang="en-US" altLang="zh-CN" dirty="0" smtClean="0"/>
                        <a:t>6</a:t>
                      </a:r>
                      <a:endParaRPr lang="zh-CN" altLang="en-US" dirty="0"/>
                    </a:p>
                  </a:txBody>
                  <a:tcPr anchor="ctr"/>
                </a:tc>
                <a:tc>
                  <a:txBody>
                    <a:bodyPr/>
                    <a:lstStyle/>
                    <a:p>
                      <a:r>
                        <a:rPr lang="en-US" altLang="zh-CN" dirty="0" smtClean="0"/>
                        <a:t>FTP</a:t>
                      </a:r>
                      <a:endParaRPr lang="zh-CN" altLang="en-US" dirty="0"/>
                    </a:p>
                  </a:txBody>
                  <a:tcPr anchor="ctr"/>
                </a:tc>
              </a:tr>
              <a:tr h="182880">
                <a:tc>
                  <a:txBody>
                    <a:bodyPr/>
                    <a:lstStyle/>
                    <a:p>
                      <a:pPr algn="ctr"/>
                      <a:r>
                        <a:rPr lang="en-US" altLang="zh-CN" dirty="0" smtClean="0"/>
                        <a:t>7</a:t>
                      </a:r>
                      <a:endParaRPr lang="zh-CN" altLang="en-US" dirty="0"/>
                    </a:p>
                  </a:txBody>
                  <a:tcPr anchor="ctr"/>
                </a:tc>
                <a:tc>
                  <a:txBody>
                    <a:bodyPr/>
                    <a:lstStyle/>
                    <a:p>
                      <a:r>
                        <a:rPr lang="en-US" altLang="zh-CN" dirty="0" smtClean="0"/>
                        <a:t>JDBC</a:t>
                      </a:r>
                      <a:endParaRPr lang="zh-CN" altLang="en-US" dirty="0"/>
                    </a:p>
                  </a:txBody>
                  <a:tcPr anchor="ctr"/>
                </a:tc>
              </a:tr>
              <a:tr h="182880">
                <a:tc>
                  <a:txBody>
                    <a:bodyPr/>
                    <a:lstStyle/>
                    <a:p>
                      <a:pPr algn="ctr"/>
                      <a:r>
                        <a:rPr lang="en-US" altLang="zh-CN" dirty="0" smtClean="0"/>
                        <a:t>8</a:t>
                      </a:r>
                      <a:endParaRPr lang="zh-CN" altLang="en-US" dirty="0"/>
                    </a:p>
                  </a:txBody>
                  <a:tcPr anchor="ctr"/>
                </a:tc>
                <a:tc>
                  <a:txBody>
                    <a:bodyPr/>
                    <a:lstStyle/>
                    <a:p>
                      <a:r>
                        <a:rPr lang="en-US" altLang="zh-CN" dirty="0" smtClean="0"/>
                        <a:t>SAP</a:t>
                      </a:r>
                      <a:endParaRPr lang="zh-CN" altLang="en-US" dirty="0"/>
                    </a:p>
                  </a:txBody>
                  <a:tcPr anchor="ctr"/>
                </a:tc>
              </a:tr>
            </a:tbl>
          </a:graphicData>
        </a:graphic>
      </p:graphicFrame>
      <p:sp>
        <p:nvSpPr>
          <p:cNvPr id="4" name="TextBox 3"/>
          <p:cNvSpPr txBox="1"/>
          <p:nvPr/>
        </p:nvSpPr>
        <p:spPr>
          <a:xfrm>
            <a:off x="5927725" y="948530"/>
            <a:ext cx="3171061" cy="584775"/>
          </a:xfrm>
          <a:prstGeom prst="rect">
            <a:avLst/>
          </a:prstGeom>
          <a:noFill/>
        </p:spPr>
        <p:txBody>
          <a:bodyPr wrap="none" rtlCol="0">
            <a:spAutoFit/>
          </a:bodyPr>
          <a:lstStyle/>
          <a:p>
            <a:r>
              <a:rPr lang="en-US" altLang="zh-CN" sz="1600" dirty="0" smtClean="0"/>
              <a:t>ESB</a:t>
            </a:r>
            <a:r>
              <a:rPr lang="zh-CN" altLang="en-US" sz="1600" dirty="0" smtClean="0"/>
              <a:t>产品目前支持的协议，且支</a:t>
            </a:r>
            <a:endParaRPr lang="en-US" altLang="zh-CN" sz="1600" dirty="0" smtClean="0"/>
          </a:p>
          <a:p>
            <a:r>
              <a:rPr lang="zh-CN" altLang="en-US" sz="1600" dirty="0" smtClean="0"/>
              <a:t>持扩展实现</a:t>
            </a:r>
            <a:endParaRPr lang="zh-CN" altLang="en-US" sz="1600" dirty="0"/>
          </a:p>
        </p:txBody>
      </p:sp>
      <p:graphicFrame>
        <p:nvGraphicFramePr>
          <p:cNvPr id="5" name="Table 4"/>
          <p:cNvGraphicFramePr>
            <a:graphicFrameLocks noGrp="1"/>
          </p:cNvGraphicFramePr>
          <p:nvPr>
            <p:extLst>
              <p:ext uri="{D42A27DB-BD31-4B8C-83A1-F6EECF244321}">
                <p14:modId xmlns:p14="http://schemas.microsoft.com/office/powerpoint/2010/main" val="3231970034"/>
              </p:ext>
            </p:extLst>
          </p:nvPr>
        </p:nvGraphicFramePr>
        <p:xfrm>
          <a:off x="490228" y="1613848"/>
          <a:ext cx="4876801" cy="3683000"/>
        </p:xfrm>
        <a:graphic>
          <a:graphicData uri="http://schemas.openxmlformats.org/drawingml/2006/table">
            <a:tbl>
              <a:tblPr firstRow="1" bandRow="1">
                <a:tableStyleId>{69CF1AB2-1976-4502-BF36-3FF5EA218861}</a:tableStyleId>
              </a:tblPr>
              <a:tblGrid>
                <a:gridCol w="1002187"/>
                <a:gridCol w="3874614"/>
              </a:tblGrid>
              <a:tr h="370840">
                <a:tc>
                  <a:txBody>
                    <a:bodyPr/>
                    <a:lstStyle/>
                    <a:p>
                      <a:pPr algn="ctr"/>
                      <a:r>
                        <a:rPr lang="zh-CN" altLang="en-US" sz="1600" b="0" dirty="0" smtClean="0"/>
                        <a:t>序号</a:t>
                      </a:r>
                      <a:endParaRPr lang="zh-CN" altLang="en-US" sz="1600" b="0" dirty="0"/>
                    </a:p>
                  </a:txBody>
                  <a:tcPr anchor="ctr"/>
                </a:tc>
                <a:tc>
                  <a:txBody>
                    <a:bodyPr/>
                    <a:lstStyle/>
                    <a:p>
                      <a:pPr algn="ctr"/>
                      <a:r>
                        <a:rPr lang="zh-CN" altLang="en-US" sz="1600" b="0" dirty="0" smtClean="0"/>
                        <a:t>名称</a:t>
                      </a:r>
                      <a:endParaRPr lang="zh-CN" altLang="en-US" sz="1600" b="0" dirty="0"/>
                    </a:p>
                  </a:txBody>
                  <a:tcPr anchor="ctr"/>
                </a:tc>
              </a:tr>
              <a:tr h="370840">
                <a:tc>
                  <a:txBody>
                    <a:bodyPr/>
                    <a:lstStyle/>
                    <a:p>
                      <a:pPr algn="ctr"/>
                      <a:r>
                        <a:rPr lang="en-US" altLang="zh-CN" dirty="0" smtClean="0"/>
                        <a:t>1</a:t>
                      </a:r>
                      <a:endParaRPr lang="zh-CN" altLang="en-US" dirty="0"/>
                    </a:p>
                  </a:txBody>
                  <a:tcPr anchor="ctr"/>
                </a:tc>
                <a:tc>
                  <a:txBody>
                    <a:bodyPr/>
                    <a:lstStyle/>
                    <a:p>
                      <a:r>
                        <a:rPr lang="en-US" altLang="zh-CN" dirty="0" smtClean="0"/>
                        <a:t>ESB_6.2_Server*</a:t>
                      </a:r>
                      <a:endParaRPr lang="zh-CN" altLang="en-US" dirty="0"/>
                    </a:p>
                  </a:txBody>
                  <a:tcPr anchor="ctr"/>
                </a:tc>
              </a:tr>
              <a:tr h="370840">
                <a:tc>
                  <a:txBody>
                    <a:bodyPr/>
                    <a:lstStyle/>
                    <a:p>
                      <a:pPr algn="ctr"/>
                      <a:r>
                        <a:rPr lang="en-US" altLang="zh-CN" dirty="0" smtClean="0"/>
                        <a:t>2</a:t>
                      </a:r>
                      <a:endParaRPr lang="zh-CN" altLang="en-US" dirty="0"/>
                    </a:p>
                  </a:txBody>
                  <a:tcPr anchor="ctr"/>
                </a:tc>
                <a:tc>
                  <a:txBody>
                    <a:bodyPr/>
                    <a:lstStyle/>
                    <a:p>
                      <a:r>
                        <a:rPr lang="en-US" altLang="zh-CN" dirty="0" smtClean="0"/>
                        <a:t>ESB_6.2_Console*</a:t>
                      </a:r>
                      <a:endParaRPr lang="zh-CN" altLang="en-US" dirty="0"/>
                    </a:p>
                  </a:txBody>
                  <a:tcPr anchor="ctr"/>
                </a:tc>
              </a:tr>
              <a:tr h="370840">
                <a:tc>
                  <a:txBody>
                    <a:bodyPr/>
                    <a:lstStyle/>
                    <a:p>
                      <a:pPr algn="ctr"/>
                      <a:r>
                        <a:rPr lang="en-US" altLang="zh-CN" dirty="0" smtClean="0"/>
                        <a:t>3</a:t>
                      </a:r>
                      <a:endParaRPr lang="zh-CN" altLang="en-US" dirty="0"/>
                    </a:p>
                  </a:txBody>
                  <a:tcPr anchor="ctr"/>
                </a:tc>
                <a:tc>
                  <a:txBody>
                    <a:bodyPr/>
                    <a:lstStyle/>
                    <a:p>
                      <a:r>
                        <a:rPr lang="en-US" altLang="zh-CN" dirty="0" smtClean="0"/>
                        <a:t>ESB_6.2_SRR*</a:t>
                      </a:r>
                      <a:endParaRPr lang="zh-CN" altLang="en-US" dirty="0"/>
                    </a:p>
                  </a:txBody>
                  <a:tcPr anchor="ctr"/>
                </a:tc>
              </a:tr>
              <a:tr h="370840">
                <a:tc>
                  <a:txBody>
                    <a:bodyPr/>
                    <a:lstStyle/>
                    <a:p>
                      <a:pPr algn="ctr"/>
                      <a:r>
                        <a:rPr lang="en-US" altLang="zh-CN" dirty="0" smtClean="0"/>
                        <a:t>4</a:t>
                      </a:r>
                      <a:endParaRPr lang="zh-CN" altLang="en-US" dirty="0"/>
                    </a:p>
                  </a:txBody>
                  <a:tcPr anchor="ctr"/>
                </a:tc>
                <a:tc>
                  <a:txBody>
                    <a:bodyPr/>
                    <a:lstStyle/>
                    <a:p>
                      <a:r>
                        <a:rPr lang="en-US" altLang="zh-CN" dirty="0" smtClean="0"/>
                        <a:t>ESB_6.2_SSM*</a:t>
                      </a:r>
                      <a:endParaRPr lang="zh-CN" altLang="en-US" dirty="0"/>
                    </a:p>
                  </a:txBody>
                  <a:tcPr anchor="ctr"/>
                </a:tc>
              </a:tr>
              <a:tr h="0">
                <a:tc>
                  <a:txBody>
                    <a:bodyPr/>
                    <a:lstStyle/>
                    <a:p>
                      <a:pPr algn="ctr"/>
                      <a:r>
                        <a:rPr lang="en-US" altLang="zh-CN" dirty="0" smtClean="0"/>
                        <a:t>5</a:t>
                      </a:r>
                      <a:endParaRPr lang="zh-CN" altLang="en-US" dirty="0"/>
                    </a:p>
                  </a:txBody>
                  <a:tcPr anchor="ctr"/>
                </a:tc>
                <a:tc>
                  <a:txBody>
                    <a:bodyPr/>
                    <a:lstStyle/>
                    <a:p>
                      <a:r>
                        <a:rPr lang="en-US" altLang="zh-CN" dirty="0" smtClean="0"/>
                        <a:t>ESB_6.2_Developer</a:t>
                      </a:r>
                      <a:endParaRPr lang="zh-CN" altLang="en-US" dirty="0"/>
                    </a:p>
                  </a:txBody>
                  <a:tcPr anchor="ctr"/>
                </a:tc>
              </a:tr>
              <a:tr h="291592">
                <a:tc>
                  <a:txBody>
                    <a:bodyPr/>
                    <a:lstStyle/>
                    <a:p>
                      <a:pPr algn="ctr"/>
                      <a:r>
                        <a:rPr lang="en-US" altLang="zh-CN" dirty="0" smtClean="0"/>
                        <a:t>6</a:t>
                      </a:r>
                      <a:endParaRPr lang="zh-CN" altLang="en-US" dirty="0"/>
                    </a:p>
                  </a:txBody>
                  <a:tcPr anchor="ctr"/>
                </a:tc>
                <a:tc>
                  <a:txBody>
                    <a:bodyPr/>
                    <a:lstStyle/>
                    <a:p>
                      <a:r>
                        <a:rPr lang="en-US" altLang="zh-CN" dirty="0" smtClean="0"/>
                        <a:t>ESB6.2</a:t>
                      </a:r>
                      <a:r>
                        <a:rPr lang="zh-CN" altLang="en-US" dirty="0" smtClean="0"/>
                        <a:t>用户手册</a:t>
                      </a:r>
                      <a:endParaRPr lang="zh-CN" altLang="en-US" dirty="0"/>
                    </a:p>
                  </a:txBody>
                  <a:tcPr anchor="ctr"/>
                </a:tc>
              </a:tr>
              <a:tr h="217424">
                <a:tc>
                  <a:txBody>
                    <a:bodyPr/>
                    <a:lstStyle/>
                    <a:p>
                      <a:pPr algn="ctr"/>
                      <a:r>
                        <a:rPr lang="en-US" altLang="zh-CN" dirty="0" smtClean="0"/>
                        <a:t>7</a:t>
                      </a:r>
                      <a:endParaRPr lang="zh-CN" altLang="en-US" dirty="0"/>
                    </a:p>
                  </a:txBody>
                  <a:tcPr anchor="ctr"/>
                </a:tc>
                <a:tc>
                  <a:txBody>
                    <a:bodyPr/>
                    <a:lstStyle/>
                    <a:p>
                      <a:r>
                        <a:rPr lang="en-US" altLang="zh-CN" dirty="0" smtClean="0"/>
                        <a:t>ESB6.2</a:t>
                      </a:r>
                      <a:r>
                        <a:rPr lang="zh-CN" altLang="en-US" dirty="0" smtClean="0"/>
                        <a:t>产品安装指南</a:t>
                      </a:r>
                      <a:endParaRPr lang="zh-CN" altLang="en-US" dirty="0"/>
                    </a:p>
                  </a:txBody>
                  <a:tcPr anchor="ctr"/>
                </a:tc>
              </a:tr>
              <a:tr h="143256">
                <a:tc>
                  <a:txBody>
                    <a:bodyPr/>
                    <a:lstStyle/>
                    <a:p>
                      <a:pPr algn="ctr"/>
                      <a:r>
                        <a:rPr lang="en-US" altLang="zh-CN" dirty="0" smtClean="0"/>
                        <a:t>8</a:t>
                      </a:r>
                      <a:endParaRPr lang="zh-CN" altLang="en-US" dirty="0"/>
                    </a:p>
                  </a:txBody>
                  <a:tcPr anchor="ctr"/>
                </a:tc>
                <a:tc>
                  <a:txBody>
                    <a:bodyPr/>
                    <a:lstStyle/>
                    <a:p>
                      <a:r>
                        <a:rPr lang="en-US" altLang="zh-CN" dirty="0" smtClean="0"/>
                        <a:t>ESB6.2SRR</a:t>
                      </a:r>
                      <a:r>
                        <a:rPr lang="zh-CN" altLang="en-US" dirty="0" smtClean="0"/>
                        <a:t>、</a:t>
                      </a:r>
                      <a:r>
                        <a:rPr lang="en-US" altLang="zh-CN" dirty="0" smtClean="0"/>
                        <a:t>SSM</a:t>
                      </a:r>
                      <a:r>
                        <a:rPr lang="zh-CN" altLang="en-US" dirty="0" smtClean="0"/>
                        <a:t>产品安装指南</a:t>
                      </a:r>
                      <a:endParaRPr lang="zh-CN" altLang="en-US" dirty="0"/>
                    </a:p>
                  </a:txBody>
                  <a:tcPr anchor="ctr"/>
                </a:tc>
              </a:tr>
              <a:tr h="0">
                <a:tc>
                  <a:txBody>
                    <a:bodyPr/>
                    <a:lstStyle/>
                    <a:p>
                      <a:pPr algn="ctr"/>
                      <a:r>
                        <a:rPr lang="en-US" altLang="zh-CN" dirty="0" smtClean="0"/>
                        <a:t>9</a:t>
                      </a:r>
                      <a:endParaRPr lang="zh-CN" altLang="en-US" dirty="0"/>
                    </a:p>
                  </a:txBody>
                  <a:tcPr anchor="ctr"/>
                </a:tc>
                <a:tc>
                  <a:txBody>
                    <a:bodyPr/>
                    <a:lstStyle/>
                    <a:p>
                      <a:r>
                        <a:rPr lang="en-US" altLang="zh-CN" dirty="0" smtClean="0"/>
                        <a:t>ESB6.2</a:t>
                      </a:r>
                      <a:r>
                        <a:rPr lang="zh-CN" altLang="en-US" dirty="0" smtClean="0"/>
                        <a:t>管理员手册</a:t>
                      </a:r>
                      <a:endParaRPr lang="zh-CN" altLang="en-US" dirty="0"/>
                    </a:p>
                  </a:txBody>
                  <a:tcPr anchor="ctr"/>
                </a:tc>
              </a:tr>
            </a:tbl>
          </a:graphicData>
        </a:graphic>
      </p:graphicFrame>
      <p:sp>
        <p:nvSpPr>
          <p:cNvPr id="247" name="TextBox 246"/>
          <p:cNvSpPr txBox="1"/>
          <p:nvPr/>
        </p:nvSpPr>
        <p:spPr>
          <a:xfrm>
            <a:off x="397598" y="1284987"/>
            <a:ext cx="2440092" cy="338554"/>
          </a:xfrm>
          <a:prstGeom prst="rect">
            <a:avLst/>
          </a:prstGeom>
          <a:noFill/>
        </p:spPr>
        <p:txBody>
          <a:bodyPr wrap="none" rtlCol="0">
            <a:spAutoFit/>
          </a:bodyPr>
          <a:lstStyle/>
          <a:p>
            <a:r>
              <a:rPr lang="en-US" altLang="zh-CN" sz="1600" dirty="0" smtClean="0"/>
              <a:t>ESB</a:t>
            </a:r>
            <a:r>
              <a:rPr lang="zh-CN" altLang="en-US" sz="1600" dirty="0" smtClean="0"/>
              <a:t>产品发布包包含内容</a:t>
            </a:r>
            <a:endParaRPr lang="zh-CN" altLang="en-US" sz="1600" dirty="0"/>
          </a:p>
        </p:txBody>
      </p:sp>
      <p:sp>
        <p:nvSpPr>
          <p:cNvPr id="248" name="TextBox 247"/>
          <p:cNvSpPr txBox="1"/>
          <p:nvPr/>
        </p:nvSpPr>
        <p:spPr>
          <a:xfrm>
            <a:off x="389569" y="5314761"/>
            <a:ext cx="7941598" cy="584775"/>
          </a:xfrm>
          <a:prstGeom prst="rect">
            <a:avLst/>
          </a:prstGeom>
          <a:noFill/>
        </p:spPr>
        <p:txBody>
          <a:bodyPr wrap="none" rtlCol="0">
            <a:spAutoFit/>
          </a:bodyPr>
          <a:lstStyle/>
          <a:p>
            <a:r>
              <a:rPr lang="zh-CN" altLang="en-US" sz="1600" dirty="0" smtClean="0">
                <a:solidFill>
                  <a:srgbClr val="FF0000"/>
                </a:solidFill>
              </a:rPr>
              <a:t>注：</a:t>
            </a:r>
            <a:r>
              <a:rPr lang="en-US" altLang="zh-CN" sz="1600" dirty="0" smtClean="0">
                <a:solidFill>
                  <a:srgbClr val="FF0000"/>
                </a:solidFill>
              </a:rPr>
              <a:t>1.</a:t>
            </a:r>
            <a:r>
              <a:rPr lang="zh-CN" altLang="en-US" sz="1600" dirty="0" smtClean="0">
                <a:solidFill>
                  <a:srgbClr val="FF0000"/>
                </a:solidFill>
              </a:rPr>
              <a:t>以上带</a:t>
            </a:r>
            <a:r>
              <a:rPr lang="en-US" altLang="zh-CN" sz="1600" dirty="0" smtClean="0">
                <a:solidFill>
                  <a:srgbClr val="FF0000"/>
                </a:solidFill>
              </a:rPr>
              <a:t>*</a:t>
            </a:r>
            <a:r>
              <a:rPr lang="zh-CN" altLang="en-US" sz="1600" dirty="0" smtClean="0">
                <a:solidFill>
                  <a:srgbClr val="FF0000"/>
                </a:solidFill>
              </a:rPr>
              <a:t>号表示支持不同操作系统</a:t>
            </a:r>
            <a:endParaRPr lang="en-US" altLang="zh-CN" sz="1600" dirty="0" smtClean="0">
              <a:solidFill>
                <a:srgbClr val="FF0000"/>
              </a:solidFill>
            </a:endParaRPr>
          </a:p>
          <a:p>
            <a:r>
              <a:rPr lang="en-US" altLang="zh-CN" sz="1600" dirty="0">
                <a:solidFill>
                  <a:srgbClr val="FF0000"/>
                </a:solidFill>
              </a:rPr>
              <a:t> </a:t>
            </a:r>
            <a:r>
              <a:rPr lang="en-US" altLang="zh-CN" sz="1600" dirty="0" smtClean="0">
                <a:solidFill>
                  <a:srgbClr val="FF0000"/>
                </a:solidFill>
              </a:rPr>
              <a:t>      2.</a:t>
            </a:r>
            <a:r>
              <a:rPr lang="zh-CN" altLang="en-US" sz="1600" dirty="0" smtClean="0">
                <a:solidFill>
                  <a:srgbClr val="FF0000"/>
                </a:solidFill>
              </a:rPr>
              <a:t>用户手册中包含了产品介绍、开发示例、使用指南以及开发参考几个部分的内容</a:t>
            </a:r>
            <a:endParaRPr lang="zh-CN" altLang="en-US" sz="1600" dirty="0">
              <a:solidFill>
                <a:srgbClr val="FF0000"/>
              </a:solidFill>
            </a:endParaRPr>
          </a:p>
        </p:txBody>
      </p:sp>
    </p:spTree>
    <p:extLst>
      <p:ext uri="{BB962C8B-B14F-4D97-AF65-F5344CB8AC3E}">
        <p14:creationId xmlns:p14="http://schemas.microsoft.com/office/powerpoint/2010/main" val="139902018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a:t>移</a:t>
            </a:r>
            <a:r>
              <a:rPr lang="zh-CN" altLang="en-US" sz="2400" dirty="0" smtClean="0"/>
              <a:t>动计算支持</a:t>
            </a:r>
            <a:endParaRPr lang="zh-CN" altLang="en-US" sz="2400" dirty="0"/>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53</a:t>
            </a:fld>
            <a:endParaRPr lang="en-US" altLang="zh-CN" dirty="0"/>
          </a:p>
        </p:txBody>
      </p:sp>
      <p:pic>
        <p:nvPicPr>
          <p:cNvPr id="4" name="Picture 3"/>
          <p:cNvPicPr>
            <a:picLocks noChangeAspect="1"/>
          </p:cNvPicPr>
          <p:nvPr/>
        </p:nvPicPr>
        <p:blipFill>
          <a:blip r:embed="rId3"/>
          <a:stretch>
            <a:fillRect/>
          </a:stretch>
        </p:blipFill>
        <p:spPr>
          <a:xfrm>
            <a:off x="434716" y="965528"/>
            <a:ext cx="8752748" cy="4704770"/>
          </a:xfrm>
          <a:prstGeom prst="rect">
            <a:avLst/>
          </a:prstGeom>
          <a:ln>
            <a:solidFill>
              <a:schemeClr val="bg1">
                <a:lumMod val="85000"/>
              </a:schemeClr>
            </a:solidFill>
          </a:ln>
        </p:spPr>
      </p:pic>
      <p:sp>
        <p:nvSpPr>
          <p:cNvPr id="7" name="Rectangle 6"/>
          <p:cNvSpPr/>
          <p:nvPr/>
        </p:nvSpPr>
        <p:spPr bwMode="auto">
          <a:xfrm>
            <a:off x="1203325" y="3733800"/>
            <a:ext cx="7696200" cy="1447800"/>
          </a:xfrm>
          <a:prstGeom prst="rect">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25000" smtClean="0">
              <a:ln>
                <a:noFill/>
              </a:ln>
              <a:solidFill>
                <a:schemeClr val="tx1"/>
              </a:solidFill>
              <a:effectLst/>
              <a:latin typeface="Arial" charset="0"/>
              <a:ea typeface="宋体" charset="-122"/>
            </a:endParaRPr>
          </a:p>
        </p:txBody>
      </p:sp>
      <p:grpSp>
        <p:nvGrpSpPr>
          <p:cNvPr id="10" name="Group 9"/>
          <p:cNvGrpSpPr/>
          <p:nvPr/>
        </p:nvGrpSpPr>
        <p:grpSpPr>
          <a:xfrm>
            <a:off x="4632325" y="965528"/>
            <a:ext cx="4800600" cy="5456052"/>
            <a:chOff x="4632325" y="965528"/>
            <a:chExt cx="4800600" cy="5456052"/>
          </a:xfrm>
        </p:grpSpPr>
        <p:pic>
          <p:nvPicPr>
            <p:cNvPr id="2" name="Picture 1"/>
            <p:cNvPicPr>
              <a:picLocks noChangeAspect="1"/>
            </p:cNvPicPr>
            <p:nvPr/>
          </p:nvPicPr>
          <p:blipFill>
            <a:blip r:embed="rId4"/>
            <a:stretch>
              <a:fillRect/>
            </a:stretch>
          </p:blipFill>
          <p:spPr>
            <a:xfrm>
              <a:off x="4806226" y="965528"/>
              <a:ext cx="4381238" cy="5282872"/>
            </a:xfrm>
            <a:prstGeom prst="rect">
              <a:avLst/>
            </a:prstGeom>
            <a:ln>
              <a:solidFill>
                <a:schemeClr val="bg1">
                  <a:lumMod val="85000"/>
                </a:schemeClr>
              </a:solidFill>
            </a:ln>
          </p:spPr>
        </p:pic>
        <p:sp>
          <p:nvSpPr>
            <p:cNvPr id="9" name="Rectangle 8"/>
            <p:cNvSpPr/>
            <p:nvPr/>
          </p:nvSpPr>
          <p:spPr bwMode="auto">
            <a:xfrm>
              <a:off x="4632325" y="5694245"/>
              <a:ext cx="4800600" cy="72733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25000" smtClean="0">
                <a:ln>
                  <a:noFill/>
                </a:ln>
                <a:solidFill>
                  <a:schemeClr val="tx1"/>
                </a:solidFill>
                <a:effectLst/>
                <a:latin typeface="Arial" charset="0"/>
                <a:ea typeface="宋体" charset="-122"/>
              </a:endParaRPr>
            </a:p>
          </p:txBody>
        </p:sp>
      </p:grpSp>
    </p:spTree>
    <p:extLst>
      <p:ext uri="{BB962C8B-B14F-4D97-AF65-F5344CB8AC3E}">
        <p14:creationId xmlns:p14="http://schemas.microsoft.com/office/powerpoint/2010/main" val="1496281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smtClean="0"/>
              <a:t>国际化支持</a:t>
            </a:r>
            <a:endParaRPr lang="zh-CN" altLang="en-US" sz="2400" dirty="0"/>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54</a:t>
            </a:fld>
            <a:endParaRPr lang="en-US" altLang="zh-CN" dirty="0"/>
          </a:p>
        </p:txBody>
      </p:sp>
      <p:pic>
        <p:nvPicPr>
          <p:cNvPr id="4" name="图片 18"/>
          <p:cNvPicPr/>
          <p:nvPr/>
        </p:nvPicPr>
        <p:blipFill>
          <a:blip r:embed="rId3"/>
          <a:srcRect/>
          <a:stretch>
            <a:fillRect/>
          </a:stretch>
        </p:blipFill>
        <p:spPr bwMode="auto">
          <a:xfrm>
            <a:off x="517526" y="1143000"/>
            <a:ext cx="5715000" cy="4648854"/>
          </a:xfrm>
          <a:prstGeom prst="rect">
            <a:avLst/>
          </a:prstGeom>
          <a:noFill/>
          <a:ln w="9525">
            <a:solidFill>
              <a:schemeClr val="bg1">
                <a:lumMod val="85000"/>
              </a:schemeClr>
            </a:solidFill>
            <a:miter lim="800000"/>
            <a:headEnd/>
            <a:tailEnd/>
          </a:ln>
        </p:spPr>
      </p:pic>
      <p:sp>
        <p:nvSpPr>
          <p:cNvPr id="2" name="Rectangle 1"/>
          <p:cNvSpPr/>
          <p:nvPr/>
        </p:nvSpPr>
        <p:spPr>
          <a:xfrm>
            <a:off x="6384926" y="1136073"/>
            <a:ext cx="2971800" cy="2308324"/>
          </a:xfrm>
          <a:prstGeom prst="rect">
            <a:avLst/>
          </a:prstGeom>
        </p:spPr>
        <p:txBody>
          <a:bodyPr wrap="square">
            <a:spAutoFit/>
          </a:bodyPr>
          <a:lstStyle/>
          <a:p>
            <a:pPr marL="285750" indent="-285750">
              <a:buFont typeface="Arial" panose="020B0604020202020204" pitchFamily="34" charset="0"/>
              <a:buChar char="•"/>
            </a:pPr>
            <a:r>
              <a:rPr lang="zh-CN" altLang="en-US" dirty="0"/>
              <a:t>每个构件包都有"配置信息"目录</a:t>
            </a:r>
          </a:p>
          <a:p>
            <a:pPr marL="285750" indent="-285750">
              <a:buFont typeface="Arial" panose="020B0604020202020204" pitchFamily="34" charset="0"/>
              <a:buChar char="•"/>
            </a:pPr>
            <a:r>
              <a:rPr lang="zh-CN" altLang="en-US" dirty="0"/>
              <a:t>配置信息下的i18n目录存放国际化信息</a:t>
            </a:r>
          </a:p>
          <a:p>
            <a:pPr marL="285750" indent="-285750">
              <a:buFont typeface="Arial" panose="020B0604020202020204" pitchFamily="34" charset="0"/>
              <a:buChar char="•"/>
            </a:pPr>
            <a:r>
              <a:rPr lang="zh-CN" altLang="en-US" dirty="0"/>
              <a:t>国际化信息文件的命名规则为：basename_语言代码_国家代码.properties</a:t>
            </a:r>
          </a:p>
        </p:txBody>
      </p:sp>
    </p:spTree>
    <p:extLst>
      <p:ext uri="{BB962C8B-B14F-4D97-AF65-F5344CB8AC3E}">
        <p14:creationId xmlns:p14="http://schemas.microsoft.com/office/powerpoint/2010/main" val="104492596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灯片编号占位符 3"/>
          <p:cNvSpPr>
            <a:spLocks noGrp="1"/>
          </p:cNvSpPr>
          <p:nvPr>
            <p:ph type="sldNum" sz="quarter" idx="4294967295"/>
          </p:nvPr>
        </p:nvSpPr>
        <p:spPr>
          <a:xfrm>
            <a:off x="274001" y="6397639"/>
            <a:ext cx="497963" cy="307975"/>
          </a:xfrm>
          <a:prstGeom prst="rect">
            <a:avLst/>
          </a:prstGeom>
        </p:spPr>
        <p:txBody>
          <a:bodyPr/>
          <a:lstStyle/>
          <a:p>
            <a:fld id="{BD61978C-FD3D-4268-8D6C-034E9AD544A3}" type="slidenum">
              <a:rPr lang="en-US" altLang="zh-CN" smtClean="0"/>
              <a:pPr/>
              <a:t>55</a:t>
            </a:fld>
            <a:endParaRPr lang="en-US" altLang="zh-CN" dirty="0"/>
          </a:p>
        </p:txBody>
      </p:sp>
      <p:sp>
        <p:nvSpPr>
          <p:cNvPr id="5" name="矩形 3"/>
          <p:cNvSpPr>
            <a:spLocks noChangeArrowheads="1"/>
          </p:cNvSpPr>
          <p:nvPr/>
        </p:nvSpPr>
        <p:spPr bwMode="auto">
          <a:xfrm>
            <a:off x="1317006" y="1656828"/>
            <a:ext cx="8268319" cy="4896372"/>
          </a:xfrm>
          <a:prstGeom prst="rect">
            <a:avLst/>
          </a:prstGeom>
          <a:solidFill>
            <a:schemeClr val="accent1">
              <a:lumMod val="75000"/>
            </a:schemeClr>
          </a:solidFill>
          <a:ln>
            <a:headEnd/>
            <a:tailEnd/>
          </a:ln>
        </p:spPr>
        <p:style>
          <a:lnRef idx="0">
            <a:schemeClr val="accent5"/>
          </a:lnRef>
          <a:fillRef idx="3">
            <a:schemeClr val="accent5"/>
          </a:fillRef>
          <a:effectRef idx="3">
            <a:schemeClr val="accent5"/>
          </a:effectRef>
          <a:fontRef idx="minor">
            <a:schemeClr val="lt1"/>
          </a:fontRef>
        </p:style>
        <p:txBody>
          <a:bodyPr rot="10800000" wrap="none" lIns="78308" tIns="39154" rIns="78308" bIns="39154" anchor="ctr"/>
          <a:lstStyle/>
          <a:p>
            <a:pPr algn="ctr" defTabSz="784225"/>
            <a:endParaRPr lang="zh-CN" altLang="en-US" sz="1700" b="1">
              <a:latin typeface="华文细黑" pitchFamily="2" charset="-122"/>
              <a:ea typeface="华文细黑" pitchFamily="2" charset="-122"/>
            </a:endParaRPr>
          </a:p>
        </p:txBody>
      </p:sp>
      <p:sp>
        <p:nvSpPr>
          <p:cNvPr id="6" name="AutoShape 2"/>
          <p:cNvSpPr>
            <a:spLocks noChangeArrowheads="1"/>
          </p:cNvSpPr>
          <p:nvPr/>
        </p:nvSpPr>
        <p:spPr bwMode="auto">
          <a:xfrm>
            <a:off x="1814622" y="2664708"/>
            <a:ext cx="3215466" cy="2484314"/>
          </a:xfrm>
          <a:prstGeom prst="roundRect">
            <a:avLst>
              <a:gd name="adj" fmla="val 4940"/>
            </a:avLst>
          </a:prstGeom>
          <a:solidFill>
            <a:srgbClr val="BBE0E3"/>
          </a:solidFill>
          <a:ln w="38100" algn="ctr">
            <a:solidFill>
              <a:srgbClr val="FFC000"/>
            </a:solidFill>
            <a:round/>
            <a:headEnd/>
            <a:tailEnd/>
          </a:ln>
        </p:spPr>
        <p:txBody>
          <a:bodyPr vert="eaVert" wrap="none" anchor="b"/>
          <a:lstStyle/>
          <a:p>
            <a:pPr algn="ctr"/>
            <a:r>
              <a:rPr lang="zh-CN" altLang="en-US" sz="1400" b="1" dirty="0" smtClean="0">
                <a:solidFill>
                  <a:srgbClr val="FF0000"/>
                </a:solidFill>
                <a:latin typeface="微软雅黑" pitchFamily="34" charset="-122"/>
                <a:ea typeface="微软雅黑" pitchFamily="34" charset="-122"/>
              </a:rPr>
              <a:t>云应用交付平台</a:t>
            </a:r>
            <a:endParaRPr lang="zh-CN" altLang="en-US" sz="1400" b="1" dirty="0">
              <a:solidFill>
                <a:srgbClr val="FF0000"/>
              </a:solidFill>
              <a:latin typeface="微软雅黑" pitchFamily="34" charset="-122"/>
              <a:ea typeface="微软雅黑" pitchFamily="34" charset="-122"/>
            </a:endParaRPr>
          </a:p>
        </p:txBody>
      </p:sp>
      <p:sp>
        <p:nvSpPr>
          <p:cNvPr id="7" name="Freeform 75"/>
          <p:cNvSpPr>
            <a:spLocks/>
          </p:cNvSpPr>
          <p:nvPr/>
        </p:nvSpPr>
        <p:spPr bwMode="auto">
          <a:xfrm>
            <a:off x="7288391" y="4872142"/>
            <a:ext cx="258237" cy="204788"/>
          </a:xfrm>
          <a:custGeom>
            <a:avLst/>
            <a:gdLst>
              <a:gd name="T0" fmla="*/ 81484221 w 362"/>
              <a:gd name="T1" fmla="*/ 0 h 589"/>
              <a:gd name="T2" fmla="*/ 162968442 w 362"/>
              <a:gd name="T3" fmla="*/ 14264579 h 589"/>
              <a:gd name="T4" fmla="*/ 122001570 w 362"/>
              <a:gd name="T5" fmla="*/ 14264579 h 589"/>
              <a:gd name="T6" fmla="*/ 122001570 w 362"/>
              <a:gd name="T7" fmla="*/ 57058663 h 589"/>
              <a:gd name="T8" fmla="*/ 162968442 w 362"/>
              <a:gd name="T9" fmla="*/ 57058663 h 589"/>
              <a:gd name="T10" fmla="*/ 81484221 w 362"/>
              <a:gd name="T11" fmla="*/ 71202242 h 589"/>
              <a:gd name="T12" fmla="*/ 0 w 362"/>
              <a:gd name="T13" fmla="*/ 57058663 h 589"/>
              <a:gd name="T14" fmla="*/ 40517338 w 362"/>
              <a:gd name="T15" fmla="*/ 57058663 h 589"/>
              <a:gd name="T16" fmla="*/ 40517338 w 362"/>
              <a:gd name="T17" fmla="*/ 14264579 h 589"/>
              <a:gd name="T18" fmla="*/ 0 w 362"/>
              <a:gd name="T19" fmla="*/ 14264579 h 589"/>
              <a:gd name="T20" fmla="*/ 81484221 w 362"/>
              <a:gd name="T21" fmla="*/ 0 h 5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2"/>
              <a:gd name="T34" fmla="*/ 0 h 589"/>
              <a:gd name="T35" fmla="*/ 362 w 362"/>
              <a:gd name="T36" fmla="*/ 589 h 5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2" h="589">
                <a:moveTo>
                  <a:pt x="181" y="0"/>
                </a:moveTo>
                <a:lnTo>
                  <a:pt x="362" y="118"/>
                </a:lnTo>
                <a:lnTo>
                  <a:pt x="271" y="118"/>
                </a:lnTo>
                <a:lnTo>
                  <a:pt x="271" y="472"/>
                </a:lnTo>
                <a:lnTo>
                  <a:pt x="362" y="472"/>
                </a:lnTo>
                <a:lnTo>
                  <a:pt x="181" y="589"/>
                </a:lnTo>
                <a:lnTo>
                  <a:pt x="0" y="472"/>
                </a:lnTo>
                <a:lnTo>
                  <a:pt x="90" y="472"/>
                </a:lnTo>
                <a:lnTo>
                  <a:pt x="90" y="118"/>
                </a:lnTo>
                <a:lnTo>
                  <a:pt x="0" y="118"/>
                </a:lnTo>
                <a:lnTo>
                  <a:pt x="181" y="0"/>
                </a:lnTo>
                <a:close/>
              </a:path>
            </a:pathLst>
          </a:custGeom>
          <a:solidFill>
            <a:srgbClr val="669900"/>
          </a:solidFill>
          <a:ln w="9525">
            <a:noFill/>
            <a:round/>
            <a:headEnd/>
            <a:tailEnd/>
          </a:ln>
        </p:spPr>
        <p:txBody>
          <a:bodyPr/>
          <a:lstStyle/>
          <a:p>
            <a:endParaRPr lang="zh-CN" altLang="en-US">
              <a:latin typeface="微软雅黑" pitchFamily="34" charset="-122"/>
              <a:ea typeface="微软雅黑" pitchFamily="34" charset="-122"/>
            </a:endParaRPr>
          </a:p>
        </p:txBody>
      </p:sp>
      <p:sp>
        <p:nvSpPr>
          <p:cNvPr id="8" name="Freeform 76"/>
          <p:cNvSpPr>
            <a:spLocks/>
          </p:cNvSpPr>
          <p:nvPr/>
        </p:nvSpPr>
        <p:spPr bwMode="auto">
          <a:xfrm>
            <a:off x="8360214" y="4872142"/>
            <a:ext cx="258236" cy="204788"/>
          </a:xfrm>
          <a:custGeom>
            <a:avLst/>
            <a:gdLst>
              <a:gd name="T0" fmla="*/ 81483885 w 362"/>
              <a:gd name="T1" fmla="*/ 0 h 589"/>
              <a:gd name="T2" fmla="*/ 162967100 w 362"/>
              <a:gd name="T3" fmla="*/ 14264579 h 589"/>
              <a:gd name="T4" fmla="*/ 122000396 w 362"/>
              <a:gd name="T5" fmla="*/ 14264579 h 589"/>
              <a:gd name="T6" fmla="*/ 122000396 w 362"/>
              <a:gd name="T7" fmla="*/ 57058663 h 589"/>
              <a:gd name="T8" fmla="*/ 162967100 w 362"/>
              <a:gd name="T9" fmla="*/ 57058663 h 589"/>
              <a:gd name="T10" fmla="*/ 81483885 w 362"/>
              <a:gd name="T11" fmla="*/ 71202242 h 589"/>
              <a:gd name="T12" fmla="*/ 0 w 362"/>
              <a:gd name="T13" fmla="*/ 57058663 h 589"/>
              <a:gd name="T14" fmla="*/ 40516501 w 362"/>
              <a:gd name="T15" fmla="*/ 57058663 h 589"/>
              <a:gd name="T16" fmla="*/ 40516501 w 362"/>
              <a:gd name="T17" fmla="*/ 14264579 h 589"/>
              <a:gd name="T18" fmla="*/ 0 w 362"/>
              <a:gd name="T19" fmla="*/ 14264579 h 589"/>
              <a:gd name="T20" fmla="*/ 81483885 w 362"/>
              <a:gd name="T21" fmla="*/ 0 h 5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2"/>
              <a:gd name="T34" fmla="*/ 0 h 589"/>
              <a:gd name="T35" fmla="*/ 362 w 362"/>
              <a:gd name="T36" fmla="*/ 589 h 5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2" h="589">
                <a:moveTo>
                  <a:pt x="181" y="0"/>
                </a:moveTo>
                <a:lnTo>
                  <a:pt x="362" y="118"/>
                </a:lnTo>
                <a:lnTo>
                  <a:pt x="271" y="118"/>
                </a:lnTo>
                <a:lnTo>
                  <a:pt x="271" y="472"/>
                </a:lnTo>
                <a:lnTo>
                  <a:pt x="362" y="472"/>
                </a:lnTo>
                <a:lnTo>
                  <a:pt x="181" y="589"/>
                </a:lnTo>
                <a:lnTo>
                  <a:pt x="0" y="472"/>
                </a:lnTo>
                <a:lnTo>
                  <a:pt x="90" y="472"/>
                </a:lnTo>
                <a:lnTo>
                  <a:pt x="90" y="118"/>
                </a:lnTo>
                <a:lnTo>
                  <a:pt x="0" y="118"/>
                </a:lnTo>
                <a:lnTo>
                  <a:pt x="181" y="0"/>
                </a:lnTo>
                <a:close/>
              </a:path>
            </a:pathLst>
          </a:custGeom>
          <a:solidFill>
            <a:srgbClr val="669900"/>
          </a:solidFill>
          <a:ln w="9525">
            <a:noFill/>
            <a:round/>
            <a:headEnd/>
            <a:tailEnd/>
          </a:ln>
        </p:spPr>
        <p:txBody>
          <a:bodyPr/>
          <a:lstStyle/>
          <a:p>
            <a:endParaRPr lang="zh-CN" altLang="en-US">
              <a:latin typeface="微软雅黑" pitchFamily="34" charset="-122"/>
              <a:ea typeface="微软雅黑" pitchFamily="34" charset="-122"/>
            </a:endParaRPr>
          </a:p>
        </p:txBody>
      </p:sp>
      <p:grpSp>
        <p:nvGrpSpPr>
          <p:cNvPr id="9" name="组合 99"/>
          <p:cNvGrpSpPr>
            <a:grpSpLocks/>
          </p:cNvGrpSpPr>
          <p:nvPr/>
        </p:nvGrpSpPr>
        <p:grpSpPr bwMode="auto">
          <a:xfrm>
            <a:off x="1240448" y="792816"/>
            <a:ext cx="8083054" cy="648000"/>
            <a:chOff x="1285151" y="1178859"/>
            <a:chExt cx="5368708" cy="645114"/>
          </a:xfrm>
        </p:grpSpPr>
        <p:sp>
          <p:nvSpPr>
            <p:cNvPr id="10" name="AutoShape 15"/>
            <p:cNvSpPr>
              <a:spLocks noChangeArrowheads="1"/>
            </p:cNvSpPr>
            <p:nvPr/>
          </p:nvSpPr>
          <p:spPr bwMode="auto">
            <a:xfrm flipH="1" flipV="1">
              <a:off x="1285151" y="1178859"/>
              <a:ext cx="5368708" cy="645114"/>
            </a:xfrm>
            <a:prstGeom prst="roundRect">
              <a:avLst>
                <a:gd name="adj" fmla="val 17639"/>
              </a:avLst>
            </a:prstGeom>
            <a:noFill/>
            <a:ln w="9525">
              <a:solidFill>
                <a:schemeClr val="tx1"/>
              </a:solidFill>
              <a:prstDash val="dash"/>
              <a:round/>
              <a:headEnd/>
              <a:tailEnd/>
            </a:ln>
          </p:spPr>
          <p:txBody>
            <a:bodyPr wrap="none" anchor="ctr"/>
            <a:lstStyle/>
            <a:p>
              <a:endParaRPr lang="zh-CN" altLang="en-US">
                <a:latin typeface="微软雅黑" pitchFamily="34" charset="-122"/>
                <a:ea typeface="微软雅黑" pitchFamily="34" charset="-122"/>
              </a:endParaRPr>
            </a:p>
          </p:txBody>
        </p:sp>
        <p:sp>
          <p:nvSpPr>
            <p:cNvPr id="11" name="Text Box 16"/>
            <p:cNvSpPr txBox="1">
              <a:spLocks noChangeArrowheads="1"/>
            </p:cNvSpPr>
            <p:nvPr/>
          </p:nvSpPr>
          <p:spPr bwMode="auto">
            <a:xfrm>
              <a:off x="2883169" y="1206738"/>
              <a:ext cx="2194352" cy="274890"/>
            </a:xfrm>
            <a:prstGeom prst="rect">
              <a:avLst/>
            </a:prstGeom>
            <a:noFill/>
            <a:ln w="9525" algn="ctr">
              <a:noFill/>
              <a:miter lim="800000"/>
              <a:headEnd/>
              <a:tailEnd/>
            </a:ln>
          </p:spPr>
          <p:txBody>
            <a:bodyPr lIns="91274" tIns="45632" rIns="91274" bIns="45632">
              <a:spAutoFit/>
            </a:bodyPr>
            <a:lstStyle/>
            <a:p>
              <a:pPr algn="ctr"/>
              <a:r>
                <a:rPr lang="zh-CN" altLang="en-US" sz="1200" b="1" dirty="0" smtClean="0">
                  <a:solidFill>
                    <a:schemeClr val="tx2"/>
                  </a:solidFill>
                  <a:latin typeface="微软雅黑" pitchFamily="34" charset="-122"/>
                  <a:ea typeface="微软雅黑" pitchFamily="34" charset="-122"/>
                </a:rPr>
                <a:t>开发者社区</a:t>
              </a:r>
              <a:endParaRPr lang="zh-CN" altLang="en-US" sz="1200" b="1" dirty="0">
                <a:solidFill>
                  <a:schemeClr val="tx2"/>
                </a:solidFill>
                <a:latin typeface="微软雅黑" pitchFamily="34" charset="-122"/>
                <a:ea typeface="微软雅黑" pitchFamily="34" charset="-122"/>
              </a:endParaRPr>
            </a:p>
          </p:txBody>
        </p:sp>
        <p:sp>
          <p:nvSpPr>
            <p:cNvPr id="12" name="Rectangle 21"/>
            <p:cNvSpPr>
              <a:spLocks noChangeArrowheads="1"/>
            </p:cNvSpPr>
            <p:nvPr/>
          </p:nvSpPr>
          <p:spPr bwMode="auto">
            <a:xfrm>
              <a:off x="1724898" y="1465557"/>
              <a:ext cx="1016880" cy="286717"/>
            </a:xfrm>
            <a:prstGeom prst="rect">
              <a:avLst/>
            </a:prstGeom>
            <a:solidFill>
              <a:schemeClr val="accent2">
                <a:lumMod val="75000"/>
              </a:schemeClr>
            </a:solidFill>
            <a:ln w="25400" algn="ctr">
              <a:solidFill>
                <a:schemeClr val="bg1"/>
              </a:solidFill>
              <a:miter lim="800000"/>
              <a:headEnd/>
              <a:tailEnd/>
            </a:ln>
            <a:effectLst>
              <a:outerShdw dist="107763" dir="2700000" algn="ctr" rotWithShape="0">
                <a:schemeClr val="bg2">
                  <a:alpha val="50000"/>
                </a:schemeClr>
              </a:outerShdw>
            </a:effectLst>
          </p:spPr>
          <p:txBody>
            <a:bodyPr wrap="none" lIns="91274" tIns="45632" rIns="91274" bIns="45632" anchor="ctr"/>
            <a:lstStyle/>
            <a:p>
              <a:pPr algn="ctr">
                <a:defRPr/>
              </a:pPr>
              <a:r>
                <a:rPr lang="zh-CN" altLang="en-US" sz="1200" b="1" dirty="0" smtClean="0">
                  <a:solidFill>
                    <a:schemeClr val="bg1"/>
                  </a:solidFill>
                  <a:latin typeface="微软雅黑" pitchFamily="34" charset="-122"/>
                  <a:ea typeface="微软雅黑" pitchFamily="34" charset="-122"/>
                </a:rPr>
                <a:t>应用开发</a:t>
              </a:r>
              <a:endParaRPr lang="zh-CN" altLang="en-US" sz="1200" b="1" dirty="0">
                <a:solidFill>
                  <a:schemeClr val="bg1"/>
                </a:solidFill>
                <a:latin typeface="微软雅黑" pitchFamily="34" charset="-122"/>
                <a:ea typeface="微软雅黑" pitchFamily="34" charset="-122"/>
              </a:endParaRPr>
            </a:p>
          </p:txBody>
        </p:sp>
        <p:sp>
          <p:nvSpPr>
            <p:cNvPr id="13" name="Rectangle 22"/>
            <p:cNvSpPr>
              <a:spLocks noChangeArrowheads="1"/>
            </p:cNvSpPr>
            <p:nvPr/>
          </p:nvSpPr>
          <p:spPr bwMode="auto">
            <a:xfrm>
              <a:off x="5200572" y="1465557"/>
              <a:ext cx="1016880" cy="286717"/>
            </a:xfrm>
            <a:prstGeom prst="rect">
              <a:avLst/>
            </a:prstGeom>
            <a:solidFill>
              <a:schemeClr val="accent2">
                <a:lumMod val="75000"/>
              </a:schemeClr>
            </a:solidFill>
            <a:ln w="25400" algn="ctr">
              <a:solidFill>
                <a:schemeClr val="bg1"/>
              </a:solidFill>
              <a:miter lim="800000"/>
              <a:headEnd/>
              <a:tailEnd/>
            </a:ln>
            <a:effectLst>
              <a:outerShdw dist="107763" dir="2700000" algn="ctr" rotWithShape="0">
                <a:schemeClr val="bg2">
                  <a:alpha val="50000"/>
                </a:schemeClr>
              </a:outerShdw>
            </a:effectLst>
          </p:spPr>
          <p:txBody>
            <a:bodyPr wrap="none" lIns="91274" tIns="45632" rIns="91274" bIns="45632" anchor="ctr"/>
            <a:lstStyle/>
            <a:p>
              <a:pPr algn="ctr">
                <a:defRPr/>
              </a:pPr>
              <a:r>
                <a:rPr lang="zh-CN" altLang="en-US" sz="1200" b="1" dirty="0" smtClean="0">
                  <a:solidFill>
                    <a:schemeClr val="bg1"/>
                  </a:solidFill>
                  <a:latin typeface="微软雅黑" pitchFamily="34" charset="-122"/>
                  <a:ea typeface="微软雅黑" pitchFamily="34" charset="-122"/>
                </a:rPr>
                <a:t>应用部署</a:t>
              </a:r>
              <a:endParaRPr lang="zh-CN" altLang="en-US" sz="1200" b="1" dirty="0">
                <a:solidFill>
                  <a:schemeClr val="bg1"/>
                </a:solidFill>
                <a:latin typeface="微软雅黑" pitchFamily="34" charset="-122"/>
                <a:ea typeface="微软雅黑" pitchFamily="34" charset="-122"/>
              </a:endParaRPr>
            </a:p>
          </p:txBody>
        </p:sp>
        <p:sp>
          <p:nvSpPr>
            <p:cNvPr id="14" name="Rectangle 21"/>
            <p:cNvSpPr>
              <a:spLocks noChangeArrowheads="1"/>
            </p:cNvSpPr>
            <p:nvPr/>
          </p:nvSpPr>
          <p:spPr bwMode="auto">
            <a:xfrm>
              <a:off x="3422991" y="1465557"/>
              <a:ext cx="1016880" cy="286717"/>
            </a:xfrm>
            <a:prstGeom prst="rect">
              <a:avLst/>
            </a:prstGeom>
            <a:solidFill>
              <a:schemeClr val="accent2">
                <a:lumMod val="75000"/>
              </a:schemeClr>
            </a:solidFill>
            <a:ln w="25400" algn="ctr">
              <a:solidFill>
                <a:schemeClr val="bg1"/>
              </a:solidFill>
              <a:miter lim="800000"/>
              <a:headEnd/>
              <a:tailEnd/>
            </a:ln>
            <a:effectLst>
              <a:outerShdw dist="107763" dir="2700000" algn="ctr" rotWithShape="0">
                <a:schemeClr val="bg2">
                  <a:alpha val="50000"/>
                </a:schemeClr>
              </a:outerShdw>
            </a:effectLst>
          </p:spPr>
          <p:txBody>
            <a:bodyPr wrap="none" lIns="91274" tIns="45632" rIns="91274" bIns="45632" anchor="ctr"/>
            <a:lstStyle/>
            <a:p>
              <a:pPr algn="ctr">
                <a:defRPr/>
              </a:pPr>
              <a:r>
                <a:rPr lang="zh-CN" altLang="en-US" sz="1200" b="1" dirty="0" smtClean="0">
                  <a:solidFill>
                    <a:schemeClr val="bg1"/>
                  </a:solidFill>
                  <a:latin typeface="微软雅黑" pitchFamily="34" charset="-122"/>
                  <a:ea typeface="微软雅黑" pitchFamily="34" charset="-122"/>
                </a:rPr>
                <a:t>资源开通</a:t>
              </a:r>
              <a:endParaRPr lang="zh-CN" altLang="en-US" sz="1200" b="1" dirty="0">
                <a:solidFill>
                  <a:schemeClr val="bg1"/>
                </a:solidFill>
                <a:latin typeface="微软雅黑" pitchFamily="34" charset="-122"/>
                <a:ea typeface="微软雅黑" pitchFamily="34" charset="-122"/>
              </a:endParaRPr>
            </a:p>
          </p:txBody>
        </p:sp>
      </p:grpSp>
      <p:sp>
        <p:nvSpPr>
          <p:cNvPr id="15" name="Rectangle 18"/>
          <p:cNvSpPr>
            <a:spLocks noChangeArrowheads="1"/>
          </p:cNvSpPr>
          <p:nvPr/>
        </p:nvSpPr>
        <p:spPr bwMode="auto">
          <a:xfrm>
            <a:off x="2274134" y="4644994"/>
            <a:ext cx="2602845" cy="360020"/>
          </a:xfrm>
          <a:prstGeom prst="rect">
            <a:avLst/>
          </a:prstGeom>
          <a:solidFill>
            <a:srgbClr val="FFCC66"/>
          </a:solidFill>
          <a:ln w="25400" algn="ctr">
            <a:solidFill>
              <a:schemeClr val="bg1"/>
            </a:solidFill>
            <a:miter lim="800000"/>
            <a:headEnd/>
            <a:tailEnd/>
          </a:ln>
          <a:effectLst>
            <a:outerShdw dist="107763" dir="2700000" algn="ctr" rotWithShape="0">
              <a:schemeClr val="bg2">
                <a:alpha val="50000"/>
              </a:schemeClr>
            </a:outerShdw>
          </a:effectLst>
        </p:spPr>
        <p:txBody>
          <a:bodyPr vert="horz" wrap="none" lIns="91274" tIns="45632" rIns="91274" bIns="45632" anchor="ctr"/>
          <a:lstStyle/>
          <a:p>
            <a:pPr algn="ctr" defTabSz="801688">
              <a:defRPr/>
            </a:pPr>
            <a:r>
              <a:rPr lang="zh-CN" altLang="en-US" sz="1200" b="1" dirty="0">
                <a:latin typeface="微软雅黑" pitchFamily="34" charset="-122"/>
                <a:ea typeface="微软雅黑" pitchFamily="34" charset="-122"/>
              </a:rPr>
              <a:t>服务集成平</a:t>
            </a:r>
            <a:r>
              <a:rPr lang="zh-CN" altLang="en-US" sz="1200" b="1" dirty="0" smtClean="0">
                <a:latin typeface="微软雅黑" pitchFamily="34" charset="-122"/>
                <a:ea typeface="微软雅黑" pitchFamily="34" charset="-122"/>
              </a:rPr>
              <a:t>台</a:t>
            </a:r>
            <a:endParaRPr lang="zh-CN" altLang="en-US" sz="1200" b="1" dirty="0">
              <a:latin typeface="微软雅黑" pitchFamily="34" charset="-122"/>
              <a:ea typeface="微软雅黑" pitchFamily="34" charset="-122"/>
            </a:endParaRPr>
          </a:p>
        </p:txBody>
      </p:sp>
      <p:sp>
        <p:nvSpPr>
          <p:cNvPr id="16" name="Rectangle 54"/>
          <p:cNvSpPr>
            <a:spLocks noChangeArrowheads="1"/>
          </p:cNvSpPr>
          <p:nvPr/>
        </p:nvSpPr>
        <p:spPr bwMode="auto">
          <a:xfrm>
            <a:off x="3613834" y="2772890"/>
            <a:ext cx="1224868" cy="1800100"/>
          </a:xfrm>
          <a:prstGeom prst="rect">
            <a:avLst/>
          </a:prstGeom>
          <a:solidFill>
            <a:srgbClr val="FFCC66"/>
          </a:solidFill>
          <a:ln w="25400" algn="ctr">
            <a:solidFill>
              <a:schemeClr val="bg1"/>
            </a:solidFill>
            <a:miter lim="800000"/>
            <a:headEnd/>
            <a:tailEnd/>
          </a:ln>
          <a:effectLst>
            <a:outerShdw dist="107763" dir="2700000" algn="ctr" rotWithShape="0">
              <a:schemeClr val="bg2">
                <a:alpha val="50000"/>
              </a:schemeClr>
            </a:outerShdw>
          </a:effectLst>
        </p:spPr>
        <p:txBody>
          <a:bodyPr wrap="none" lIns="91274" tIns="45632" rIns="91274" bIns="45632"/>
          <a:lstStyle/>
          <a:p>
            <a:pPr algn="ctr">
              <a:defRPr/>
            </a:pPr>
            <a:r>
              <a:rPr lang="zh-CN" altLang="en-US" sz="1200" b="1" dirty="0">
                <a:latin typeface="微软雅黑" pitchFamily="34" charset="-122"/>
                <a:ea typeface="微软雅黑" pitchFamily="34" charset="-122"/>
              </a:rPr>
              <a:t>业务运</a:t>
            </a:r>
            <a:r>
              <a:rPr lang="zh-CN" altLang="en-US" sz="1200" b="1" dirty="0" smtClean="0">
                <a:latin typeface="微软雅黑" pitchFamily="34" charset="-122"/>
                <a:ea typeface="微软雅黑" pitchFamily="34" charset="-122"/>
              </a:rPr>
              <a:t>行</a:t>
            </a:r>
            <a:r>
              <a:rPr lang="en-US" altLang="zh-CN" sz="1200" b="1" dirty="0" smtClean="0">
                <a:latin typeface="微软雅黑" pitchFamily="34" charset="-122"/>
                <a:ea typeface="微软雅黑" pitchFamily="34" charset="-122"/>
              </a:rPr>
              <a:t>(SEE)</a:t>
            </a:r>
            <a:endParaRPr lang="zh-CN" altLang="en-US" sz="1200" b="1" dirty="0">
              <a:latin typeface="微软雅黑" pitchFamily="34" charset="-122"/>
              <a:ea typeface="微软雅黑" pitchFamily="34" charset="-122"/>
            </a:endParaRPr>
          </a:p>
        </p:txBody>
      </p:sp>
      <p:sp>
        <p:nvSpPr>
          <p:cNvPr id="17" name="Rectangle 54"/>
          <p:cNvSpPr>
            <a:spLocks noChangeArrowheads="1"/>
          </p:cNvSpPr>
          <p:nvPr/>
        </p:nvSpPr>
        <p:spPr bwMode="auto">
          <a:xfrm>
            <a:off x="3728665" y="3204914"/>
            <a:ext cx="957866" cy="448838"/>
          </a:xfrm>
          <a:prstGeom prst="rect">
            <a:avLst/>
          </a:prstGeom>
          <a:solidFill>
            <a:srgbClr val="FFCC66"/>
          </a:solidFill>
          <a:ln w="25400" algn="ctr">
            <a:solidFill>
              <a:schemeClr val="bg1"/>
            </a:solidFill>
            <a:miter lim="800000"/>
            <a:headEnd/>
            <a:tailEnd/>
          </a:ln>
          <a:effectLst>
            <a:outerShdw dist="107763" dir="2700000" algn="ctr" rotWithShape="0">
              <a:schemeClr val="bg2">
                <a:alpha val="50000"/>
              </a:schemeClr>
            </a:outerShdw>
          </a:effectLst>
        </p:spPr>
        <p:txBody>
          <a:bodyPr wrap="none" lIns="91274" tIns="45632" rIns="91274" bIns="45632" anchor="ctr"/>
          <a:lstStyle/>
          <a:p>
            <a:pPr algn="ctr">
              <a:defRPr/>
            </a:pPr>
            <a:r>
              <a:rPr lang="en-US" altLang="zh-CN" sz="1200" dirty="0">
                <a:latin typeface="微软雅黑" pitchFamily="34" charset="-122"/>
                <a:ea typeface="微软雅黑" pitchFamily="34" charset="-122"/>
              </a:rPr>
              <a:t>Framework</a:t>
            </a:r>
            <a:endParaRPr lang="zh-CN" altLang="en-US" sz="1200" dirty="0">
              <a:latin typeface="微软雅黑" pitchFamily="34" charset="-122"/>
              <a:ea typeface="微软雅黑" pitchFamily="34" charset="-122"/>
            </a:endParaRPr>
          </a:p>
        </p:txBody>
      </p:sp>
      <p:sp>
        <p:nvSpPr>
          <p:cNvPr id="18" name="Rectangle 54"/>
          <p:cNvSpPr>
            <a:spLocks noChangeArrowheads="1"/>
          </p:cNvSpPr>
          <p:nvPr/>
        </p:nvSpPr>
        <p:spPr bwMode="auto">
          <a:xfrm>
            <a:off x="3728665" y="3944140"/>
            <a:ext cx="957866" cy="448840"/>
          </a:xfrm>
          <a:prstGeom prst="rect">
            <a:avLst/>
          </a:prstGeom>
          <a:solidFill>
            <a:srgbClr val="FFCC66"/>
          </a:solidFill>
          <a:ln w="25400" algn="ctr">
            <a:solidFill>
              <a:schemeClr val="bg1"/>
            </a:solidFill>
            <a:miter lim="800000"/>
            <a:headEnd/>
            <a:tailEnd/>
          </a:ln>
          <a:effectLst>
            <a:outerShdw dist="107763" dir="2700000" algn="ctr" rotWithShape="0">
              <a:schemeClr val="bg2">
                <a:alpha val="50000"/>
              </a:schemeClr>
            </a:outerShdw>
          </a:effectLst>
        </p:spPr>
        <p:txBody>
          <a:bodyPr wrap="none" lIns="91274" tIns="45632" rIns="91274" bIns="45632" anchor="ctr"/>
          <a:lstStyle/>
          <a:p>
            <a:pPr algn="ctr">
              <a:defRPr/>
            </a:pPr>
            <a:r>
              <a:rPr lang="en-US" altLang="zh-CN" sz="1200" dirty="0">
                <a:latin typeface="微软雅黑" pitchFamily="34" charset="-122"/>
                <a:ea typeface="微软雅黑" pitchFamily="34" charset="-122"/>
              </a:rPr>
              <a:t>App Server</a:t>
            </a:r>
            <a:endParaRPr lang="zh-CN" altLang="en-US" sz="1200" dirty="0">
              <a:latin typeface="微软雅黑" pitchFamily="34" charset="-122"/>
              <a:ea typeface="微软雅黑" pitchFamily="34" charset="-122"/>
            </a:endParaRPr>
          </a:p>
        </p:txBody>
      </p:sp>
      <p:sp>
        <p:nvSpPr>
          <p:cNvPr id="19" name="Freeform 74"/>
          <p:cNvSpPr>
            <a:spLocks/>
          </p:cNvSpPr>
          <p:nvPr/>
        </p:nvSpPr>
        <p:spPr bwMode="auto">
          <a:xfrm>
            <a:off x="2666501" y="1440704"/>
            <a:ext cx="258237" cy="216000"/>
          </a:xfrm>
          <a:custGeom>
            <a:avLst/>
            <a:gdLst>
              <a:gd name="T0" fmla="*/ 81484221 w 362"/>
              <a:gd name="T1" fmla="*/ 0 h 589"/>
              <a:gd name="T2" fmla="*/ 162968442 w 362"/>
              <a:gd name="T3" fmla="*/ 53146974 h 589"/>
              <a:gd name="T4" fmla="*/ 122001570 w 362"/>
              <a:gd name="T5" fmla="*/ 53146974 h 589"/>
              <a:gd name="T6" fmla="*/ 122001570 w 362"/>
              <a:gd name="T7" fmla="*/ 212586552 h 589"/>
              <a:gd name="T8" fmla="*/ 162968442 w 362"/>
              <a:gd name="T9" fmla="*/ 212586552 h 589"/>
              <a:gd name="T10" fmla="*/ 81484221 w 362"/>
              <a:gd name="T11" fmla="*/ 265283187 h 589"/>
              <a:gd name="T12" fmla="*/ 0 w 362"/>
              <a:gd name="T13" fmla="*/ 212586552 h 589"/>
              <a:gd name="T14" fmla="*/ 40517338 w 362"/>
              <a:gd name="T15" fmla="*/ 212586552 h 589"/>
              <a:gd name="T16" fmla="*/ 40517338 w 362"/>
              <a:gd name="T17" fmla="*/ 53146974 h 589"/>
              <a:gd name="T18" fmla="*/ 0 w 362"/>
              <a:gd name="T19" fmla="*/ 53146974 h 589"/>
              <a:gd name="T20" fmla="*/ 81484221 w 362"/>
              <a:gd name="T21" fmla="*/ 0 h 5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2"/>
              <a:gd name="T34" fmla="*/ 0 h 589"/>
              <a:gd name="T35" fmla="*/ 362 w 362"/>
              <a:gd name="T36" fmla="*/ 589 h 5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2" h="589">
                <a:moveTo>
                  <a:pt x="181" y="0"/>
                </a:moveTo>
                <a:lnTo>
                  <a:pt x="362" y="118"/>
                </a:lnTo>
                <a:lnTo>
                  <a:pt x="271" y="118"/>
                </a:lnTo>
                <a:lnTo>
                  <a:pt x="271" y="472"/>
                </a:lnTo>
                <a:lnTo>
                  <a:pt x="362" y="472"/>
                </a:lnTo>
                <a:lnTo>
                  <a:pt x="181" y="589"/>
                </a:lnTo>
                <a:lnTo>
                  <a:pt x="0" y="472"/>
                </a:lnTo>
                <a:lnTo>
                  <a:pt x="90" y="472"/>
                </a:lnTo>
                <a:lnTo>
                  <a:pt x="90" y="118"/>
                </a:lnTo>
                <a:lnTo>
                  <a:pt x="0" y="118"/>
                </a:lnTo>
                <a:lnTo>
                  <a:pt x="181" y="0"/>
                </a:lnTo>
                <a:close/>
              </a:path>
            </a:pathLst>
          </a:custGeom>
          <a:solidFill>
            <a:srgbClr val="969696"/>
          </a:solidFill>
          <a:ln w="9525">
            <a:noFill/>
            <a:round/>
            <a:headEnd/>
            <a:tailEnd/>
          </a:ln>
        </p:spPr>
        <p:txBody>
          <a:bodyPr/>
          <a:lstStyle/>
          <a:p>
            <a:endParaRPr lang="zh-CN" altLang="en-US">
              <a:latin typeface="微软雅黑" pitchFamily="34" charset="-122"/>
              <a:ea typeface="微软雅黑" pitchFamily="34" charset="-122"/>
            </a:endParaRPr>
          </a:p>
        </p:txBody>
      </p:sp>
      <p:sp>
        <p:nvSpPr>
          <p:cNvPr id="20" name="AutoShape 2"/>
          <p:cNvSpPr>
            <a:spLocks noChangeArrowheads="1"/>
          </p:cNvSpPr>
          <p:nvPr/>
        </p:nvSpPr>
        <p:spPr bwMode="auto">
          <a:xfrm>
            <a:off x="1546682" y="5401136"/>
            <a:ext cx="7885526" cy="1044058"/>
          </a:xfrm>
          <a:prstGeom prst="roundRect">
            <a:avLst>
              <a:gd name="adj" fmla="val 4940"/>
            </a:avLst>
          </a:prstGeom>
          <a:solidFill>
            <a:srgbClr val="BBE0E3"/>
          </a:solidFill>
          <a:ln w="38100" algn="ctr">
            <a:solidFill>
              <a:srgbClr val="FFC000"/>
            </a:solidFill>
            <a:round/>
            <a:headEnd/>
            <a:tailEnd/>
          </a:ln>
        </p:spPr>
        <p:txBody>
          <a:bodyPr vert="horz" wrap="none" anchor="ctr" anchorCtr="0"/>
          <a:lstStyle/>
          <a:p>
            <a:r>
              <a:rPr lang="zh-CN" altLang="en-US" sz="1400" b="1" dirty="0" smtClean="0">
                <a:solidFill>
                  <a:srgbClr val="FF0000"/>
                </a:solidFill>
                <a:latin typeface="微软雅黑" pitchFamily="34" charset="-122"/>
                <a:ea typeface="微软雅黑" pitchFamily="34" charset="-122"/>
              </a:rPr>
              <a:t>  虚拟化</a:t>
            </a:r>
            <a:endParaRPr lang="en-US" altLang="zh-CN" sz="1400" b="1" dirty="0">
              <a:solidFill>
                <a:srgbClr val="FF0000"/>
              </a:solidFill>
              <a:latin typeface="微软雅黑" pitchFamily="34" charset="-122"/>
              <a:ea typeface="微软雅黑" pitchFamily="34" charset="-122"/>
            </a:endParaRPr>
          </a:p>
          <a:p>
            <a:r>
              <a:rPr lang="zh-CN" altLang="en-US" sz="1400" b="1" dirty="0" smtClean="0">
                <a:solidFill>
                  <a:srgbClr val="FF0000"/>
                </a:solidFill>
                <a:latin typeface="微软雅黑" pitchFamily="34" charset="-122"/>
                <a:ea typeface="微软雅黑" pitchFamily="34" charset="-122"/>
              </a:rPr>
              <a:t>资源平台</a:t>
            </a:r>
            <a:endParaRPr lang="zh-CN" altLang="en-US" sz="1400" b="1" dirty="0">
              <a:solidFill>
                <a:srgbClr val="FF0000"/>
              </a:solidFill>
              <a:latin typeface="微软雅黑" pitchFamily="34" charset="-122"/>
              <a:ea typeface="微软雅黑" pitchFamily="34" charset="-122"/>
            </a:endParaRPr>
          </a:p>
        </p:txBody>
      </p:sp>
      <p:sp>
        <p:nvSpPr>
          <p:cNvPr id="21" name="Rectangle 67"/>
          <p:cNvSpPr>
            <a:spLocks noChangeArrowheads="1"/>
          </p:cNvSpPr>
          <p:nvPr/>
        </p:nvSpPr>
        <p:spPr bwMode="auto">
          <a:xfrm>
            <a:off x="5100562" y="5904822"/>
            <a:ext cx="1355321" cy="360362"/>
          </a:xfrm>
          <a:prstGeom prst="rect">
            <a:avLst/>
          </a:prstGeom>
          <a:solidFill>
            <a:srgbClr val="FFCC66"/>
          </a:solidFill>
          <a:ln w="25400" algn="ctr">
            <a:solidFill>
              <a:schemeClr val="bg1"/>
            </a:solidFill>
            <a:miter lim="800000"/>
            <a:headEnd/>
            <a:tailEnd/>
          </a:ln>
          <a:effectLst>
            <a:outerShdw dist="107763" dir="2700000" algn="ctr" rotWithShape="0">
              <a:schemeClr val="bg2">
                <a:alpha val="50000"/>
              </a:schemeClr>
            </a:outerShdw>
          </a:effectLst>
        </p:spPr>
        <p:txBody>
          <a:bodyPr vert="horz" wrap="none" lIns="91274" tIns="45632" rIns="91274" bIns="45632" anchor="ctr"/>
          <a:lstStyle/>
          <a:p>
            <a:pPr algn="ctr" defTabSz="801688">
              <a:defRPr/>
            </a:pPr>
            <a:r>
              <a:rPr lang="zh-CN" altLang="en-US" sz="1200" b="1" dirty="0" smtClean="0">
                <a:latin typeface="微软雅黑" pitchFamily="34" charset="-122"/>
                <a:ea typeface="微软雅黑" pitchFamily="34" charset="-122"/>
              </a:rPr>
              <a:t>计算资源虚拟化</a:t>
            </a:r>
            <a:endParaRPr lang="zh-CN" altLang="en-US" sz="1200" b="1" dirty="0">
              <a:latin typeface="微软雅黑" pitchFamily="34" charset="-122"/>
              <a:ea typeface="微软雅黑" pitchFamily="34" charset="-122"/>
            </a:endParaRPr>
          </a:p>
        </p:txBody>
      </p:sp>
      <p:sp>
        <p:nvSpPr>
          <p:cNvPr id="22" name="Rectangle 67"/>
          <p:cNvSpPr>
            <a:spLocks noChangeArrowheads="1"/>
          </p:cNvSpPr>
          <p:nvPr/>
        </p:nvSpPr>
        <p:spPr bwMode="auto">
          <a:xfrm>
            <a:off x="2526388" y="5904822"/>
            <a:ext cx="1355321" cy="360362"/>
          </a:xfrm>
          <a:prstGeom prst="rect">
            <a:avLst/>
          </a:prstGeom>
          <a:solidFill>
            <a:srgbClr val="FFCC66"/>
          </a:solidFill>
          <a:ln w="25400" algn="ctr">
            <a:solidFill>
              <a:schemeClr val="bg1"/>
            </a:solidFill>
            <a:miter lim="800000"/>
            <a:headEnd/>
            <a:tailEnd/>
          </a:ln>
          <a:effectLst>
            <a:outerShdw dist="107763" dir="2700000" algn="ctr" rotWithShape="0">
              <a:schemeClr val="bg2">
                <a:alpha val="50000"/>
              </a:schemeClr>
            </a:outerShdw>
          </a:effectLst>
        </p:spPr>
        <p:txBody>
          <a:bodyPr vert="horz" wrap="none" lIns="91274" tIns="45632" rIns="91274" bIns="45632" anchor="ctr"/>
          <a:lstStyle/>
          <a:p>
            <a:pPr algn="ctr" defTabSz="801688">
              <a:defRPr/>
            </a:pPr>
            <a:r>
              <a:rPr lang="zh-CN" altLang="en-US" sz="1200" b="1" dirty="0" smtClean="0">
                <a:latin typeface="微软雅黑" pitchFamily="34" charset="-122"/>
                <a:ea typeface="微软雅黑" pitchFamily="34" charset="-122"/>
              </a:rPr>
              <a:t>存储资源虚拟化</a:t>
            </a:r>
            <a:endParaRPr lang="zh-CN" altLang="en-US" sz="1200" b="1" dirty="0">
              <a:latin typeface="微软雅黑" pitchFamily="34" charset="-122"/>
              <a:ea typeface="微软雅黑" pitchFamily="34" charset="-122"/>
            </a:endParaRPr>
          </a:p>
        </p:txBody>
      </p:sp>
      <p:sp>
        <p:nvSpPr>
          <p:cNvPr id="23" name="圆角矩形 92"/>
          <p:cNvSpPr/>
          <p:nvPr/>
        </p:nvSpPr>
        <p:spPr>
          <a:xfrm>
            <a:off x="169234" y="1440816"/>
            <a:ext cx="994655" cy="4572254"/>
          </a:xfrm>
          <a:prstGeom prst="roundRect">
            <a:avLst/>
          </a:prstGeom>
          <a:noFill/>
          <a:ln w="9525">
            <a:solidFill>
              <a:schemeClr val="tx1"/>
            </a:solidFill>
            <a:prstDash val="dash"/>
            <a:round/>
            <a:headEnd/>
            <a:tailEnd/>
          </a:ln>
        </p:spPr>
        <p:txBody>
          <a:bodyPr wrap="none" anchor="ctr"/>
          <a:lstStyle/>
          <a:p>
            <a:endParaRPr lang="zh-CN" altLang="en-US" dirty="0" smtClean="0">
              <a:solidFill>
                <a:schemeClr val="tx1"/>
              </a:solidFill>
              <a:latin typeface="微软雅黑" pitchFamily="34" charset="-122"/>
              <a:ea typeface="微软雅黑" pitchFamily="34" charset="-122"/>
            </a:endParaRPr>
          </a:p>
        </p:txBody>
      </p:sp>
      <p:grpSp>
        <p:nvGrpSpPr>
          <p:cNvPr id="24" name="组合 105"/>
          <p:cNvGrpSpPr/>
          <p:nvPr/>
        </p:nvGrpSpPr>
        <p:grpSpPr>
          <a:xfrm>
            <a:off x="244581" y="1836845"/>
            <a:ext cx="911430" cy="907799"/>
            <a:chOff x="178942" y="1913982"/>
            <a:chExt cx="857256" cy="907799"/>
          </a:xfrm>
        </p:grpSpPr>
        <p:pic>
          <p:nvPicPr>
            <p:cNvPr id="25" name="Picture 2"/>
            <p:cNvPicPr>
              <a:picLocks noChangeAspect="1" noChangeArrowheads="1"/>
            </p:cNvPicPr>
            <p:nvPr/>
          </p:nvPicPr>
          <p:blipFill>
            <a:blip r:embed="rId3" cstate="print"/>
            <a:srcRect/>
            <a:stretch>
              <a:fillRect/>
            </a:stretch>
          </p:blipFill>
          <p:spPr bwMode="auto">
            <a:xfrm>
              <a:off x="275059" y="1913982"/>
              <a:ext cx="689701" cy="642942"/>
            </a:xfrm>
            <a:prstGeom prst="rect">
              <a:avLst/>
            </a:prstGeom>
            <a:noFill/>
            <a:ln w="9525">
              <a:noFill/>
              <a:miter lim="800000"/>
              <a:headEnd/>
              <a:tailEnd/>
            </a:ln>
            <a:effectLst/>
          </p:spPr>
        </p:pic>
        <p:sp>
          <p:nvSpPr>
            <p:cNvPr id="26" name="TextBox 25"/>
            <p:cNvSpPr txBox="1"/>
            <p:nvPr/>
          </p:nvSpPr>
          <p:spPr>
            <a:xfrm>
              <a:off x="178942" y="2514004"/>
              <a:ext cx="857256" cy="307777"/>
            </a:xfrm>
            <a:prstGeom prst="rect">
              <a:avLst/>
            </a:prstGeom>
            <a:noFill/>
          </p:spPr>
          <p:txBody>
            <a:bodyPr wrap="square" rtlCol="0">
              <a:spAutoFit/>
            </a:bodyPr>
            <a:lstStyle/>
            <a:p>
              <a:r>
                <a:rPr lang="zh-CN" altLang="en-US" sz="1400" dirty="0" smtClean="0">
                  <a:latin typeface="+mn-ea"/>
                  <a:ea typeface="+mn-ea"/>
                </a:rPr>
                <a:t>浏览器</a:t>
              </a:r>
              <a:endParaRPr lang="zh-CN" altLang="en-US" sz="1400" dirty="0">
                <a:latin typeface="+mn-ea"/>
                <a:ea typeface="+mn-ea"/>
              </a:endParaRPr>
            </a:p>
          </p:txBody>
        </p:sp>
      </p:grpSp>
      <p:grpSp>
        <p:nvGrpSpPr>
          <p:cNvPr id="27" name="组合 106"/>
          <p:cNvGrpSpPr/>
          <p:nvPr/>
        </p:nvGrpSpPr>
        <p:grpSpPr>
          <a:xfrm>
            <a:off x="168892" y="3701762"/>
            <a:ext cx="1072625" cy="1123242"/>
            <a:chOff x="178942" y="3475736"/>
            <a:chExt cx="857256" cy="1123242"/>
          </a:xfrm>
        </p:grpSpPr>
        <p:pic>
          <p:nvPicPr>
            <p:cNvPr id="28" name="Picture 2"/>
            <p:cNvPicPr>
              <a:picLocks noChangeAspect="1" noChangeArrowheads="1"/>
            </p:cNvPicPr>
            <p:nvPr/>
          </p:nvPicPr>
          <p:blipFill>
            <a:blip r:embed="rId3" cstate="print"/>
            <a:srcRect/>
            <a:stretch>
              <a:fillRect/>
            </a:stretch>
          </p:blipFill>
          <p:spPr bwMode="auto">
            <a:xfrm>
              <a:off x="275059" y="3475736"/>
              <a:ext cx="689701" cy="642942"/>
            </a:xfrm>
            <a:prstGeom prst="rect">
              <a:avLst/>
            </a:prstGeom>
            <a:noFill/>
            <a:ln w="9525">
              <a:noFill/>
              <a:miter lim="800000"/>
              <a:headEnd/>
              <a:tailEnd/>
            </a:ln>
            <a:effectLst/>
          </p:spPr>
        </p:pic>
        <p:sp>
          <p:nvSpPr>
            <p:cNvPr id="29" name="TextBox 28"/>
            <p:cNvSpPr txBox="1"/>
            <p:nvPr/>
          </p:nvSpPr>
          <p:spPr>
            <a:xfrm>
              <a:off x="178942" y="4075758"/>
              <a:ext cx="857256" cy="523220"/>
            </a:xfrm>
            <a:prstGeom prst="rect">
              <a:avLst/>
            </a:prstGeom>
            <a:noFill/>
          </p:spPr>
          <p:txBody>
            <a:bodyPr wrap="square" rtlCol="0">
              <a:spAutoFit/>
            </a:bodyPr>
            <a:lstStyle/>
            <a:p>
              <a:pPr algn="ctr"/>
              <a:r>
                <a:rPr lang="zh-CN" altLang="en-US" sz="1400" dirty="0" smtClean="0">
                  <a:latin typeface="+mn-ea"/>
                  <a:ea typeface="+mn-ea"/>
                </a:rPr>
                <a:t>虚拟</a:t>
              </a:r>
              <a:endParaRPr lang="en-US" altLang="zh-CN" sz="1400" dirty="0" smtClean="0">
                <a:latin typeface="+mn-ea"/>
                <a:ea typeface="+mn-ea"/>
              </a:endParaRPr>
            </a:p>
            <a:p>
              <a:pPr algn="ctr"/>
              <a:r>
                <a:rPr lang="zh-CN" altLang="en-US" sz="1400" dirty="0" smtClean="0">
                  <a:latin typeface="+mn-ea"/>
                  <a:ea typeface="+mn-ea"/>
                </a:rPr>
                <a:t>桌</a:t>
              </a:r>
              <a:r>
                <a:rPr lang="zh-CN" altLang="en-US" sz="1400" dirty="0">
                  <a:latin typeface="+mn-ea"/>
                  <a:ea typeface="+mn-ea"/>
                </a:rPr>
                <a:t>面</a:t>
              </a:r>
              <a:endParaRPr lang="en-US" altLang="zh-CN" sz="1400" dirty="0" smtClean="0">
                <a:latin typeface="+mn-ea"/>
                <a:ea typeface="+mn-ea"/>
              </a:endParaRPr>
            </a:p>
          </p:txBody>
        </p:sp>
      </p:grpSp>
      <p:grpSp>
        <p:nvGrpSpPr>
          <p:cNvPr id="30" name="组合 107"/>
          <p:cNvGrpSpPr/>
          <p:nvPr/>
        </p:nvGrpSpPr>
        <p:grpSpPr>
          <a:xfrm>
            <a:off x="168632" y="2700893"/>
            <a:ext cx="1063335" cy="1040793"/>
            <a:chOff x="107504" y="4700064"/>
            <a:chExt cx="1000132" cy="1040793"/>
          </a:xfrm>
        </p:grpSpPr>
        <p:sp>
          <p:nvSpPr>
            <p:cNvPr id="31" name="TextBox 30"/>
            <p:cNvSpPr txBox="1"/>
            <p:nvPr/>
          </p:nvSpPr>
          <p:spPr>
            <a:xfrm>
              <a:off x="107504" y="5433080"/>
              <a:ext cx="1000132" cy="307777"/>
            </a:xfrm>
            <a:prstGeom prst="rect">
              <a:avLst/>
            </a:prstGeom>
            <a:noFill/>
          </p:spPr>
          <p:txBody>
            <a:bodyPr wrap="square" rtlCol="0">
              <a:spAutoFit/>
            </a:bodyPr>
            <a:lstStyle/>
            <a:p>
              <a:pPr algn="ctr"/>
              <a:r>
                <a:rPr lang="zh-CN" altLang="en-US" sz="1400" dirty="0" smtClean="0">
                  <a:latin typeface="+mn-ea"/>
                  <a:ea typeface="+mn-ea"/>
                </a:rPr>
                <a:t>移动设备</a:t>
              </a:r>
              <a:endParaRPr lang="zh-CN" altLang="en-US" sz="1400" dirty="0">
                <a:latin typeface="+mn-ea"/>
                <a:ea typeface="+mn-ea"/>
              </a:endParaRPr>
            </a:p>
          </p:txBody>
        </p:sp>
        <p:pic>
          <p:nvPicPr>
            <p:cNvPr id="32" name="Picture 66" descr="colour%2520blackberry%2520above">
              <a:hlinkClick r:id="rId4"/>
            </p:cNvPr>
            <p:cNvPicPr>
              <a:picLocks noChangeAspect="1" noChangeArrowheads="1"/>
            </p:cNvPicPr>
            <p:nvPr/>
          </p:nvPicPr>
          <p:blipFill>
            <a:blip r:embed="rId5" cstate="print"/>
            <a:srcRect/>
            <a:stretch>
              <a:fillRect/>
            </a:stretch>
          </p:blipFill>
          <p:spPr bwMode="auto">
            <a:xfrm>
              <a:off x="178942" y="4700064"/>
              <a:ext cx="785083" cy="785818"/>
            </a:xfrm>
            <a:prstGeom prst="rect">
              <a:avLst/>
            </a:prstGeom>
            <a:noFill/>
            <a:ln w="9525">
              <a:noFill/>
              <a:miter lim="800000"/>
              <a:headEnd/>
              <a:tailEnd/>
            </a:ln>
          </p:spPr>
        </p:pic>
      </p:grpSp>
      <p:sp>
        <p:nvSpPr>
          <p:cNvPr id="33" name="Freeform 64"/>
          <p:cNvSpPr>
            <a:spLocks/>
          </p:cNvSpPr>
          <p:nvPr/>
        </p:nvSpPr>
        <p:spPr bwMode="auto">
          <a:xfrm rot="5400000">
            <a:off x="1288778" y="2794493"/>
            <a:ext cx="286494" cy="459300"/>
          </a:xfrm>
          <a:custGeom>
            <a:avLst/>
            <a:gdLst>
              <a:gd name="T0" fmla="*/ 57925585 w 362"/>
              <a:gd name="T1" fmla="*/ 0 h 589"/>
              <a:gd name="T2" fmla="*/ 115851170 w 362"/>
              <a:gd name="T3" fmla="*/ 26552484 h 589"/>
              <a:gd name="T4" fmla="*/ 86728290 w 362"/>
              <a:gd name="T5" fmla="*/ 26552484 h 589"/>
              <a:gd name="T6" fmla="*/ 86728290 w 362"/>
              <a:gd name="T7" fmla="*/ 106209460 h 589"/>
              <a:gd name="T8" fmla="*/ 115851170 w 362"/>
              <a:gd name="T9" fmla="*/ 106209460 h 589"/>
              <a:gd name="T10" fmla="*/ 57925585 w 362"/>
              <a:gd name="T11" fmla="*/ 132537118 h 589"/>
              <a:gd name="T12" fmla="*/ 0 w 362"/>
              <a:gd name="T13" fmla="*/ 106209460 h 589"/>
              <a:gd name="T14" fmla="*/ 28802696 w 362"/>
              <a:gd name="T15" fmla="*/ 106209460 h 589"/>
              <a:gd name="T16" fmla="*/ 28802696 w 362"/>
              <a:gd name="T17" fmla="*/ 26552484 h 589"/>
              <a:gd name="T18" fmla="*/ 0 w 362"/>
              <a:gd name="T19" fmla="*/ 26552484 h 589"/>
              <a:gd name="T20" fmla="*/ 57925585 w 362"/>
              <a:gd name="T21" fmla="*/ 0 h 5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2"/>
              <a:gd name="T34" fmla="*/ 0 h 589"/>
              <a:gd name="T35" fmla="*/ 362 w 362"/>
              <a:gd name="T36" fmla="*/ 589 h 5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2" h="589">
                <a:moveTo>
                  <a:pt x="181" y="0"/>
                </a:moveTo>
                <a:lnTo>
                  <a:pt x="362" y="118"/>
                </a:lnTo>
                <a:lnTo>
                  <a:pt x="271" y="118"/>
                </a:lnTo>
                <a:lnTo>
                  <a:pt x="271" y="472"/>
                </a:lnTo>
                <a:lnTo>
                  <a:pt x="362" y="472"/>
                </a:lnTo>
                <a:lnTo>
                  <a:pt x="181" y="589"/>
                </a:lnTo>
                <a:lnTo>
                  <a:pt x="0" y="472"/>
                </a:lnTo>
                <a:lnTo>
                  <a:pt x="90" y="472"/>
                </a:lnTo>
                <a:lnTo>
                  <a:pt x="90" y="118"/>
                </a:lnTo>
                <a:lnTo>
                  <a:pt x="0" y="118"/>
                </a:lnTo>
                <a:lnTo>
                  <a:pt x="181" y="0"/>
                </a:lnTo>
                <a:close/>
              </a:path>
            </a:pathLst>
          </a:custGeom>
          <a:solidFill>
            <a:srgbClr val="669900"/>
          </a:solidFill>
          <a:ln w="9525">
            <a:noFill/>
            <a:round/>
            <a:headEnd/>
            <a:tailEnd/>
          </a:ln>
        </p:spPr>
        <p:txBody>
          <a:bodyPr/>
          <a:lstStyle/>
          <a:p>
            <a:endParaRPr lang="zh-CN" altLang="en-US">
              <a:latin typeface="微软雅黑" pitchFamily="34" charset="-122"/>
              <a:ea typeface="微软雅黑" pitchFamily="34" charset="-122"/>
            </a:endParaRPr>
          </a:p>
        </p:txBody>
      </p:sp>
      <p:sp>
        <p:nvSpPr>
          <p:cNvPr id="34" name="Freeform 64"/>
          <p:cNvSpPr>
            <a:spLocks/>
          </p:cNvSpPr>
          <p:nvPr/>
        </p:nvSpPr>
        <p:spPr bwMode="auto">
          <a:xfrm rot="5400000">
            <a:off x="1288778" y="3658540"/>
            <a:ext cx="286494" cy="459300"/>
          </a:xfrm>
          <a:custGeom>
            <a:avLst/>
            <a:gdLst>
              <a:gd name="T0" fmla="*/ 57925585 w 362"/>
              <a:gd name="T1" fmla="*/ 0 h 589"/>
              <a:gd name="T2" fmla="*/ 115851170 w 362"/>
              <a:gd name="T3" fmla="*/ 26552484 h 589"/>
              <a:gd name="T4" fmla="*/ 86728290 w 362"/>
              <a:gd name="T5" fmla="*/ 26552484 h 589"/>
              <a:gd name="T6" fmla="*/ 86728290 w 362"/>
              <a:gd name="T7" fmla="*/ 106209460 h 589"/>
              <a:gd name="T8" fmla="*/ 115851170 w 362"/>
              <a:gd name="T9" fmla="*/ 106209460 h 589"/>
              <a:gd name="T10" fmla="*/ 57925585 w 362"/>
              <a:gd name="T11" fmla="*/ 132537118 h 589"/>
              <a:gd name="T12" fmla="*/ 0 w 362"/>
              <a:gd name="T13" fmla="*/ 106209460 h 589"/>
              <a:gd name="T14" fmla="*/ 28802696 w 362"/>
              <a:gd name="T15" fmla="*/ 106209460 h 589"/>
              <a:gd name="T16" fmla="*/ 28802696 w 362"/>
              <a:gd name="T17" fmla="*/ 26552484 h 589"/>
              <a:gd name="T18" fmla="*/ 0 w 362"/>
              <a:gd name="T19" fmla="*/ 26552484 h 589"/>
              <a:gd name="T20" fmla="*/ 57925585 w 362"/>
              <a:gd name="T21" fmla="*/ 0 h 5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2"/>
              <a:gd name="T34" fmla="*/ 0 h 589"/>
              <a:gd name="T35" fmla="*/ 362 w 362"/>
              <a:gd name="T36" fmla="*/ 589 h 5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2" h="589">
                <a:moveTo>
                  <a:pt x="181" y="0"/>
                </a:moveTo>
                <a:lnTo>
                  <a:pt x="362" y="118"/>
                </a:lnTo>
                <a:lnTo>
                  <a:pt x="271" y="118"/>
                </a:lnTo>
                <a:lnTo>
                  <a:pt x="271" y="472"/>
                </a:lnTo>
                <a:lnTo>
                  <a:pt x="362" y="472"/>
                </a:lnTo>
                <a:lnTo>
                  <a:pt x="181" y="589"/>
                </a:lnTo>
                <a:lnTo>
                  <a:pt x="0" y="472"/>
                </a:lnTo>
                <a:lnTo>
                  <a:pt x="90" y="472"/>
                </a:lnTo>
                <a:lnTo>
                  <a:pt x="90" y="118"/>
                </a:lnTo>
                <a:lnTo>
                  <a:pt x="0" y="118"/>
                </a:lnTo>
                <a:lnTo>
                  <a:pt x="181" y="0"/>
                </a:lnTo>
                <a:close/>
              </a:path>
            </a:pathLst>
          </a:custGeom>
          <a:solidFill>
            <a:srgbClr val="669900"/>
          </a:solidFill>
          <a:ln w="9525">
            <a:noFill/>
            <a:round/>
            <a:headEnd/>
            <a:tailEnd/>
          </a:ln>
        </p:spPr>
        <p:txBody>
          <a:bodyPr/>
          <a:lstStyle/>
          <a:p>
            <a:endParaRPr lang="zh-CN" altLang="en-US">
              <a:latin typeface="微软雅黑" pitchFamily="34" charset="-122"/>
              <a:ea typeface="微软雅黑" pitchFamily="34" charset="-122"/>
            </a:endParaRPr>
          </a:p>
        </p:txBody>
      </p:sp>
      <p:sp>
        <p:nvSpPr>
          <p:cNvPr id="35" name="Freeform 64"/>
          <p:cNvSpPr>
            <a:spLocks/>
          </p:cNvSpPr>
          <p:nvPr/>
        </p:nvSpPr>
        <p:spPr bwMode="auto">
          <a:xfrm rot="5400000">
            <a:off x="1288778" y="4557133"/>
            <a:ext cx="286494" cy="459300"/>
          </a:xfrm>
          <a:custGeom>
            <a:avLst/>
            <a:gdLst>
              <a:gd name="T0" fmla="*/ 57925585 w 362"/>
              <a:gd name="T1" fmla="*/ 0 h 589"/>
              <a:gd name="T2" fmla="*/ 115851170 w 362"/>
              <a:gd name="T3" fmla="*/ 26552484 h 589"/>
              <a:gd name="T4" fmla="*/ 86728290 w 362"/>
              <a:gd name="T5" fmla="*/ 26552484 h 589"/>
              <a:gd name="T6" fmla="*/ 86728290 w 362"/>
              <a:gd name="T7" fmla="*/ 106209460 h 589"/>
              <a:gd name="T8" fmla="*/ 115851170 w 362"/>
              <a:gd name="T9" fmla="*/ 106209460 h 589"/>
              <a:gd name="T10" fmla="*/ 57925585 w 362"/>
              <a:gd name="T11" fmla="*/ 132537118 h 589"/>
              <a:gd name="T12" fmla="*/ 0 w 362"/>
              <a:gd name="T13" fmla="*/ 106209460 h 589"/>
              <a:gd name="T14" fmla="*/ 28802696 w 362"/>
              <a:gd name="T15" fmla="*/ 106209460 h 589"/>
              <a:gd name="T16" fmla="*/ 28802696 w 362"/>
              <a:gd name="T17" fmla="*/ 26552484 h 589"/>
              <a:gd name="T18" fmla="*/ 0 w 362"/>
              <a:gd name="T19" fmla="*/ 26552484 h 589"/>
              <a:gd name="T20" fmla="*/ 57925585 w 362"/>
              <a:gd name="T21" fmla="*/ 0 h 5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2"/>
              <a:gd name="T34" fmla="*/ 0 h 589"/>
              <a:gd name="T35" fmla="*/ 362 w 362"/>
              <a:gd name="T36" fmla="*/ 589 h 5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2" h="589">
                <a:moveTo>
                  <a:pt x="181" y="0"/>
                </a:moveTo>
                <a:lnTo>
                  <a:pt x="362" y="118"/>
                </a:lnTo>
                <a:lnTo>
                  <a:pt x="271" y="118"/>
                </a:lnTo>
                <a:lnTo>
                  <a:pt x="271" y="472"/>
                </a:lnTo>
                <a:lnTo>
                  <a:pt x="362" y="472"/>
                </a:lnTo>
                <a:lnTo>
                  <a:pt x="181" y="589"/>
                </a:lnTo>
                <a:lnTo>
                  <a:pt x="0" y="472"/>
                </a:lnTo>
                <a:lnTo>
                  <a:pt x="90" y="472"/>
                </a:lnTo>
                <a:lnTo>
                  <a:pt x="90" y="118"/>
                </a:lnTo>
                <a:lnTo>
                  <a:pt x="0" y="118"/>
                </a:lnTo>
                <a:lnTo>
                  <a:pt x="181" y="0"/>
                </a:lnTo>
                <a:close/>
              </a:path>
            </a:pathLst>
          </a:custGeom>
          <a:solidFill>
            <a:srgbClr val="669900"/>
          </a:solidFill>
          <a:ln w="9525">
            <a:noFill/>
            <a:round/>
            <a:headEnd/>
            <a:tailEnd/>
          </a:ln>
        </p:spPr>
        <p:txBody>
          <a:bodyPr/>
          <a:lstStyle/>
          <a:p>
            <a:endParaRPr lang="zh-CN" altLang="en-US">
              <a:latin typeface="微软雅黑" pitchFamily="34" charset="-122"/>
              <a:ea typeface="微软雅黑" pitchFamily="34" charset="-122"/>
            </a:endParaRPr>
          </a:p>
        </p:txBody>
      </p:sp>
      <p:sp>
        <p:nvSpPr>
          <p:cNvPr id="36" name="Freeform 74"/>
          <p:cNvSpPr>
            <a:spLocks/>
          </p:cNvSpPr>
          <p:nvPr/>
        </p:nvSpPr>
        <p:spPr bwMode="auto">
          <a:xfrm>
            <a:off x="5360326" y="1440704"/>
            <a:ext cx="258237" cy="216000"/>
          </a:xfrm>
          <a:custGeom>
            <a:avLst/>
            <a:gdLst>
              <a:gd name="T0" fmla="*/ 81484221 w 362"/>
              <a:gd name="T1" fmla="*/ 0 h 589"/>
              <a:gd name="T2" fmla="*/ 162968442 w 362"/>
              <a:gd name="T3" fmla="*/ 53146974 h 589"/>
              <a:gd name="T4" fmla="*/ 122001570 w 362"/>
              <a:gd name="T5" fmla="*/ 53146974 h 589"/>
              <a:gd name="T6" fmla="*/ 122001570 w 362"/>
              <a:gd name="T7" fmla="*/ 212586552 h 589"/>
              <a:gd name="T8" fmla="*/ 162968442 w 362"/>
              <a:gd name="T9" fmla="*/ 212586552 h 589"/>
              <a:gd name="T10" fmla="*/ 81484221 w 362"/>
              <a:gd name="T11" fmla="*/ 265283187 h 589"/>
              <a:gd name="T12" fmla="*/ 0 w 362"/>
              <a:gd name="T13" fmla="*/ 212586552 h 589"/>
              <a:gd name="T14" fmla="*/ 40517338 w 362"/>
              <a:gd name="T15" fmla="*/ 212586552 h 589"/>
              <a:gd name="T16" fmla="*/ 40517338 w 362"/>
              <a:gd name="T17" fmla="*/ 53146974 h 589"/>
              <a:gd name="T18" fmla="*/ 0 w 362"/>
              <a:gd name="T19" fmla="*/ 53146974 h 589"/>
              <a:gd name="T20" fmla="*/ 81484221 w 362"/>
              <a:gd name="T21" fmla="*/ 0 h 5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2"/>
              <a:gd name="T34" fmla="*/ 0 h 589"/>
              <a:gd name="T35" fmla="*/ 362 w 362"/>
              <a:gd name="T36" fmla="*/ 589 h 5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2" h="589">
                <a:moveTo>
                  <a:pt x="181" y="0"/>
                </a:moveTo>
                <a:lnTo>
                  <a:pt x="362" y="118"/>
                </a:lnTo>
                <a:lnTo>
                  <a:pt x="271" y="118"/>
                </a:lnTo>
                <a:lnTo>
                  <a:pt x="271" y="472"/>
                </a:lnTo>
                <a:lnTo>
                  <a:pt x="362" y="472"/>
                </a:lnTo>
                <a:lnTo>
                  <a:pt x="181" y="589"/>
                </a:lnTo>
                <a:lnTo>
                  <a:pt x="0" y="472"/>
                </a:lnTo>
                <a:lnTo>
                  <a:pt x="90" y="472"/>
                </a:lnTo>
                <a:lnTo>
                  <a:pt x="90" y="118"/>
                </a:lnTo>
                <a:lnTo>
                  <a:pt x="0" y="118"/>
                </a:lnTo>
                <a:lnTo>
                  <a:pt x="181" y="0"/>
                </a:lnTo>
                <a:close/>
              </a:path>
            </a:pathLst>
          </a:custGeom>
          <a:solidFill>
            <a:srgbClr val="969696"/>
          </a:solidFill>
          <a:ln w="9525">
            <a:noFill/>
            <a:round/>
            <a:headEnd/>
            <a:tailEnd/>
          </a:ln>
        </p:spPr>
        <p:txBody>
          <a:bodyPr/>
          <a:lstStyle/>
          <a:p>
            <a:endParaRPr lang="zh-CN" altLang="en-US">
              <a:latin typeface="微软雅黑" pitchFamily="34" charset="-122"/>
              <a:ea typeface="微软雅黑" pitchFamily="34" charset="-122"/>
            </a:endParaRPr>
          </a:p>
        </p:txBody>
      </p:sp>
      <p:sp>
        <p:nvSpPr>
          <p:cNvPr id="37" name="Freeform 74"/>
          <p:cNvSpPr>
            <a:spLocks/>
          </p:cNvSpPr>
          <p:nvPr/>
        </p:nvSpPr>
        <p:spPr bwMode="auto">
          <a:xfrm>
            <a:off x="8054158" y="1440704"/>
            <a:ext cx="258237" cy="216000"/>
          </a:xfrm>
          <a:custGeom>
            <a:avLst/>
            <a:gdLst>
              <a:gd name="T0" fmla="*/ 81484221 w 362"/>
              <a:gd name="T1" fmla="*/ 0 h 589"/>
              <a:gd name="T2" fmla="*/ 162968442 w 362"/>
              <a:gd name="T3" fmla="*/ 53146974 h 589"/>
              <a:gd name="T4" fmla="*/ 122001570 w 362"/>
              <a:gd name="T5" fmla="*/ 53146974 h 589"/>
              <a:gd name="T6" fmla="*/ 122001570 w 362"/>
              <a:gd name="T7" fmla="*/ 212586552 h 589"/>
              <a:gd name="T8" fmla="*/ 162968442 w 362"/>
              <a:gd name="T9" fmla="*/ 212586552 h 589"/>
              <a:gd name="T10" fmla="*/ 81484221 w 362"/>
              <a:gd name="T11" fmla="*/ 265283187 h 589"/>
              <a:gd name="T12" fmla="*/ 0 w 362"/>
              <a:gd name="T13" fmla="*/ 212586552 h 589"/>
              <a:gd name="T14" fmla="*/ 40517338 w 362"/>
              <a:gd name="T15" fmla="*/ 212586552 h 589"/>
              <a:gd name="T16" fmla="*/ 40517338 w 362"/>
              <a:gd name="T17" fmla="*/ 53146974 h 589"/>
              <a:gd name="T18" fmla="*/ 0 w 362"/>
              <a:gd name="T19" fmla="*/ 53146974 h 589"/>
              <a:gd name="T20" fmla="*/ 81484221 w 362"/>
              <a:gd name="T21" fmla="*/ 0 h 5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2"/>
              <a:gd name="T34" fmla="*/ 0 h 589"/>
              <a:gd name="T35" fmla="*/ 362 w 362"/>
              <a:gd name="T36" fmla="*/ 589 h 5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2" h="589">
                <a:moveTo>
                  <a:pt x="181" y="0"/>
                </a:moveTo>
                <a:lnTo>
                  <a:pt x="362" y="118"/>
                </a:lnTo>
                <a:lnTo>
                  <a:pt x="271" y="118"/>
                </a:lnTo>
                <a:lnTo>
                  <a:pt x="271" y="472"/>
                </a:lnTo>
                <a:lnTo>
                  <a:pt x="362" y="472"/>
                </a:lnTo>
                <a:lnTo>
                  <a:pt x="181" y="589"/>
                </a:lnTo>
                <a:lnTo>
                  <a:pt x="0" y="472"/>
                </a:lnTo>
                <a:lnTo>
                  <a:pt x="90" y="472"/>
                </a:lnTo>
                <a:lnTo>
                  <a:pt x="90" y="118"/>
                </a:lnTo>
                <a:lnTo>
                  <a:pt x="0" y="118"/>
                </a:lnTo>
                <a:lnTo>
                  <a:pt x="181" y="0"/>
                </a:lnTo>
                <a:close/>
              </a:path>
            </a:pathLst>
          </a:custGeom>
          <a:solidFill>
            <a:srgbClr val="969696"/>
          </a:solidFill>
          <a:ln w="9525">
            <a:noFill/>
            <a:round/>
            <a:headEnd/>
            <a:tailEnd/>
          </a:ln>
        </p:spPr>
        <p:txBody>
          <a:bodyPr/>
          <a:lstStyle/>
          <a:p>
            <a:endParaRPr lang="zh-CN" altLang="en-US">
              <a:latin typeface="微软雅黑" pitchFamily="34" charset="-122"/>
              <a:ea typeface="微软雅黑" pitchFamily="34" charset="-122"/>
            </a:endParaRPr>
          </a:p>
        </p:txBody>
      </p:sp>
      <p:sp>
        <p:nvSpPr>
          <p:cNvPr id="38" name="Text Box 16"/>
          <p:cNvSpPr txBox="1">
            <a:spLocks noChangeArrowheads="1"/>
          </p:cNvSpPr>
          <p:nvPr/>
        </p:nvSpPr>
        <p:spPr bwMode="auto">
          <a:xfrm>
            <a:off x="-149376" y="1440816"/>
            <a:ext cx="1696058" cy="274856"/>
          </a:xfrm>
          <a:prstGeom prst="rect">
            <a:avLst/>
          </a:prstGeom>
          <a:noFill/>
          <a:ln w="9525" algn="ctr">
            <a:noFill/>
            <a:miter lim="800000"/>
            <a:headEnd/>
            <a:tailEnd/>
          </a:ln>
        </p:spPr>
        <p:txBody>
          <a:bodyPr wrap="square" lIns="91274" tIns="45632" rIns="91274" bIns="45632">
            <a:spAutoFit/>
          </a:bodyPr>
          <a:lstStyle/>
          <a:p>
            <a:pPr algn="ctr"/>
            <a:r>
              <a:rPr lang="zh-CN" altLang="en-US" sz="1200" b="1" dirty="0" smtClean="0">
                <a:solidFill>
                  <a:schemeClr val="tx2"/>
                </a:solidFill>
                <a:latin typeface="微软雅黑" pitchFamily="34" charset="-122"/>
                <a:ea typeface="微软雅黑" pitchFamily="34" charset="-122"/>
              </a:rPr>
              <a:t>最终用户</a:t>
            </a:r>
            <a:endParaRPr lang="zh-CN" altLang="en-US" sz="1200" b="1" dirty="0">
              <a:solidFill>
                <a:schemeClr val="tx2"/>
              </a:solidFill>
              <a:latin typeface="微软雅黑" pitchFamily="34" charset="-122"/>
              <a:ea typeface="微软雅黑" pitchFamily="34" charset="-122"/>
            </a:endParaRPr>
          </a:p>
        </p:txBody>
      </p:sp>
      <p:sp>
        <p:nvSpPr>
          <p:cNvPr id="39" name="Rectangle 38"/>
          <p:cNvSpPr>
            <a:spLocks noChangeArrowheads="1"/>
          </p:cNvSpPr>
          <p:nvPr/>
        </p:nvSpPr>
        <p:spPr bwMode="auto">
          <a:xfrm>
            <a:off x="7674736" y="5905164"/>
            <a:ext cx="1355321" cy="360362"/>
          </a:xfrm>
          <a:prstGeom prst="rect">
            <a:avLst/>
          </a:prstGeom>
          <a:solidFill>
            <a:srgbClr val="FFCC66"/>
          </a:solidFill>
          <a:ln w="25400" algn="ctr">
            <a:solidFill>
              <a:schemeClr val="bg1"/>
            </a:solidFill>
            <a:miter lim="800000"/>
            <a:headEnd/>
            <a:tailEnd/>
          </a:ln>
          <a:effectLst>
            <a:outerShdw dist="107763" dir="2700000" algn="ctr" rotWithShape="0">
              <a:schemeClr val="bg2">
                <a:alpha val="50000"/>
              </a:schemeClr>
            </a:outerShdw>
          </a:effectLst>
        </p:spPr>
        <p:txBody>
          <a:bodyPr vert="horz" wrap="none" lIns="91274" tIns="45632" rIns="91274" bIns="45632" anchor="ctr"/>
          <a:lstStyle/>
          <a:p>
            <a:pPr algn="ctr" defTabSz="801688">
              <a:defRPr/>
            </a:pPr>
            <a:r>
              <a:rPr lang="zh-CN" altLang="en-US" sz="1200" b="1" dirty="0" smtClean="0">
                <a:latin typeface="微软雅黑" pitchFamily="34" charset="-122"/>
                <a:ea typeface="微软雅黑" pitchFamily="34" charset="-122"/>
              </a:rPr>
              <a:t>网络资源虚拟化</a:t>
            </a:r>
            <a:endParaRPr lang="zh-CN" altLang="en-US" sz="1200" b="1" dirty="0">
              <a:latin typeface="微软雅黑" pitchFamily="34" charset="-122"/>
              <a:ea typeface="微软雅黑" pitchFamily="34" charset="-122"/>
            </a:endParaRPr>
          </a:p>
        </p:txBody>
      </p:sp>
      <p:grpSp>
        <p:nvGrpSpPr>
          <p:cNvPr id="41" name="组合 106"/>
          <p:cNvGrpSpPr/>
          <p:nvPr/>
        </p:nvGrpSpPr>
        <p:grpSpPr>
          <a:xfrm>
            <a:off x="168892" y="4825004"/>
            <a:ext cx="1072625" cy="1123242"/>
            <a:chOff x="178942" y="3475736"/>
            <a:chExt cx="857256" cy="1123242"/>
          </a:xfrm>
        </p:grpSpPr>
        <p:pic>
          <p:nvPicPr>
            <p:cNvPr id="42" name="Picture 2"/>
            <p:cNvPicPr>
              <a:picLocks noChangeAspect="1" noChangeArrowheads="1"/>
            </p:cNvPicPr>
            <p:nvPr/>
          </p:nvPicPr>
          <p:blipFill>
            <a:blip r:embed="rId3" cstate="print"/>
            <a:srcRect/>
            <a:stretch>
              <a:fillRect/>
            </a:stretch>
          </p:blipFill>
          <p:spPr bwMode="auto">
            <a:xfrm>
              <a:off x="275059" y="3475736"/>
              <a:ext cx="689701" cy="642942"/>
            </a:xfrm>
            <a:prstGeom prst="rect">
              <a:avLst/>
            </a:prstGeom>
            <a:noFill/>
            <a:ln w="9525">
              <a:noFill/>
              <a:miter lim="800000"/>
              <a:headEnd/>
              <a:tailEnd/>
            </a:ln>
            <a:effectLst/>
          </p:spPr>
        </p:pic>
        <p:sp>
          <p:nvSpPr>
            <p:cNvPr id="43" name="TextBox 42"/>
            <p:cNvSpPr txBox="1"/>
            <p:nvPr/>
          </p:nvSpPr>
          <p:spPr>
            <a:xfrm>
              <a:off x="178942" y="4075758"/>
              <a:ext cx="857256" cy="523220"/>
            </a:xfrm>
            <a:prstGeom prst="rect">
              <a:avLst/>
            </a:prstGeom>
            <a:noFill/>
          </p:spPr>
          <p:txBody>
            <a:bodyPr wrap="square" rtlCol="0">
              <a:spAutoFit/>
            </a:bodyPr>
            <a:lstStyle/>
            <a:p>
              <a:pPr algn="ctr"/>
              <a:r>
                <a:rPr lang="zh-CN" altLang="en-US" sz="1400" dirty="0" smtClean="0">
                  <a:latin typeface="+mn-ea"/>
                  <a:ea typeface="+mn-ea"/>
                </a:rPr>
                <a:t>   第三方</a:t>
              </a:r>
              <a:endParaRPr lang="en-US" altLang="zh-CN" sz="1400" dirty="0" smtClean="0">
                <a:latin typeface="+mn-ea"/>
                <a:ea typeface="+mn-ea"/>
              </a:endParaRPr>
            </a:p>
            <a:p>
              <a:pPr algn="ctr"/>
              <a:r>
                <a:rPr lang="zh-CN" altLang="en-US" sz="1400" dirty="0" smtClean="0">
                  <a:latin typeface="+mn-ea"/>
                  <a:ea typeface="+mn-ea"/>
                </a:rPr>
                <a:t>应用</a:t>
              </a:r>
              <a:endParaRPr lang="zh-CN" altLang="en-US" sz="1400" dirty="0">
                <a:latin typeface="+mn-ea"/>
                <a:ea typeface="+mn-ea"/>
              </a:endParaRPr>
            </a:p>
          </p:txBody>
        </p:sp>
      </p:grpSp>
      <p:sp>
        <p:nvSpPr>
          <p:cNvPr id="44" name="Rectangle 67"/>
          <p:cNvSpPr>
            <a:spLocks noChangeArrowheads="1"/>
          </p:cNvSpPr>
          <p:nvPr/>
        </p:nvSpPr>
        <p:spPr bwMode="auto">
          <a:xfrm>
            <a:off x="5041109" y="5552358"/>
            <a:ext cx="1596618" cy="244800"/>
          </a:xfrm>
          <a:prstGeom prst="rect">
            <a:avLst/>
          </a:prstGeom>
          <a:solidFill>
            <a:srgbClr val="FFCC66"/>
          </a:solidFill>
          <a:ln w="25400" algn="ctr">
            <a:solidFill>
              <a:schemeClr val="bg1"/>
            </a:solidFill>
            <a:miter lim="800000"/>
            <a:headEnd/>
            <a:tailEnd/>
          </a:ln>
          <a:effectLst>
            <a:outerShdw dist="107763" dir="2700000" algn="ctr" rotWithShape="0">
              <a:schemeClr val="bg2">
                <a:alpha val="50000"/>
              </a:schemeClr>
            </a:outerShdw>
          </a:effectLst>
        </p:spPr>
        <p:txBody>
          <a:bodyPr wrap="none" lIns="91274" tIns="45632" rIns="91274" bIns="45632" anchor="ctr"/>
          <a:lstStyle/>
          <a:p>
            <a:pPr algn="ctr">
              <a:defRPr/>
            </a:pPr>
            <a:r>
              <a:rPr lang="zh-CN" altLang="en-US" sz="1200" dirty="0" smtClean="0">
                <a:latin typeface="微软雅黑" pitchFamily="34" charset="-122"/>
                <a:ea typeface="微软雅黑" pitchFamily="34" charset="-122"/>
              </a:rPr>
              <a:t>资源开通</a:t>
            </a:r>
            <a:endParaRPr lang="zh-CN" altLang="en-US" sz="1200" dirty="0">
              <a:latin typeface="微软雅黑" pitchFamily="34" charset="-122"/>
              <a:ea typeface="微软雅黑" pitchFamily="34" charset="-122"/>
            </a:endParaRPr>
          </a:p>
        </p:txBody>
      </p:sp>
      <p:sp>
        <p:nvSpPr>
          <p:cNvPr id="45" name="Rectangle 70"/>
          <p:cNvSpPr>
            <a:spLocks noChangeArrowheads="1"/>
          </p:cNvSpPr>
          <p:nvPr/>
        </p:nvSpPr>
        <p:spPr bwMode="auto">
          <a:xfrm>
            <a:off x="3242084" y="5552358"/>
            <a:ext cx="1596618" cy="244800"/>
          </a:xfrm>
          <a:prstGeom prst="rect">
            <a:avLst/>
          </a:prstGeom>
          <a:solidFill>
            <a:srgbClr val="FFCC66"/>
          </a:solidFill>
          <a:ln w="25400" algn="ctr">
            <a:solidFill>
              <a:schemeClr val="bg1"/>
            </a:solidFill>
            <a:miter lim="800000"/>
            <a:headEnd/>
            <a:tailEnd/>
          </a:ln>
          <a:effectLst>
            <a:outerShdw dist="107763" dir="2700000" algn="ctr" rotWithShape="0">
              <a:schemeClr val="bg2">
                <a:alpha val="50000"/>
              </a:schemeClr>
            </a:outerShdw>
          </a:effectLst>
        </p:spPr>
        <p:txBody>
          <a:bodyPr wrap="none" lIns="91274" tIns="45632" rIns="91274" bIns="45632" anchor="ctr"/>
          <a:lstStyle/>
          <a:p>
            <a:pPr algn="ctr">
              <a:defRPr/>
            </a:pPr>
            <a:r>
              <a:rPr lang="zh-CN" altLang="en-US" sz="1200" dirty="0">
                <a:latin typeface="微软雅黑" pitchFamily="34" charset="-122"/>
                <a:ea typeface="微软雅黑" pitchFamily="34" charset="-122"/>
              </a:rPr>
              <a:t>应</a:t>
            </a:r>
            <a:r>
              <a:rPr lang="zh-CN" altLang="en-US" sz="1200" dirty="0" smtClean="0">
                <a:latin typeface="微软雅黑" pitchFamily="34" charset="-122"/>
                <a:ea typeface="微软雅黑" pitchFamily="34" charset="-122"/>
              </a:rPr>
              <a:t>用管</a:t>
            </a:r>
            <a:r>
              <a:rPr lang="zh-CN" altLang="en-US" sz="1200" dirty="0">
                <a:latin typeface="微软雅黑" pitchFamily="34" charset="-122"/>
                <a:ea typeface="微软雅黑" pitchFamily="34" charset="-122"/>
              </a:rPr>
              <a:t>理</a:t>
            </a:r>
          </a:p>
        </p:txBody>
      </p:sp>
      <p:sp>
        <p:nvSpPr>
          <p:cNvPr id="46" name="Rectangle 70"/>
          <p:cNvSpPr>
            <a:spLocks noChangeArrowheads="1"/>
          </p:cNvSpPr>
          <p:nvPr/>
        </p:nvSpPr>
        <p:spPr bwMode="auto">
          <a:xfrm>
            <a:off x="6878411" y="5552358"/>
            <a:ext cx="1596618" cy="244800"/>
          </a:xfrm>
          <a:prstGeom prst="rect">
            <a:avLst/>
          </a:prstGeom>
          <a:solidFill>
            <a:srgbClr val="FFCC66"/>
          </a:solidFill>
          <a:ln w="25400" algn="ctr">
            <a:solidFill>
              <a:schemeClr val="bg1"/>
            </a:solidFill>
            <a:miter lim="800000"/>
            <a:headEnd/>
            <a:tailEnd/>
          </a:ln>
          <a:effectLst>
            <a:outerShdw dist="107763" dir="2700000" algn="ctr" rotWithShape="0">
              <a:schemeClr val="bg2">
                <a:alpha val="50000"/>
              </a:schemeClr>
            </a:outerShdw>
          </a:effectLst>
        </p:spPr>
        <p:txBody>
          <a:bodyPr wrap="none" lIns="91274" tIns="45632" rIns="91274" bIns="45632" anchor="ctr"/>
          <a:lstStyle/>
          <a:p>
            <a:pPr algn="ctr">
              <a:defRPr/>
            </a:pPr>
            <a:r>
              <a:rPr lang="zh-CN" altLang="en-US" sz="1200" dirty="0" smtClean="0">
                <a:latin typeface="微软雅黑" pitchFamily="34" charset="-122"/>
                <a:ea typeface="微软雅黑" pitchFamily="34" charset="-122"/>
              </a:rPr>
              <a:t>资源管</a:t>
            </a:r>
            <a:r>
              <a:rPr lang="zh-CN" altLang="en-US" sz="1200" dirty="0">
                <a:latin typeface="微软雅黑" pitchFamily="34" charset="-122"/>
                <a:ea typeface="微软雅黑" pitchFamily="34" charset="-122"/>
              </a:rPr>
              <a:t>理</a:t>
            </a:r>
          </a:p>
        </p:txBody>
      </p:sp>
      <p:sp>
        <p:nvSpPr>
          <p:cNvPr id="47" name="Rectangle 54"/>
          <p:cNvSpPr>
            <a:spLocks noChangeArrowheads="1"/>
          </p:cNvSpPr>
          <p:nvPr/>
        </p:nvSpPr>
        <p:spPr bwMode="auto">
          <a:xfrm>
            <a:off x="2274134" y="2772890"/>
            <a:ext cx="1224868" cy="1368076"/>
          </a:xfrm>
          <a:prstGeom prst="rect">
            <a:avLst/>
          </a:prstGeom>
          <a:solidFill>
            <a:srgbClr val="FFCC66"/>
          </a:solidFill>
          <a:ln w="25400" algn="ctr">
            <a:solidFill>
              <a:schemeClr val="bg1"/>
            </a:solidFill>
            <a:miter lim="800000"/>
            <a:headEnd/>
            <a:tailEnd/>
          </a:ln>
          <a:effectLst>
            <a:outerShdw dist="107763" dir="2700000" algn="ctr" rotWithShape="0">
              <a:schemeClr val="bg2">
                <a:alpha val="50000"/>
              </a:schemeClr>
            </a:outerShdw>
          </a:effectLst>
        </p:spPr>
        <p:txBody>
          <a:bodyPr wrap="none" lIns="91274" tIns="45632" rIns="91274" bIns="45632"/>
          <a:lstStyle/>
          <a:p>
            <a:pPr algn="ctr">
              <a:defRPr/>
            </a:pPr>
            <a:r>
              <a:rPr lang="zh-CN" altLang="en-US" sz="1200" b="1" dirty="0">
                <a:latin typeface="微软雅黑" pitchFamily="34" charset="-122"/>
                <a:ea typeface="微软雅黑" pitchFamily="34" charset="-122"/>
              </a:rPr>
              <a:t>业</a:t>
            </a:r>
            <a:r>
              <a:rPr lang="zh-CN" altLang="en-US" sz="1200" b="1" dirty="0" smtClean="0">
                <a:latin typeface="微软雅黑" pitchFamily="34" charset="-122"/>
                <a:ea typeface="微软雅黑" pitchFamily="34" charset="-122"/>
              </a:rPr>
              <a:t>务开发</a:t>
            </a:r>
            <a:r>
              <a:rPr lang="en-US" altLang="zh-CN" sz="1200" b="1" dirty="0" smtClean="0">
                <a:latin typeface="微软雅黑" pitchFamily="34" charset="-122"/>
                <a:ea typeface="微软雅黑" pitchFamily="34" charset="-122"/>
              </a:rPr>
              <a:t>(SCE)</a:t>
            </a:r>
            <a:endParaRPr lang="zh-CN" altLang="en-US" sz="1200" b="1" dirty="0">
              <a:latin typeface="微软雅黑" pitchFamily="34" charset="-122"/>
              <a:ea typeface="微软雅黑" pitchFamily="34" charset="-122"/>
            </a:endParaRPr>
          </a:p>
        </p:txBody>
      </p:sp>
      <p:sp>
        <p:nvSpPr>
          <p:cNvPr id="48" name="Rectangle 26"/>
          <p:cNvSpPr>
            <a:spLocks noChangeArrowheads="1"/>
          </p:cNvSpPr>
          <p:nvPr/>
        </p:nvSpPr>
        <p:spPr bwMode="auto">
          <a:xfrm>
            <a:off x="2274134" y="4212970"/>
            <a:ext cx="1224868" cy="360020"/>
          </a:xfrm>
          <a:prstGeom prst="rect">
            <a:avLst/>
          </a:prstGeom>
          <a:solidFill>
            <a:srgbClr val="FFCC66"/>
          </a:solidFill>
          <a:ln w="25400" algn="ctr">
            <a:solidFill>
              <a:schemeClr val="bg1"/>
            </a:solidFill>
            <a:miter lim="800000"/>
            <a:headEnd/>
            <a:tailEnd/>
          </a:ln>
          <a:effectLst>
            <a:outerShdw dist="107763" dir="2700000" algn="ctr" rotWithShape="0">
              <a:schemeClr val="bg2">
                <a:alpha val="50000"/>
              </a:schemeClr>
            </a:outerShdw>
          </a:effectLst>
        </p:spPr>
        <p:txBody>
          <a:bodyPr wrap="none" lIns="91274" tIns="45632" rIns="91274" bIns="45632" anchor="ctr"/>
          <a:lstStyle/>
          <a:p>
            <a:pPr algn="ctr">
              <a:defRPr/>
            </a:pPr>
            <a:r>
              <a:rPr lang="zh-CN" altLang="en-US" sz="1200" b="1" dirty="0">
                <a:latin typeface="微软雅黑" pitchFamily="34" charset="-122"/>
                <a:ea typeface="微软雅黑" pitchFamily="34" charset="-122"/>
              </a:rPr>
              <a:t>业务测</a:t>
            </a:r>
            <a:r>
              <a:rPr lang="zh-CN" altLang="en-US" sz="1200" b="1" dirty="0" smtClean="0">
                <a:latin typeface="微软雅黑" pitchFamily="34" charset="-122"/>
                <a:ea typeface="微软雅黑" pitchFamily="34" charset="-122"/>
              </a:rPr>
              <a:t>试</a:t>
            </a:r>
            <a:endParaRPr lang="en-US" altLang="zh-CN" sz="1200" b="1" dirty="0" smtClean="0">
              <a:latin typeface="微软雅黑" pitchFamily="34" charset="-122"/>
              <a:ea typeface="微软雅黑" pitchFamily="34" charset="-122"/>
            </a:endParaRPr>
          </a:p>
          <a:p>
            <a:pPr algn="ctr">
              <a:defRPr/>
            </a:pPr>
            <a:r>
              <a:rPr lang="en-US" altLang="zh-CN" sz="1200" b="1" dirty="0" smtClean="0">
                <a:latin typeface="微软雅黑" pitchFamily="34" charset="-122"/>
                <a:ea typeface="微软雅黑" pitchFamily="34" charset="-122"/>
              </a:rPr>
              <a:t>(STE</a:t>
            </a:r>
            <a:r>
              <a:rPr lang="en-US" altLang="zh-CN" sz="1200" b="1" dirty="0">
                <a:latin typeface="微软雅黑" pitchFamily="34" charset="-122"/>
                <a:ea typeface="微软雅黑" pitchFamily="34" charset="-122"/>
              </a:rPr>
              <a:t>)</a:t>
            </a:r>
            <a:endParaRPr lang="zh-CN" altLang="en-US" sz="900" dirty="0">
              <a:latin typeface="微软雅黑" pitchFamily="34" charset="-122"/>
              <a:ea typeface="微软雅黑" pitchFamily="34" charset="-122"/>
            </a:endParaRPr>
          </a:p>
        </p:txBody>
      </p:sp>
      <p:sp>
        <p:nvSpPr>
          <p:cNvPr id="49" name="Rectangle 54"/>
          <p:cNvSpPr>
            <a:spLocks noChangeArrowheads="1"/>
          </p:cNvSpPr>
          <p:nvPr/>
        </p:nvSpPr>
        <p:spPr bwMode="auto">
          <a:xfrm>
            <a:off x="2465524" y="3105730"/>
            <a:ext cx="831840" cy="387207"/>
          </a:xfrm>
          <a:prstGeom prst="rect">
            <a:avLst/>
          </a:prstGeom>
          <a:solidFill>
            <a:srgbClr val="FFCC66"/>
          </a:solidFill>
          <a:ln w="25400" algn="ctr">
            <a:solidFill>
              <a:schemeClr val="bg1"/>
            </a:solidFill>
            <a:miter lim="800000"/>
            <a:headEnd/>
            <a:tailEnd/>
          </a:ln>
          <a:effectLst>
            <a:outerShdw dist="107763" dir="2700000" algn="ctr" rotWithShape="0">
              <a:schemeClr val="bg2">
                <a:alpha val="50000"/>
              </a:schemeClr>
            </a:outerShdw>
          </a:effectLst>
        </p:spPr>
        <p:txBody>
          <a:bodyPr wrap="none" lIns="91274" tIns="45632" rIns="91274" bIns="45632"/>
          <a:lstStyle/>
          <a:p>
            <a:pPr algn="ctr">
              <a:defRPr/>
            </a:pPr>
            <a:r>
              <a:rPr lang="en-US" altLang="zh-CN" sz="1200" dirty="0">
                <a:latin typeface="微软雅黑" pitchFamily="34" charset="-122"/>
                <a:ea typeface="微软雅黑" pitchFamily="34" charset="-122"/>
              </a:rPr>
              <a:t>Web</a:t>
            </a:r>
            <a:r>
              <a:rPr lang="zh-CN" altLang="en-US" sz="1200" dirty="0">
                <a:latin typeface="微软雅黑" pitchFamily="34" charset="-122"/>
                <a:ea typeface="微软雅黑" pitchFamily="34" charset="-122"/>
              </a:rPr>
              <a:t>应用</a:t>
            </a:r>
          </a:p>
        </p:txBody>
      </p:sp>
      <p:sp>
        <p:nvSpPr>
          <p:cNvPr id="50" name="Rectangle 54"/>
          <p:cNvSpPr>
            <a:spLocks noChangeArrowheads="1"/>
          </p:cNvSpPr>
          <p:nvPr/>
        </p:nvSpPr>
        <p:spPr bwMode="auto">
          <a:xfrm>
            <a:off x="2475777" y="3609752"/>
            <a:ext cx="831840" cy="387206"/>
          </a:xfrm>
          <a:prstGeom prst="rect">
            <a:avLst/>
          </a:prstGeom>
          <a:solidFill>
            <a:srgbClr val="FFCC66"/>
          </a:solidFill>
          <a:ln w="25400" algn="ctr">
            <a:solidFill>
              <a:schemeClr val="bg1"/>
            </a:solidFill>
            <a:miter lim="800000"/>
            <a:headEnd/>
            <a:tailEnd/>
          </a:ln>
          <a:effectLst>
            <a:outerShdw dist="107763" dir="2700000" algn="ctr" rotWithShape="0">
              <a:schemeClr val="bg2">
                <a:alpha val="50000"/>
              </a:schemeClr>
            </a:outerShdw>
          </a:effectLst>
        </p:spPr>
        <p:txBody>
          <a:bodyPr wrap="none" lIns="91274" tIns="45632" rIns="91274" bIns="45632"/>
          <a:lstStyle/>
          <a:p>
            <a:pPr algn="ctr">
              <a:defRPr/>
            </a:pPr>
            <a:r>
              <a:rPr lang="zh-CN" altLang="en-US" sz="1200" dirty="0" smtClean="0">
                <a:latin typeface="微软雅黑" pitchFamily="34" charset="-122"/>
                <a:ea typeface="微软雅黑" pitchFamily="34" charset="-122"/>
              </a:rPr>
              <a:t>移动应</a:t>
            </a:r>
            <a:r>
              <a:rPr lang="zh-CN" altLang="en-US" sz="1200" dirty="0">
                <a:latin typeface="微软雅黑" pitchFamily="34" charset="-122"/>
                <a:ea typeface="微软雅黑" pitchFamily="34" charset="-122"/>
              </a:rPr>
              <a:t>用</a:t>
            </a:r>
          </a:p>
        </p:txBody>
      </p:sp>
      <p:sp>
        <p:nvSpPr>
          <p:cNvPr id="51" name="AutoShape 2"/>
          <p:cNvSpPr>
            <a:spLocks noChangeArrowheads="1"/>
          </p:cNvSpPr>
          <p:nvPr/>
        </p:nvSpPr>
        <p:spPr bwMode="auto">
          <a:xfrm>
            <a:off x="5986828" y="2664708"/>
            <a:ext cx="3177189" cy="2484314"/>
          </a:xfrm>
          <a:prstGeom prst="roundRect">
            <a:avLst>
              <a:gd name="adj" fmla="val 4940"/>
            </a:avLst>
          </a:prstGeom>
          <a:solidFill>
            <a:srgbClr val="BBE0E3"/>
          </a:solidFill>
          <a:ln w="38100" algn="ctr">
            <a:solidFill>
              <a:srgbClr val="FFC000"/>
            </a:solidFill>
            <a:round/>
            <a:headEnd/>
            <a:tailEnd/>
          </a:ln>
        </p:spPr>
        <p:txBody>
          <a:bodyPr vert="eaVert" wrap="none" anchor="b"/>
          <a:lstStyle/>
          <a:p>
            <a:pPr algn="ctr"/>
            <a:r>
              <a:rPr lang="zh-CN" altLang="en-US" sz="1400" b="1" dirty="0" smtClean="0">
                <a:solidFill>
                  <a:srgbClr val="FF0000"/>
                </a:solidFill>
                <a:latin typeface="微软雅黑" pitchFamily="34" charset="-122"/>
                <a:ea typeface="微软雅黑" pitchFamily="34" charset="-122"/>
              </a:rPr>
              <a:t>大数据平台</a:t>
            </a:r>
            <a:endParaRPr lang="zh-CN" altLang="en-US" sz="1400" b="1" dirty="0">
              <a:solidFill>
                <a:srgbClr val="FF0000"/>
              </a:solidFill>
              <a:latin typeface="微软雅黑" pitchFamily="34" charset="-122"/>
              <a:ea typeface="微软雅黑" pitchFamily="34" charset="-122"/>
            </a:endParaRPr>
          </a:p>
        </p:txBody>
      </p:sp>
      <p:sp>
        <p:nvSpPr>
          <p:cNvPr id="52" name="Rectangle 54"/>
          <p:cNvSpPr>
            <a:spLocks noChangeArrowheads="1"/>
          </p:cNvSpPr>
          <p:nvPr/>
        </p:nvSpPr>
        <p:spPr bwMode="auto">
          <a:xfrm>
            <a:off x="6446154" y="4326936"/>
            <a:ext cx="765857" cy="426009"/>
          </a:xfrm>
          <a:prstGeom prst="rect">
            <a:avLst/>
          </a:prstGeom>
          <a:solidFill>
            <a:srgbClr val="FFCC66"/>
          </a:solidFill>
          <a:ln w="25400" algn="ctr">
            <a:solidFill>
              <a:schemeClr val="bg1"/>
            </a:solidFill>
            <a:miter lim="800000"/>
            <a:headEnd/>
            <a:tailEnd/>
          </a:ln>
          <a:effectLst>
            <a:outerShdw dist="107763" dir="2700000" algn="ctr" rotWithShape="0">
              <a:schemeClr val="bg2">
                <a:alpha val="50000"/>
              </a:schemeClr>
            </a:outerShdw>
          </a:effectLst>
        </p:spPr>
        <p:txBody>
          <a:bodyPr vert="horz" wrap="none" lIns="91274" tIns="45632" rIns="91274" bIns="45632" anchor="ctr"/>
          <a:lstStyle/>
          <a:p>
            <a:pPr algn="ctr" defTabSz="801688">
              <a:defRPr/>
            </a:pPr>
            <a:r>
              <a:rPr lang="en-US" altLang="zh-CN" sz="1200" b="1" dirty="0" err="1" smtClean="0">
                <a:latin typeface="微软雅黑" pitchFamily="34" charset="-122"/>
                <a:ea typeface="微软雅黑" pitchFamily="34" charset="-122"/>
              </a:rPr>
              <a:t>NoSQL</a:t>
            </a:r>
            <a:endParaRPr lang="en-US" altLang="zh-CN" sz="1200" b="1" dirty="0" smtClean="0">
              <a:latin typeface="微软雅黑" pitchFamily="34" charset="-122"/>
              <a:ea typeface="微软雅黑" pitchFamily="34" charset="-122"/>
            </a:endParaRPr>
          </a:p>
          <a:p>
            <a:pPr algn="ctr" defTabSz="801688">
              <a:defRPr/>
            </a:pPr>
            <a:r>
              <a:rPr lang="en-US" altLang="zh-CN" sz="1200" b="1" dirty="0" smtClean="0">
                <a:latin typeface="微软雅黑" pitchFamily="34" charset="-122"/>
                <a:ea typeface="微软雅黑" pitchFamily="34" charset="-122"/>
              </a:rPr>
              <a:t>DB</a:t>
            </a:r>
            <a:endParaRPr lang="zh-CN" altLang="en-US" sz="1200" b="1" dirty="0">
              <a:latin typeface="微软雅黑" pitchFamily="34" charset="-122"/>
              <a:ea typeface="微软雅黑" pitchFamily="34" charset="-122"/>
            </a:endParaRPr>
          </a:p>
        </p:txBody>
      </p:sp>
      <p:sp>
        <p:nvSpPr>
          <p:cNvPr id="53" name="L 形 77"/>
          <p:cNvSpPr/>
          <p:nvPr/>
        </p:nvSpPr>
        <p:spPr>
          <a:xfrm rot="10800000">
            <a:off x="6446154" y="3793534"/>
            <a:ext cx="2449736" cy="990600"/>
          </a:xfrm>
          <a:prstGeom prst="corner">
            <a:avLst>
              <a:gd name="adj1" fmla="val 44203"/>
              <a:gd name="adj2" fmla="val 74638"/>
            </a:avLst>
          </a:prstGeom>
          <a:solidFill>
            <a:srgbClr val="FFCC66"/>
          </a:solidFill>
          <a:ln w="25400" algn="ctr">
            <a:solidFill>
              <a:schemeClr val="bg1"/>
            </a:solidFill>
            <a:miter lim="800000"/>
            <a:headEnd/>
            <a:tailEnd/>
          </a:ln>
          <a:effectLst>
            <a:outerShdw dist="107763" dir="2700000" algn="ctr" rotWithShape="0">
              <a:schemeClr val="bg2">
                <a:alpha val="50000"/>
              </a:schemeClr>
            </a:outerShdw>
          </a:effectLst>
        </p:spPr>
        <p:txBody>
          <a:bodyPr vert="horz" wrap="none" lIns="91274" tIns="45632" rIns="91274" bIns="45632" anchor="ctr"/>
          <a:lstStyle/>
          <a:p>
            <a:pPr algn="ctr" defTabSz="801688">
              <a:defRPr/>
            </a:pPr>
            <a:endParaRPr lang="zh-CN" altLang="en-US" sz="1200" b="1" dirty="0" err="1">
              <a:latin typeface="微软雅黑" pitchFamily="34" charset="-122"/>
              <a:ea typeface="微软雅黑" pitchFamily="34" charset="-122"/>
            </a:endParaRPr>
          </a:p>
        </p:txBody>
      </p:sp>
      <p:sp>
        <p:nvSpPr>
          <p:cNvPr id="54" name="Rectangle 54"/>
          <p:cNvSpPr>
            <a:spLocks noChangeArrowheads="1"/>
          </p:cNvSpPr>
          <p:nvPr/>
        </p:nvSpPr>
        <p:spPr bwMode="auto">
          <a:xfrm>
            <a:off x="6446154" y="2955334"/>
            <a:ext cx="2373182" cy="584448"/>
          </a:xfrm>
          <a:prstGeom prst="rect">
            <a:avLst/>
          </a:prstGeom>
          <a:solidFill>
            <a:srgbClr val="FFCC66"/>
          </a:solidFill>
          <a:ln w="25400" algn="ctr">
            <a:solidFill>
              <a:schemeClr val="bg1"/>
            </a:solidFill>
            <a:miter lim="800000"/>
            <a:headEnd/>
            <a:tailEnd/>
          </a:ln>
          <a:effectLst>
            <a:outerShdw dist="107763" dir="2700000" algn="ctr" rotWithShape="0">
              <a:schemeClr val="bg2">
                <a:alpha val="50000"/>
              </a:schemeClr>
            </a:outerShdw>
          </a:effectLst>
        </p:spPr>
        <p:txBody>
          <a:bodyPr vert="horz" wrap="none" lIns="91274" tIns="45632" rIns="91274" bIns="45632" anchor="ctr"/>
          <a:lstStyle/>
          <a:p>
            <a:pPr algn="ctr" defTabSz="801688">
              <a:defRPr/>
            </a:pPr>
            <a:r>
              <a:rPr lang="zh-CN" altLang="en-US" sz="1200" b="1" dirty="0" smtClean="0">
                <a:latin typeface="微软雅黑" pitchFamily="34" charset="-122"/>
                <a:ea typeface="微软雅黑" pitchFamily="34" charset="-122"/>
              </a:rPr>
              <a:t>分布式数据挖掘平台</a:t>
            </a:r>
            <a:endParaRPr lang="zh-CN" altLang="en-US" sz="1200" b="1" dirty="0">
              <a:latin typeface="微软雅黑" pitchFamily="34" charset="-122"/>
              <a:ea typeface="微软雅黑" pitchFamily="34" charset="-122"/>
            </a:endParaRPr>
          </a:p>
        </p:txBody>
      </p:sp>
      <p:sp>
        <p:nvSpPr>
          <p:cNvPr id="55" name="Text Box 80"/>
          <p:cNvSpPr txBox="1">
            <a:spLocks noChangeArrowheads="1"/>
          </p:cNvSpPr>
          <p:nvPr/>
        </p:nvSpPr>
        <p:spPr bwMode="auto">
          <a:xfrm>
            <a:off x="6828925" y="3945934"/>
            <a:ext cx="1531170" cy="276993"/>
          </a:xfrm>
          <a:prstGeom prst="rect">
            <a:avLst/>
          </a:prstGeom>
          <a:noFill/>
          <a:ln w="19050" algn="ctr">
            <a:noFill/>
            <a:miter lim="800000"/>
            <a:headEnd/>
            <a:tailEnd/>
          </a:ln>
        </p:spPr>
        <p:txBody>
          <a:bodyPr wrap="square" lIns="91434" tIns="45717" rIns="91434" bIns="45717">
            <a:spAutoFit/>
          </a:bodyPr>
          <a:lstStyle/>
          <a:p>
            <a:pPr algn="ctr">
              <a:spcBef>
                <a:spcPct val="50000"/>
              </a:spcBef>
            </a:pPr>
            <a:r>
              <a:rPr lang="zh-CN" altLang="en-US" sz="1200" b="1" dirty="0" smtClean="0">
                <a:latin typeface="微软雅黑" pitchFamily="34" charset="-122"/>
                <a:ea typeface="微软雅黑" pitchFamily="34" charset="-122"/>
              </a:rPr>
              <a:t>并行计算框架</a:t>
            </a:r>
            <a:endParaRPr lang="zh-CN" altLang="en-US" sz="1200" b="1" dirty="0">
              <a:latin typeface="微软雅黑" pitchFamily="34" charset="-122"/>
              <a:ea typeface="微软雅黑" pitchFamily="34" charset="-122"/>
            </a:endParaRPr>
          </a:p>
        </p:txBody>
      </p:sp>
      <p:grpSp>
        <p:nvGrpSpPr>
          <p:cNvPr id="56" name="组合 107"/>
          <p:cNvGrpSpPr/>
          <p:nvPr/>
        </p:nvGrpSpPr>
        <p:grpSpPr>
          <a:xfrm>
            <a:off x="2121026" y="1872840"/>
            <a:ext cx="6660220" cy="540030"/>
            <a:chOff x="1907852" y="2024922"/>
            <a:chExt cx="6264348" cy="540030"/>
          </a:xfrm>
        </p:grpSpPr>
        <p:sp>
          <p:nvSpPr>
            <p:cNvPr id="57" name="AutoShape 2"/>
            <p:cNvSpPr>
              <a:spLocks noChangeArrowheads="1"/>
            </p:cNvSpPr>
            <p:nvPr/>
          </p:nvSpPr>
          <p:spPr bwMode="auto">
            <a:xfrm>
              <a:off x="1979856" y="2024922"/>
              <a:ext cx="6192344" cy="540030"/>
            </a:xfrm>
            <a:prstGeom prst="roundRect">
              <a:avLst>
                <a:gd name="adj" fmla="val 4940"/>
              </a:avLst>
            </a:prstGeom>
            <a:solidFill>
              <a:srgbClr val="BBE0E3"/>
            </a:solidFill>
            <a:ln w="38100" algn="ctr">
              <a:solidFill>
                <a:srgbClr val="FFC000"/>
              </a:solidFill>
              <a:round/>
              <a:headEnd/>
              <a:tailEnd/>
            </a:ln>
          </p:spPr>
          <p:txBody>
            <a:bodyPr wrap="none" anchor="ctr"/>
            <a:lstStyle/>
            <a:p>
              <a:endParaRPr lang="zh-CN" altLang="en-US">
                <a:latin typeface="微软雅黑" pitchFamily="34" charset="-122"/>
                <a:ea typeface="微软雅黑" pitchFamily="34" charset="-122"/>
              </a:endParaRPr>
            </a:p>
          </p:txBody>
        </p:sp>
        <p:sp>
          <p:nvSpPr>
            <p:cNvPr id="58" name="Text Box 69"/>
            <p:cNvSpPr txBox="1">
              <a:spLocks noChangeArrowheads="1"/>
            </p:cNvSpPr>
            <p:nvPr/>
          </p:nvSpPr>
          <p:spPr bwMode="auto">
            <a:xfrm>
              <a:off x="1907852" y="2024922"/>
              <a:ext cx="1152065" cy="523042"/>
            </a:xfrm>
            <a:prstGeom prst="rect">
              <a:avLst/>
            </a:prstGeom>
            <a:noFill/>
            <a:ln w="9525" algn="ctr">
              <a:noFill/>
              <a:miter lim="800000"/>
              <a:headEnd/>
              <a:tailEnd/>
            </a:ln>
          </p:spPr>
          <p:txBody>
            <a:bodyPr wrap="square" lIns="91274" tIns="45632" rIns="91274" bIns="45632">
              <a:spAutoFit/>
            </a:bodyPr>
            <a:lstStyle/>
            <a:p>
              <a:pPr algn="ctr"/>
              <a:r>
                <a:rPr lang="zh-CN" altLang="en-US" sz="1400" b="1" dirty="0">
                  <a:solidFill>
                    <a:srgbClr val="FF0000"/>
                  </a:solidFill>
                  <a:latin typeface="微软雅黑" pitchFamily="34" charset="-122"/>
                  <a:ea typeface="微软雅黑" pitchFamily="34" charset="-122"/>
                </a:rPr>
                <a:t>应</a:t>
              </a:r>
              <a:r>
                <a:rPr lang="zh-CN" altLang="en-US" sz="1400" b="1" dirty="0" smtClean="0">
                  <a:solidFill>
                    <a:srgbClr val="FF0000"/>
                  </a:solidFill>
                  <a:latin typeface="微软雅黑" pitchFamily="34" charset="-122"/>
                  <a:ea typeface="微软雅黑" pitchFamily="34" charset="-122"/>
                </a:rPr>
                <a:t>用</a:t>
              </a:r>
              <a:endParaRPr lang="en-US" altLang="zh-CN" sz="1400" b="1" dirty="0" smtClean="0">
                <a:solidFill>
                  <a:srgbClr val="FF0000"/>
                </a:solidFill>
                <a:latin typeface="微软雅黑" pitchFamily="34" charset="-122"/>
                <a:ea typeface="微软雅黑" pitchFamily="34" charset="-122"/>
              </a:endParaRPr>
            </a:p>
            <a:p>
              <a:pPr algn="ctr"/>
              <a:r>
                <a:rPr lang="zh-CN" altLang="en-US" sz="1400" b="1" dirty="0" smtClean="0">
                  <a:solidFill>
                    <a:srgbClr val="FF0000"/>
                  </a:solidFill>
                  <a:latin typeface="微软雅黑" pitchFamily="34" charset="-122"/>
                  <a:ea typeface="微软雅黑" pitchFamily="34" charset="-122"/>
                </a:rPr>
                <a:t>治理平</a:t>
              </a:r>
              <a:r>
                <a:rPr lang="zh-CN" altLang="en-US" sz="1400" b="1" dirty="0">
                  <a:solidFill>
                    <a:srgbClr val="FF0000"/>
                  </a:solidFill>
                  <a:latin typeface="微软雅黑" pitchFamily="34" charset="-122"/>
                  <a:ea typeface="微软雅黑" pitchFamily="34" charset="-122"/>
                </a:rPr>
                <a:t>台</a:t>
              </a:r>
            </a:p>
          </p:txBody>
        </p:sp>
        <p:sp>
          <p:nvSpPr>
            <p:cNvPr id="60" name="Rectangle 18"/>
            <p:cNvSpPr>
              <a:spLocks noChangeArrowheads="1"/>
            </p:cNvSpPr>
            <p:nvPr/>
          </p:nvSpPr>
          <p:spPr bwMode="auto">
            <a:xfrm>
              <a:off x="2902294" y="2168930"/>
              <a:ext cx="1165678" cy="288000"/>
            </a:xfrm>
            <a:prstGeom prst="rect">
              <a:avLst/>
            </a:prstGeom>
            <a:solidFill>
              <a:srgbClr val="FFCC66"/>
            </a:solidFill>
            <a:ln w="25400" algn="ctr">
              <a:solidFill>
                <a:schemeClr val="bg1"/>
              </a:solidFill>
              <a:miter lim="800000"/>
              <a:headEnd/>
              <a:tailEnd/>
            </a:ln>
            <a:effectLst>
              <a:outerShdw dist="107763" dir="2700000" algn="ctr" rotWithShape="0">
                <a:schemeClr val="bg2">
                  <a:alpha val="50000"/>
                </a:schemeClr>
              </a:outerShdw>
            </a:effectLst>
          </p:spPr>
          <p:txBody>
            <a:bodyPr wrap="none" lIns="91274" tIns="45632" rIns="91274" bIns="45632" anchor="ctr"/>
            <a:lstStyle/>
            <a:p>
              <a:pPr algn="ctr">
                <a:defRPr/>
              </a:pPr>
              <a:r>
                <a:rPr lang="zh-CN" altLang="en-US" sz="1200" dirty="0" smtClean="0">
                  <a:latin typeface="微软雅黑" pitchFamily="34" charset="-122"/>
                  <a:ea typeface="微软雅黑" pitchFamily="34" charset="-122"/>
                </a:rPr>
                <a:t>软件资源库</a:t>
              </a:r>
              <a:endParaRPr lang="zh-CN" altLang="en-US" sz="1200" dirty="0">
                <a:latin typeface="微软雅黑" pitchFamily="34" charset="-122"/>
                <a:ea typeface="微软雅黑" pitchFamily="34" charset="-122"/>
              </a:endParaRPr>
            </a:p>
          </p:txBody>
        </p:sp>
        <p:sp>
          <p:nvSpPr>
            <p:cNvPr id="62" name="Rectangle 18"/>
            <p:cNvSpPr>
              <a:spLocks noChangeArrowheads="1"/>
            </p:cNvSpPr>
            <p:nvPr/>
          </p:nvSpPr>
          <p:spPr bwMode="auto">
            <a:xfrm>
              <a:off x="4238906" y="2168930"/>
              <a:ext cx="1165678" cy="288000"/>
            </a:xfrm>
            <a:prstGeom prst="rect">
              <a:avLst/>
            </a:prstGeom>
            <a:solidFill>
              <a:srgbClr val="FFCC66"/>
            </a:solidFill>
            <a:ln w="25400" algn="ctr">
              <a:solidFill>
                <a:schemeClr val="bg1"/>
              </a:solidFill>
              <a:miter lim="800000"/>
              <a:headEnd/>
              <a:tailEnd/>
            </a:ln>
            <a:effectLst>
              <a:outerShdw dist="107763" dir="2700000" algn="ctr" rotWithShape="0">
                <a:schemeClr val="bg2">
                  <a:alpha val="50000"/>
                </a:schemeClr>
              </a:outerShdw>
            </a:effectLst>
          </p:spPr>
          <p:txBody>
            <a:bodyPr wrap="none" lIns="91274" tIns="45632" rIns="91274" bIns="45632" anchor="ctr"/>
            <a:lstStyle/>
            <a:p>
              <a:pPr algn="ctr">
                <a:defRPr/>
              </a:pPr>
              <a:r>
                <a:rPr lang="zh-CN" altLang="en-US" sz="1200" dirty="0" smtClean="0">
                  <a:latin typeface="微软雅黑" pitchFamily="34" charset="-122"/>
                  <a:ea typeface="微软雅黑" pitchFamily="34" charset="-122"/>
                </a:rPr>
                <a:t>开发治理</a:t>
              </a:r>
              <a:endParaRPr lang="zh-CN" altLang="en-US" sz="1200" dirty="0">
                <a:latin typeface="微软雅黑" pitchFamily="34" charset="-122"/>
                <a:ea typeface="微软雅黑" pitchFamily="34" charset="-122"/>
              </a:endParaRPr>
            </a:p>
          </p:txBody>
        </p:sp>
        <p:sp>
          <p:nvSpPr>
            <p:cNvPr id="63" name="Rectangle 18"/>
            <p:cNvSpPr>
              <a:spLocks noChangeArrowheads="1"/>
            </p:cNvSpPr>
            <p:nvPr/>
          </p:nvSpPr>
          <p:spPr bwMode="auto">
            <a:xfrm>
              <a:off x="5575518" y="2168930"/>
              <a:ext cx="1165678" cy="288000"/>
            </a:xfrm>
            <a:prstGeom prst="rect">
              <a:avLst/>
            </a:prstGeom>
            <a:solidFill>
              <a:srgbClr val="FFCC66"/>
            </a:solidFill>
            <a:ln w="25400" algn="ctr">
              <a:solidFill>
                <a:schemeClr val="bg1"/>
              </a:solidFill>
              <a:miter lim="800000"/>
              <a:headEnd/>
              <a:tailEnd/>
            </a:ln>
            <a:effectLst>
              <a:outerShdw dist="107763" dir="2700000" algn="ctr" rotWithShape="0">
                <a:schemeClr val="bg2">
                  <a:alpha val="50000"/>
                </a:schemeClr>
              </a:outerShdw>
            </a:effectLst>
          </p:spPr>
          <p:txBody>
            <a:bodyPr wrap="none" lIns="91274" tIns="45632" rIns="91274" bIns="45632" anchor="ctr"/>
            <a:lstStyle/>
            <a:p>
              <a:pPr algn="ctr">
                <a:defRPr/>
              </a:pPr>
              <a:r>
                <a:rPr lang="zh-CN" altLang="en-US" sz="1200" dirty="0" smtClean="0">
                  <a:latin typeface="微软雅黑" pitchFamily="34" charset="-122"/>
                  <a:ea typeface="微软雅黑" pitchFamily="34" charset="-122"/>
                </a:rPr>
                <a:t>数据治理</a:t>
              </a:r>
              <a:endParaRPr lang="zh-CN" altLang="en-US" sz="1200" dirty="0">
                <a:latin typeface="微软雅黑" pitchFamily="34" charset="-122"/>
                <a:ea typeface="微软雅黑" pitchFamily="34" charset="-122"/>
              </a:endParaRPr>
            </a:p>
          </p:txBody>
        </p:sp>
        <p:sp>
          <p:nvSpPr>
            <p:cNvPr id="64" name="Rectangle 18"/>
            <p:cNvSpPr>
              <a:spLocks noChangeArrowheads="1"/>
            </p:cNvSpPr>
            <p:nvPr/>
          </p:nvSpPr>
          <p:spPr bwMode="auto">
            <a:xfrm>
              <a:off x="6912130" y="2168930"/>
              <a:ext cx="1165678" cy="288000"/>
            </a:xfrm>
            <a:prstGeom prst="rect">
              <a:avLst/>
            </a:prstGeom>
            <a:solidFill>
              <a:srgbClr val="FFCC66"/>
            </a:solidFill>
            <a:ln w="25400" algn="ctr">
              <a:solidFill>
                <a:schemeClr val="bg1"/>
              </a:solidFill>
              <a:miter lim="800000"/>
              <a:headEnd/>
              <a:tailEnd/>
            </a:ln>
            <a:effectLst>
              <a:outerShdw dist="107763" dir="2700000" algn="ctr" rotWithShape="0">
                <a:schemeClr val="bg2">
                  <a:alpha val="50000"/>
                </a:schemeClr>
              </a:outerShdw>
            </a:effectLst>
          </p:spPr>
          <p:txBody>
            <a:bodyPr wrap="none" lIns="91274" tIns="45632" rIns="91274" bIns="45632" anchor="ctr"/>
            <a:lstStyle/>
            <a:p>
              <a:pPr algn="ctr">
                <a:defRPr/>
              </a:pPr>
              <a:r>
                <a:rPr lang="zh-CN" altLang="en-US" sz="1200" dirty="0" smtClean="0">
                  <a:latin typeface="微软雅黑" pitchFamily="34" charset="-122"/>
                  <a:ea typeface="微软雅黑" pitchFamily="34" charset="-122"/>
                </a:rPr>
                <a:t>应用监控</a:t>
              </a:r>
              <a:endParaRPr lang="zh-CN" altLang="en-US" sz="1200" dirty="0">
                <a:latin typeface="微软雅黑" pitchFamily="34" charset="-122"/>
                <a:ea typeface="微软雅黑" pitchFamily="34" charset="-122"/>
              </a:endParaRPr>
            </a:p>
          </p:txBody>
        </p:sp>
      </p:grpSp>
      <p:sp>
        <p:nvSpPr>
          <p:cNvPr id="65" name="Freeform 76"/>
          <p:cNvSpPr>
            <a:spLocks/>
          </p:cNvSpPr>
          <p:nvPr/>
        </p:nvSpPr>
        <p:spPr bwMode="auto">
          <a:xfrm>
            <a:off x="7145037" y="5113104"/>
            <a:ext cx="258236" cy="288032"/>
          </a:xfrm>
          <a:custGeom>
            <a:avLst/>
            <a:gdLst>
              <a:gd name="T0" fmla="*/ 81483885 w 362"/>
              <a:gd name="T1" fmla="*/ 0 h 589"/>
              <a:gd name="T2" fmla="*/ 162967100 w 362"/>
              <a:gd name="T3" fmla="*/ 14264579 h 589"/>
              <a:gd name="T4" fmla="*/ 122000396 w 362"/>
              <a:gd name="T5" fmla="*/ 14264579 h 589"/>
              <a:gd name="T6" fmla="*/ 122000396 w 362"/>
              <a:gd name="T7" fmla="*/ 57058663 h 589"/>
              <a:gd name="T8" fmla="*/ 162967100 w 362"/>
              <a:gd name="T9" fmla="*/ 57058663 h 589"/>
              <a:gd name="T10" fmla="*/ 81483885 w 362"/>
              <a:gd name="T11" fmla="*/ 71202242 h 589"/>
              <a:gd name="T12" fmla="*/ 0 w 362"/>
              <a:gd name="T13" fmla="*/ 57058663 h 589"/>
              <a:gd name="T14" fmla="*/ 40516501 w 362"/>
              <a:gd name="T15" fmla="*/ 57058663 h 589"/>
              <a:gd name="T16" fmla="*/ 40516501 w 362"/>
              <a:gd name="T17" fmla="*/ 14264579 h 589"/>
              <a:gd name="T18" fmla="*/ 0 w 362"/>
              <a:gd name="T19" fmla="*/ 14264579 h 589"/>
              <a:gd name="T20" fmla="*/ 81483885 w 362"/>
              <a:gd name="T21" fmla="*/ 0 h 5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2"/>
              <a:gd name="T34" fmla="*/ 0 h 589"/>
              <a:gd name="T35" fmla="*/ 362 w 362"/>
              <a:gd name="T36" fmla="*/ 589 h 5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2" h="589">
                <a:moveTo>
                  <a:pt x="181" y="0"/>
                </a:moveTo>
                <a:lnTo>
                  <a:pt x="362" y="118"/>
                </a:lnTo>
                <a:lnTo>
                  <a:pt x="271" y="118"/>
                </a:lnTo>
                <a:lnTo>
                  <a:pt x="271" y="472"/>
                </a:lnTo>
                <a:lnTo>
                  <a:pt x="362" y="472"/>
                </a:lnTo>
                <a:lnTo>
                  <a:pt x="181" y="589"/>
                </a:lnTo>
                <a:lnTo>
                  <a:pt x="0" y="472"/>
                </a:lnTo>
                <a:lnTo>
                  <a:pt x="90" y="472"/>
                </a:lnTo>
                <a:lnTo>
                  <a:pt x="90" y="118"/>
                </a:lnTo>
                <a:lnTo>
                  <a:pt x="0" y="118"/>
                </a:lnTo>
                <a:lnTo>
                  <a:pt x="181" y="0"/>
                </a:lnTo>
                <a:close/>
              </a:path>
            </a:pathLst>
          </a:custGeom>
          <a:solidFill>
            <a:srgbClr val="669900"/>
          </a:solidFill>
          <a:ln w="9525">
            <a:noFill/>
            <a:round/>
            <a:headEnd/>
            <a:tailEnd/>
          </a:ln>
        </p:spPr>
        <p:txBody>
          <a:bodyPr/>
          <a:lstStyle/>
          <a:p>
            <a:endParaRPr lang="zh-CN" altLang="en-US">
              <a:latin typeface="微软雅黑" pitchFamily="34" charset="-122"/>
              <a:ea typeface="微软雅黑" pitchFamily="34" charset="-122"/>
            </a:endParaRPr>
          </a:p>
        </p:txBody>
      </p:sp>
      <p:sp>
        <p:nvSpPr>
          <p:cNvPr id="66" name="Freeform 76"/>
          <p:cNvSpPr>
            <a:spLocks/>
          </p:cNvSpPr>
          <p:nvPr/>
        </p:nvSpPr>
        <p:spPr bwMode="auto">
          <a:xfrm>
            <a:off x="8140240" y="5113120"/>
            <a:ext cx="258236" cy="288032"/>
          </a:xfrm>
          <a:custGeom>
            <a:avLst/>
            <a:gdLst>
              <a:gd name="T0" fmla="*/ 81483885 w 362"/>
              <a:gd name="T1" fmla="*/ 0 h 589"/>
              <a:gd name="T2" fmla="*/ 162967100 w 362"/>
              <a:gd name="T3" fmla="*/ 14264579 h 589"/>
              <a:gd name="T4" fmla="*/ 122000396 w 362"/>
              <a:gd name="T5" fmla="*/ 14264579 h 589"/>
              <a:gd name="T6" fmla="*/ 122000396 w 362"/>
              <a:gd name="T7" fmla="*/ 57058663 h 589"/>
              <a:gd name="T8" fmla="*/ 162967100 w 362"/>
              <a:gd name="T9" fmla="*/ 57058663 h 589"/>
              <a:gd name="T10" fmla="*/ 81483885 w 362"/>
              <a:gd name="T11" fmla="*/ 71202242 h 589"/>
              <a:gd name="T12" fmla="*/ 0 w 362"/>
              <a:gd name="T13" fmla="*/ 57058663 h 589"/>
              <a:gd name="T14" fmla="*/ 40516501 w 362"/>
              <a:gd name="T15" fmla="*/ 57058663 h 589"/>
              <a:gd name="T16" fmla="*/ 40516501 w 362"/>
              <a:gd name="T17" fmla="*/ 14264579 h 589"/>
              <a:gd name="T18" fmla="*/ 0 w 362"/>
              <a:gd name="T19" fmla="*/ 14264579 h 589"/>
              <a:gd name="T20" fmla="*/ 81483885 w 362"/>
              <a:gd name="T21" fmla="*/ 0 h 5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2"/>
              <a:gd name="T34" fmla="*/ 0 h 589"/>
              <a:gd name="T35" fmla="*/ 362 w 362"/>
              <a:gd name="T36" fmla="*/ 589 h 5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2" h="589">
                <a:moveTo>
                  <a:pt x="181" y="0"/>
                </a:moveTo>
                <a:lnTo>
                  <a:pt x="362" y="118"/>
                </a:lnTo>
                <a:lnTo>
                  <a:pt x="271" y="118"/>
                </a:lnTo>
                <a:lnTo>
                  <a:pt x="271" y="472"/>
                </a:lnTo>
                <a:lnTo>
                  <a:pt x="362" y="472"/>
                </a:lnTo>
                <a:lnTo>
                  <a:pt x="181" y="589"/>
                </a:lnTo>
                <a:lnTo>
                  <a:pt x="0" y="472"/>
                </a:lnTo>
                <a:lnTo>
                  <a:pt x="90" y="472"/>
                </a:lnTo>
                <a:lnTo>
                  <a:pt x="90" y="118"/>
                </a:lnTo>
                <a:lnTo>
                  <a:pt x="0" y="118"/>
                </a:lnTo>
                <a:lnTo>
                  <a:pt x="181" y="0"/>
                </a:lnTo>
                <a:close/>
              </a:path>
            </a:pathLst>
          </a:custGeom>
          <a:solidFill>
            <a:srgbClr val="669900"/>
          </a:solidFill>
          <a:ln w="9525">
            <a:noFill/>
            <a:round/>
            <a:headEnd/>
            <a:tailEnd/>
          </a:ln>
        </p:spPr>
        <p:txBody>
          <a:bodyPr/>
          <a:lstStyle/>
          <a:p>
            <a:endParaRPr lang="zh-CN" altLang="en-US">
              <a:latin typeface="微软雅黑" pitchFamily="34" charset="-122"/>
              <a:ea typeface="微软雅黑" pitchFamily="34" charset="-122"/>
            </a:endParaRPr>
          </a:p>
        </p:txBody>
      </p:sp>
      <p:sp>
        <p:nvSpPr>
          <p:cNvPr id="67" name="Freeform 76"/>
          <p:cNvSpPr>
            <a:spLocks/>
          </p:cNvSpPr>
          <p:nvPr/>
        </p:nvSpPr>
        <p:spPr bwMode="auto">
          <a:xfrm>
            <a:off x="2848295" y="5113120"/>
            <a:ext cx="258236" cy="288032"/>
          </a:xfrm>
          <a:custGeom>
            <a:avLst/>
            <a:gdLst>
              <a:gd name="T0" fmla="*/ 81483885 w 362"/>
              <a:gd name="T1" fmla="*/ 0 h 589"/>
              <a:gd name="T2" fmla="*/ 162967100 w 362"/>
              <a:gd name="T3" fmla="*/ 14264579 h 589"/>
              <a:gd name="T4" fmla="*/ 122000396 w 362"/>
              <a:gd name="T5" fmla="*/ 14264579 h 589"/>
              <a:gd name="T6" fmla="*/ 122000396 w 362"/>
              <a:gd name="T7" fmla="*/ 57058663 h 589"/>
              <a:gd name="T8" fmla="*/ 162967100 w 362"/>
              <a:gd name="T9" fmla="*/ 57058663 h 589"/>
              <a:gd name="T10" fmla="*/ 81483885 w 362"/>
              <a:gd name="T11" fmla="*/ 71202242 h 589"/>
              <a:gd name="T12" fmla="*/ 0 w 362"/>
              <a:gd name="T13" fmla="*/ 57058663 h 589"/>
              <a:gd name="T14" fmla="*/ 40516501 w 362"/>
              <a:gd name="T15" fmla="*/ 57058663 h 589"/>
              <a:gd name="T16" fmla="*/ 40516501 w 362"/>
              <a:gd name="T17" fmla="*/ 14264579 h 589"/>
              <a:gd name="T18" fmla="*/ 0 w 362"/>
              <a:gd name="T19" fmla="*/ 14264579 h 589"/>
              <a:gd name="T20" fmla="*/ 81483885 w 362"/>
              <a:gd name="T21" fmla="*/ 0 h 5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2"/>
              <a:gd name="T34" fmla="*/ 0 h 589"/>
              <a:gd name="T35" fmla="*/ 362 w 362"/>
              <a:gd name="T36" fmla="*/ 589 h 5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2" h="589">
                <a:moveTo>
                  <a:pt x="181" y="0"/>
                </a:moveTo>
                <a:lnTo>
                  <a:pt x="362" y="118"/>
                </a:lnTo>
                <a:lnTo>
                  <a:pt x="271" y="118"/>
                </a:lnTo>
                <a:lnTo>
                  <a:pt x="271" y="472"/>
                </a:lnTo>
                <a:lnTo>
                  <a:pt x="362" y="472"/>
                </a:lnTo>
                <a:lnTo>
                  <a:pt x="181" y="589"/>
                </a:lnTo>
                <a:lnTo>
                  <a:pt x="0" y="472"/>
                </a:lnTo>
                <a:lnTo>
                  <a:pt x="90" y="472"/>
                </a:lnTo>
                <a:lnTo>
                  <a:pt x="90" y="118"/>
                </a:lnTo>
                <a:lnTo>
                  <a:pt x="0" y="118"/>
                </a:lnTo>
                <a:lnTo>
                  <a:pt x="181" y="0"/>
                </a:lnTo>
                <a:close/>
              </a:path>
            </a:pathLst>
          </a:custGeom>
          <a:solidFill>
            <a:srgbClr val="669900"/>
          </a:solidFill>
          <a:ln w="9525">
            <a:noFill/>
            <a:round/>
            <a:headEnd/>
            <a:tailEnd/>
          </a:ln>
        </p:spPr>
        <p:txBody>
          <a:bodyPr/>
          <a:lstStyle/>
          <a:p>
            <a:endParaRPr lang="zh-CN" altLang="en-US">
              <a:latin typeface="微软雅黑" pitchFamily="34" charset="-122"/>
              <a:ea typeface="微软雅黑" pitchFamily="34" charset="-122"/>
            </a:endParaRPr>
          </a:p>
        </p:txBody>
      </p:sp>
      <p:sp>
        <p:nvSpPr>
          <p:cNvPr id="68" name="Freeform 76"/>
          <p:cNvSpPr>
            <a:spLocks/>
          </p:cNvSpPr>
          <p:nvPr/>
        </p:nvSpPr>
        <p:spPr bwMode="auto">
          <a:xfrm>
            <a:off x="3843497" y="5113136"/>
            <a:ext cx="258236" cy="288032"/>
          </a:xfrm>
          <a:custGeom>
            <a:avLst/>
            <a:gdLst>
              <a:gd name="T0" fmla="*/ 81483885 w 362"/>
              <a:gd name="T1" fmla="*/ 0 h 589"/>
              <a:gd name="T2" fmla="*/ 162967100 w 362"/>
              <a:gd name="T3" fmla="*/ 14264579 h 589"/>
              <a:gd name="T4" fmla="*/ 122000396 w 362"/>
              <a:gd name="T5" fmla="*/ 14264579 h 589"/>
              <a:gd name="T6" fmla="*/ 122000396 w 362"/>
              <a:gd name="T7" fmla="*/ 57058663 h 589"/>
              <a:gd name="T8" fmla="*/ 162967100 w 362"/>
              <a:gd name="T9" fmla="*/ 57058663 h 589"/>
              <a:gd name="T10" fmla="*/ 81483885 w 362"/>
              <a:gd name="T11" fmla="*/ 71202242 h 589"/>
              <a:gd name="T12" fmla="*/ 0 w 362"/>
              <a:gd name="T13" fmla="*/ 57058663 h 589"/>
              <a:gd name="T14" fmla="*/ 40516501 w 362"/>
              <a:gd name="T15" fmla="*/ 57058663 h 589"/>
              <a:gd name="T16" fmla="*/ 40516501 w 362"/>
              <a:gd name="T17" fmla="*/ 14264579 h 589"/>
              <a:gd name="T18" fmla="*/ 0 w 362"/>
              <a:gd name="T19" fmla="*/ 14264579 h 589"/>
              <a:gd name="T20" fmla="*/ 81483885 w 362"/>
              <a:gd name="T21" fmla="*/ 0 h 5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2"/>
              <a:gd name="T34" fmla="*/ 0 h 589"/>
              <a:gd name="T35" fmla="*/ 362 w 362"/>
              <a:gd name="T36" fmla="*/ 589 h 5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2" h="589">
                <a:moveTo>
                  <a:pt x="181" y="0"/>
                </a:moveTo>
                <a:lnTo>
                  <a:pt x="362" y="118"/>
                </a:lnTo>
                <a:lnTo>
                  <a:pt x="271" y="118"/>
                </a:lnTo>
                <a:lnTo>
                  <a:pt x="271" y="472"/>
                </a:lnTo>
                <a:lnTo>
                  <a:pt x="362" y="472"/>
                </a:lnTo>
                <a:lnTo>
                  <a:pt x="181" y="589"/>
                </a:lnTo>
                <a:lnTo>
                  <a:pt x="0" y="472"/>
                </a:lnTo>
                <a:lnTo>
                  <a:pt x="90" y="472"/>
                </a:lnTo>
                <a:lnTo>
                  <a:pt x="90" y="118"/>
                </a:lnTo>
                <a:lnTo>
                  <a:pt x="0" y="118"/>
                </a:lnTo>
                <a:lnTo>
                  <a:pt x="181" y="0"/>
                </a:lnTo>
                <a:close/>
              </a:path>
            </a:pathLst>
          </a:custGeom>
          <a:solidFill>
            <a:srgbClr val="669900"/>
          </a:solidFill>
          <a:ln w="9525">
            <a:noFill/>
            <a:round/>
            <a:headEnd/>
            <a:tailEnd/>
          </a:ln>
        </p:spPr>
        <p:txBody>
          <a:bodyPr/>
          <a:lstStyle/>
          <a:p>
            <a:endParaRPr lang="zh-CN" altLang="en-US">
              <a:latin typeface="微软雅黑" pitchFamily="34" charset="-122"/>
              <a:ea typeface="微软雅黑" pitchFamily="34" charset="-122"/>
            </a:endParaRPr>
          </a:p>
        </p:txBody>
      </p:sp>
      <p:sp>
        <p:nvSpPr>
          <p:cNvPr id="69" name="Freeform 64"/>
          <p:cNvSpPr>
            <a:spLocks/>
          </p:cNvSpPr>
          <p:nvPr/>
        </p:nvSpPr>
        <p:spPr bwMode="auto">
          <a:xfrm rot="5400000">
            <a:off x="5346181" y="3299021"/>
            <a:ext cx="286494" cy="535910"/>
          </a:xfrm>
          <a:custGeom>
            <a:avLst/>
            <a:gdLst>
              <a:gd name="T0" fmla="*/ 57925585 w 362"/>
              <a:gd name="T1" fmla="*/ 0 h 589"/>
              <a:gd name="T2" fmla="*/ 115851170 w 362"/>
              <a:gd name="T3" fmla="*/ 26552484 h 589"/>
              <a:gd name="T4" fmla="*/ 86728290 w 362"/>
              <a:gd name="T5" fmla="*/ 26552484 h 589"/>
              <a:gd name="T6" fmla="*/ 86728290 w 362"/>
              <a:gd name="T7" fmla="*/ 106209460 h 589"/>
              <a:gd name="T8" fmla="*/ 115851170 w 362"/>
              <a:gd name="T9" fmla="*/ 106209460 h 589"/>
              <a:gd name="T10" fmla="*/ 57925585 w 362"/>
              <a:gd name="T11" fmla="*/ 132537118 h 589"/>
              <a:gd name="T12" fmla="*/ 0 w 362"/>
              <a:gd name="T13" fmla="*/ 106209460 h 589"/>
              <a:gd name="T14" fmla="*/ 28802696 w 362"/>
              <a:gd name="T15" fmla="*/ 106209460 h 589"/>
              <a:gd name="T16" fmla="*/ 28802696 w 362"/>
              <a:gd name="T17" fmla="*/ 26552484 h 589"/>
              <a:gd name="T18" fmla="*/ 0 w 362"/>
              <a:gd name="T19" fmla="*/ 26552484 h 589"/>
              <a:gd name="T20" fmla="*/ 57925585 w 362"/>
              <a:gd name="T21" fmla="*/ 0 h 5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2"/>
              <a:gd name="T34" fmla="*/ 0 h 589"/>
              <a:gd name="T35" fmla="*/ 362 w 362"/>
              <a:gd name="T36" fmla="*/ 589 h 5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2" h="589">
                <a:moveTo>
                  <a:pt x="181" y="0"/>
                </a:moveTo>
                <a:lnTo>
                  <a:pt x="362" y="118"/>
                </a:lnTo>
                <a:lnTo>
                  <a:pt x="271" y="118"/>
                </a:lnTo>
                <a:lnTo>
                  <a:pt x="271" y="472"/>
                </a:lnTo>
                <a:lnTo>
                  <a:pt x="362" y="472"/>
                </a:lnTo>
                <a:lnTo>
                  <a:pt x="181" y="589"/>
                </a:lnTo>
                <a:lnTo>
                  <a:pt x="0" y="472"/>
                </a:lnTo>
                <a:lnTo>
                  <a:pt x="90" y="472"/>
                </a:lnTo>
                <a:lnTo>
                  <a:pt x="90" y="118"/>
                </a:lnTo>
                <a:lnTo>
                  <a:pt x="0" y="118"/>
                </a:lnTo>
                <a:lnTo>
                  <a:pt x="181" y="0"/>
                </a:lnTo>
                <a:close/>
              </a:path>
            </a:pathLst>
          </a:custGeom>
          <a:solidFill>
            <a:srgbClr val="669900"/>
          </a:solidFill>
          <a:ln w="9525">
            <a:noFill/>
            <a:round/>
            <a:headEnd/>
            <a:tailEnd/>
          </a:ln>
        </p:spPr>
        <p:txBody>
          <a:bodyPr/>
          <a:lstStyle/>
          <a:p>
            <a:endParaRPr lang="zh-CN" altLang="en-US">
              <a:latin typeface="微软雅黑" pitchFamily="34" charset="-122"/>
              <a:ea typeface="微软雅黑" pitchFamily="34" charset="-122"/>
            </a:endParaRPr>
          </a:p>
        </p:txBody>
      </p:sp>
      <p:sp>
        <p:nvSpPr>
          <p:cNvPr id="70" name="Freeform 64"/>
          <p:cNvSpPr>
            <a:spLocks/>
          </p:cNvSpPr>
          <p:nvPr/>
        </p:nvSpPr>
        <p:spPr bwMode="auto">
          <a:xfrm rot="5400000">
            <a:off x="5346181" y="4197614"/>
            <a:ext cx="286494" cy="535910"/>
          </a:xfrm>
          <a:custGeom>
            <a:avLst/>
            <a:gdLst>
              <a:gd name="T0" fmla="*/ 57925585 w 362"/>
              <a:gd name="T1" fmla="*/ 0 h 589"/>
              <a:gd name="T2" fmla="*/ 115851170 w 362"/>
              <a:gd name="T3" fmla="*/ 26552484 h 589"/>
              <a:gd name="T4" fmla="*/ 86728290 w 362"/>
              <a:gd name="T5" fmla="*/ 26552484 h 589"/>
              <a:gd name="T6" fmla="*/ 86728290 w 362"/>
              <a:gd name="T7" fmla="*/ 106209460 h 589"/>
              <a:gd name="T8" fmla="*/ 115851170 w 362"/>
              <a:gd name="T9" fmla="*/ 106209460 h 589"/>
              <a:gd name="T10" fmla="*/ 57925585 w 362"/>
              <a:gd name="T11" fmla="*/ 132537118 h 589"/>
              <a:gd name="T12" fmla="*/ 0 w 362"/>
              <a:gd name="T13" fmla="*/ 106209460 h 589"/>
              <a:gd name="T14" fmla="*/ 28802696 w 362"/>
              <a:gd name="T15" fmla="*/ 106209460 h 589"/>
              <a:gd name="T16" fmla="*/ 28802696 w 362"/>
              <a:gd name="T17" fmla="*/ 26552484 h 589"/>
              <a:gd name="T18" fmla="*/ 0 w 362"/>
              <a:gd name="T19" fmla="*/ 26552484 h 589"/>
              <a:gd name="T20" fmla="*/ 57925585 w 362"/>
              <a:gd name="T21" fmla="*/ 0 h 5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2"/>
              <a:gd name="T34" fmla="*/ 0 h 589"/>
              <a:gd name="T35" fmla="*/ 362 w 362"/>
              <a:gd name="T36" fmla="*/ 589 h 5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2" h="589">
                <a:moveTo>
                  <a:pt x="181" y="0"/>
                </a:moveTo>
                <a:lnTo>
                  <a:pt x="362" y="118"/>
                </a:lnTo>
                <a:lnTo>
                  <a:pt x="271" y="118"/>
                </a:lnTo>
                <a:lnTo>
                  <a:pt x="271" y="472"/>
                </a:lnTo>
                <a:lnTo>
                  <a:pt x="362" y="472"/>
                </a:lnTo>
                <a:lnTo>
                  <a:pt x="181" y="589"/>
                </a:lnTo>
                <a:lnTo>
                  <a:pt x="0" y="472"/>
                </a:lnTo>
                <a:lnTo>
                  <a:pt x="90" y="472"/>
                </a:lnTo>
                <a:lnTo>
                  <a:pt x="90" y="118"/>
                </a:lnTo>
                <a:lnTo>
                  <a:pt x="0" y="118"/>
                </a:lnTo>
                <a:lnTo>
                  <a:pt x="181" y="0"/>
                </a:lnTo>
                <a:close/>
              </a:path>
            </a:pathLst>
          </a:custGeom>
          <a:solidFill>
            <a:srgbClr val="669900"/>
          </a:solidFill>
          <a:ln w="9525">
            <a:noFill/>
            <a:round/>
            <a:headEnd/>
            <a:tailEnd/>
          </a:ln>
        </p:spPr>
        <p:txBody>
          <a:bodyPr/>
          <a:lstStyle/>
          <a:p>
            <a:endParaRPr lang="zh-CN" altLang="en-US">
              <a:latin typeface="微软雅黑" pitchFamily="34" charset="-122"/>
              <a:ea typeface="微软雅黑" pitchFamily="34" charset="-122"/>
            </a:endParaRPr>
          </a:p>
        </p:txBody>
      </p:sp>
      <p:sp>
        <p:nvSpPr>
          <p:cNvPr id="71" name="Freeform 76"/>
          <p:cNvSpPr>
            <a:spLocks/>
          </p:cNvSpPr>
          <p:nvPr/>
        </p:nvSpPr>
        <p:spPr bwMode="auto">
          <a:xfrm>
            <a:off x="7068479" y="2412870"/>
            <a:ext cx="258236" cy="288032"/>
          </a:xfrm>
          <a:custGeom>
            <a:avLst/>
            <a:gdLst>
              <a:gd name="T0" fmla="*/ 81483885 w 362"/>
              <a:gd name="T1" fmla="*/ 0 h 589"/>
              <a:gd name="T2" fmla="*/ 162967100 w 362"/>
              <a:gd name="T3" fmla="*/ 14264579 h 589"/>
              <a:gd name="T4" fmla="*/ 122000396 w 362"/>
              <a:gd name="T5" fmla="*/ 14264579 h 589"/>
              <a:gd name="T6" fmla="*/ 122000396 w 362"/>
              <a:gd name="T7" fmla="*/ 57058663 h 589"/>
              <a:gd name="T8" fmla="*/ 162967100 w 362"/>
              <a:gd name="T9" fmla="*/ 57058663 h 589"/>
              <a:gd name="T10" fmla="*/ 81483885 w 362"/>
              <a:gd name="T11" fmla="*/ 71202242 h 589"/>
              <a:gd name="T12" fmla="*/ 0 w 362"/>
              <a:gd name="T13" fmla="*/ 57058663 h 589"/>
              <a:gd name="T14" fmla="*/ 40516501 w 362"/>
              <a:gd name="T15" fmla="*/ 57058663 h 589"/>
              <a:gd name="T16" fmla="*/ 40516501 w 362"/>
              <a:gd name="T17" fmla="*/ 14264579 h 589"/>
              <a:gd name="T18" fmla="*/ 0 w 362"/>
              <a:gd name="T19" fmla="*/ 14264579 h 589"/>
              <a:gd name="T20" fmla="*/ 81483885 w 362"/>
              <a:gd name="T21" fmla="*/ 0 h 5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2"/>
              <a:gd name="T34" fmla="*/ 0 h 589"/>
              <a:gd name="T35" fmla="*/ 362 w 362"/>
              <a:gd name="T36" fmla="*/ 589 h 5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2" h="589">
                <a:moveTo>
                  <a:pt x="181" y="0"/>
                </a:moveTo>
                <a:lnTo>
                  <a:pt x="362" y="118"/>
                </a:lnTo>
                <a:lnTo>
                  <a:pt x="271" y="118"/>
                </a:lnTo>
                <a:lnTo>
                  <a:pt x="271" y="472"/>
                </a:lnTo>
                <a:lnTo>
                  <a:pt x="362" y="472"/>
                </a:lnTo>
                <a:lnTo>
                  <a:pt x="181" y="589"/>
                </a:lnTo>
                <a:lnTo>
                  <a:pt x="0" y="472"/>
                </a:lnTo>
                <a:lnTo>
                  <a:pt x="90" y="472"/>
                </a:lnTo>
                <a:lnTo>
                  <a:pt x="90" y="118"/>
                </a:lnTo>
                <a:lnTo>
                  <a:pt x="0" y="118"/>
                </a:lnTo>
                <a:lnTo>
                  <a:pt x="181" y="0"/>
                </a:lnTo>
                <a:close/>
              </a:path>
            </a:pathLst>
          </a:custGeom>
          <a:solidFill>
            <a:srgbClr val="669900"/>
          </a:solidFill>
          <a:ln w="9525">
            <a:noFill/>
            <a:round/>
            <a:headEnd/>
            <a:tailEnd/>
          </a:ln>
        </p:spPr>
        <p:txBody>
          <a:bodyPr/>
          <a:lstStyle/>
          <a:p>
            <a:endParaRPr lang="zh-CN" altLang="en-US">
              <a:latin typeface="微软雅黑" pitchFamily="34" charset="-122"/>
              <a:ea typeface="微软雅黑" pitchFamily="34" charset="-122"/>
            </a:endParaRPr>
          </a:p>
        </p:txBody>
      </p:sp>
      <p:sp>
        <p:nvSpPr>
          <p:cNvPr id="72" name="Freeform 76"/>
          <p:cNvSpPr>
            <a:spLocks/>
          </p:cNvSpPr>
          <p:nvPr/>
        </p:nvSpPr>
        <p:spPr bwMode="auto">
          <a:xfrm>
            <a:off x="8063688" y="2412886"/>
            <a:ext cx="258236" cy="288032"/>
          </a:xfrm>
          <a:custGeom>
            <a:avLst/>
            <a:gdLst>
              <a:gd name="T0" fmla="*/ 81483885 w 362"/>
              <a:gd name="T1" fmla="*/ 0 h 589"/>
              <a:gd name="T2" fmla="*/ 162967100 w 362"/>
              <a:gd name="T3" fmla="*/ 14264579 h 589"/>
              <a:gd name="T4" fmla="*/ 122000396 w 362"/>
              <a:gd name="T5" fmla="*/ 14264579 h 589"/>
              <a:gd name="T6" fmla="*/ 122000396 w 362"/>
              <a:gd name="T7" fmla="*/ 57058663 h 589"/>
              <a:gd name="T8" fmla="*/ 162967100 w 362"/>
              <a:gd name="T9" fmla="*/ 57058663 h 589"/>
              <a:gd name="T10" fmla="*/ 81483885 w 362"/>
              <a:gd name="T11" fmla="*/ 71202242 h 589"/>
              <a:gd name="T12" fmla="*/ 0 w 362"/>
              <a:gd name="T13" fmla="*/ 57058663 h 589"/>
              <a:gd name="T14" fmla="*/ 40516501 w 362"/>
              <a:gd name="T15" fmla="*/ 57058663 h 589"/>
              <a:gd name="T16" fmla="*/ 40516501 w 362"/>
              <a:gd name="T17" fmla="*/ 14264579 h 589"/>
              <a:gd name="T18" fmla="*/ 0 w 362"/>
              <a:gd name="T19" fmla="*/ 14264579 h 589"/>
              <a:gd name="T20" fmla="*/ 81483885 w 362"/>
              <a:gd name="T21" fmla="*/ 0 h 5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2"/>
              <a:gd name="T34" fmla="*/ 0 h 589"/>
              <a:gd name="T35" fmla="*/ 362 w 362"/>
              <a:gd name="T36" fmla="*/ 589 h 5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2" h="589">
                <a:moveTo>
                  <a:pt x="181" y="0"/>
                </a:moveTo>
                <a:lnTo>
                  <a:pt x="362" y="118"/>
                </a:lnTo>
                <a:lnTo>
                  <a:pt x="271" y="118"/>
                </a:lnTo>
                <a:lnTo>
                  <a:pt x="271" y="472"/>
                </a:lnTo>
                <a:lnTo>
                  <a:pt x="362" y="472"/>
                </a:lnTo>
                <a:lnTo>
                  <a:pt x="181" y="589"/>
                </a:lnTo>
                <a:lnTo>
                  <a:pt x="0" y="472"/>
                </a:lnTo>
                <a:lnTo>
                  <a:pt x="90" y="472"/>
                </a:lnTo>
                <a:lnTo>
                  <a:pt x="90" y="118"/>
                </a:lnTo>
                <a:lnTo>
                  <a:pt x="0" y="118"/>
                </a:lnTo>
                <a:lnTo>
                  <a:pt x="181" y="0"/>
                </a:lnTo>
                <a:close/>
              </a:path>
            </a:pathLst>
          </a:custGeom>
          <a:solidFill>
            <a:srgbClr val="669900"/>
          </a:solidFill>
          <a:ln w="9525">
            <a:noFill/>
            <a:round/>
            <a:headEnd/>
            <a:tailEnd/>
          </a:ln>
        </p:spPr>
        <p:txBody>
          <a:bodyPr/>
          <a:lstStyle/>
          <a:p>
            <a:endParaRPr lang="zh-CN" altLang="en-US">
              <a:latin typeface="微软雅黑" pitchFamily="34" charset="-122"/>
              <a:ea typeface="微软雅黑" pitchFamily="34" charset="-122"/>
            </a:endParaRPr>
          </a:p>
        </p:txBody>
      </p:sp>
      <p:sp>
        <p:nvSpPr>
          <p:cNvPr id="73" name="Freeform 76"/>
          <p:cNvSpPr>
            <a:spLocks/>
          </p:cNvSpPr>
          <p:nvPr/>
        </p:nvSpPr>
        <p:spPr bwMode="auto">
          <a:xfrm>
            <a:off x="2771741" y="2412886"/>
            <a:ext cx="258236" cy="288032"/>
          </a:xfrm>
          <a:custGeom>
            <a:avLst/>
            <a:gdLst>
              <a:gd name="T0" fmla="*/ 81483885 w 362"/>
              <a:gd name="T1" fmla="*/ 0 h 589"/>
              <a:gd name="T2" fmla="*/ 162967100 w 362"/>
              <a:gd name="T3" fmla="*/ 14264579 h 589"/>
              <a:gd name="T4" fmla="*/ 122000396 w 362"/>
              <a:gd name="T5" fmla="*/ 14264579 h 589"/>
              <a:gd name="T6" fmla="*/ 122000396 w 362"/>
              <a:gd name="T7" fmla="*/ 57058663 h 589"/>
              <a:gd name="T8" fmla="*/ 162967100 w 362"/>
              <a:gd name="T9" fmla="*/ 57058663 h 589"/>
              <a:gd name="T10" fmla="*/ 81483885 w 362"/>
              <a:gd name="T11" fmla="*/ 71202242 h 589"/>
              <a:gd name="T12" fmla="*/ 0 w 362"/>
              <a:gd name="T13" fmla="*/ 57058663 h 589"/>
              <a:gd name="T14" fmla="*/ 40516501 w 362"/>
              <a:gd name="T15" fmla="*/ 57058663 h 589"/>
              <a:gd name="T16" fmla="*/ 40516501 w 362"/>
              <a:gd name="T17" fmla="*/ 14264579 h 589"/>
              <a:gd name="T18" fmla="*/ 0 w 362"/>
              <a:gd name="T19" fmla="*/ 14264579 h 589"/>
              <a:gd name="T20" fmla="*/ 81483885 w 362"/>
              <a:gd name="T21" fmla="*/ 0 h 5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2"/>
              <a:gd name="T34" fmla="*/ 0 h 589"/>
              <a:gd name="T35" fmla="*/ 362 w 362"/>
              <a:gd name="T36" fmla="*/ 589 h 5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2" h="589">
                <a:moveTo>
                  <a:pt x="181" y="0"/>
                </a:moveTo>
                <a:lnTo>
                  <a:pt x="362" y="118"/>
                </a:lnTo>
                <a:lnTo>
                  <a:pt x="271" y="118"/>
                </a:lnTo>
                <a:lnTo>
                  <a:pt x="271" y="472"/>
                </a:lnTo>
                <a:lnTo>
                  <a:pt x="362" y="472"/>
                </a:lnTo>
                <a:lnTo>
                  <a:pt x="181" y="589"/>
                </a:lnTo>
                <a:lnTo>
                  <a:pt x="0" y="472"/>
                </a:lnTo>
                <a:lnTo>
                  <a:pt x="90" y="472"/>
                </a:lnTo>
                <a:lnTo>
                  <a:pt x="90" y="118"/>
                </a:lnTo>
                <a:lnTo>
                  <a:pt x="0" y="118"/>
                </a:lnTo>
                <a:lnTo>
                  <a:pt x="181" y="0"/>
                </a:lnTo>
                <a:close/>
              </a:path>
            </a:pathLst>
          </a:custGeom>
          <a:solidFill>
            <a:srgbClr val="669900"/>
          </a:solidFill>
          <a:ln w="9525">
            <a:noFill/>
            <a:round/>
            <a:headEnd/>
            <a:tailEnd/>
          </a:ln>
        </p:spPr>
        <p:txBody>
          <a:bodyPr/>
          <a:lstStyle/>
          <a:p>
            <a:endParaRPr lang="zh-CN" altLang="en-US">
              <a:latin typeface="微软雅黑" pitchFamily="34" charset="-122"/>
              <a:ea typeface="微软雅黑" pitchFamily="34" charset="-122"/>
            </a:endParaRPr>
          </a:p>
        </p:txBody>
      </p:sp>
      <p:sp>
        <p:nvSpPr>
          <p:cNvPr id="74" name="Freeform 76"/>
          <p:cNvSpPr>
            <a:spLocks/>
          </p:cNvSpPr>
          <p:nvPr/>
        </p:nvSpPr>
        <p:spPr bwMode="auto">
          <a:xfrm>
            <a:off x="3766946" y="2412902"/>
            <a:ext cx="258236" cy="288032"/>
          </a:xfrm>
          <a:custGeom>
            <a:avLst/>
            <a:gdLst>
              <a:gd name="T0" fmla="*/ 81483885 w 362"/>
              <a:gd name="T1" fmla="*/ 0 h 589"/>
              <a:gd name="T2" fmla="*/ 162967100 w 362"/>
              <a:gd name="T3" fmla="*/ 14264579 h 589"/>
              <a:gd name="T4" fmla="*/ 122000396 w 362"/>
              <a:gd name="T5" fmla="*/ 14264579 h 589"/>
              <a:gd name="T6" fmla="*/ 122000396 w 362"/>
              <a:gd name="T7" fmla="*/ 57058663 h 589"/>
              <a:gd name="T8" fmla="*/ 162967100 w 362"/>
              <a:gd name="T9" fmla="*/ 57058663 h 589"/>
              <a:gd name="T10" fmla="*/ 81483885 w 362"/>
              <a:gd name="T11" fmla="*/ 71202242 h 589"/>
              <a:gd name="T12" fmla="*/ 0 w 362"/>
              <a:gd name="T13" fmla="*/ 57058663 h 589"/>
              <a:gd name="T14" fmla="*/ 40516501 w 362"/>
              <a:gd name="T15" fmla="*/ 57058663 h 589"/>
              <a:gd name="T16" fmla="*/ 40516501 w 362"/>
              <a:gd name="T17" fmla="*/ 14264579 h 589"/>
              <a:gd name="T18" fmla="*/ 0 w 362"/>
              <a:gd name="T19" fmla="*/ 14264579 h 589"/>
              <a:gd name="T20" fmla="*/ 81483885 w 362"/>
              <a:gd name="T21" fmla="*/ 0 h 5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2"/>
              <a:gd name="T34" fmla="*/ 0 h 589"/>
              <a:gd name="T35" fmla="*/ 362 w 362"/>
              <a:gd name="T36" fmla="*/ 589 h 5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2" h="589">
                <a:moveTo>
                  <a:pt x="181" y="0"/>
                </a:moveTo>
                <a:lnTo>
                  <a:pt x="362" y="118"/>
                </a:lnTo>
                <a:lnTo>
                  <a:pt x="271" y="118"/>
                </a:lnTo>
                <a:lnTo>
                  <a:pt x="271" y="472"/>
                </a:lnTo>
                <a:lnTo>
                  <a:pt x="362" y="472"/>
                </a:lnTo>
                <a:lnTo>
                  <a:pt x="181" y="589"/>
                </a:lnTo>
                <a:lnTo>
                  <a:pt x="0" y="472"/>
                </a:lnTo>
                <a:lnTo>
                  <a:pt x="90" y="472"/>
                </a:lnTo>
                <a:lnTo>
                  <a:pt x="90" y="118"/>
                </a:lnTo>
                <a:lnTo>
                  <a:pt x="0" y="118"/>
                </a:lnTo>
                <a:lnTo>
                  <a:pt x="181" y="0"/>
                </a:lnTo>
                <a:close/>
              </a:path>
            </a:pathLst>
          </a:custGeom>
          <a:solidFill>
            <a:srgbClr val="669900"/>
          </a:solidFill>
          <a:ln w="9525">
            <a:noFill/>
            <a:round/>
            <a:headEnd/>
            <a:tailEnd/>
          </a:ln>
        </p:spPr>
        <p:txBody>
          <a:bodyPr/>
          <a:lstStyle/>
          <a:p>
            <a:endParaRPr lang="zh-CN" altLang="en-US">
              <a:latin typeface="微软雅黑" pitchFamily="34" charset="-122"/>
              <a:ea typeface="微软雅黑" pitchFamily="34" charset="-122"/>
            </a:endParaRPr>
          </a:p>
        </p:txBody>
      </p:sp>
      <p:sp>
        <p:nvSpPr>
          <p:cNvPr id="75" name="圆角矩形 134"/>
          <p:cNvSpPr/>
          <p:nvPr/>
        </p:nvSpPr>
        <p:spPr>
          <a:xfrm>
            <a:off x="2963123" y="5473040"/>
            <a:ext cx="5655750" cy="360020"/>
          </a:xfrm>
          <a:prstGeom prst="roundRect">
            <a:avLst/>
          </a:prstGeom>
          <a:noFill/>
          <a:ln w="9525">
            <a:solidFill>
              <a:schemeClr val="tx1"/>
            </a:solidFill>
            <a:prstDash val="dash"/>
            <a:round/>
            <a:headEnd/>
            <a:tailEnd/>
          </a:ln>
        </p:spPr>
        <p:txBody>
          <a:bodyPr wrap="none" anchor="ctr"/>
          <a:lstStyle/>
          <a:p>
            <a:endParaRPr lang="zh-CN" altLang="en-US" dirty="0" smtClean="0">
              <a:solidFill>
                <a:schemeClr val="tx1"/>
              </a:solidFill>
              <a:latin typeface="微软雅黑" pitchFamily="34" charset="-122"/>
              <a:ea typeface="微软雅黑" pitchFamily="34" charset="-122"/>
            </a:endParaRPr>
          </a:p>
        </p:txBody>
      </p:sp>
      <p:sp>
        <p:nvSpPr>
          <p:cNvPr id="76" name="Rectangle 54"/>
          <p:cNvSpPr>
            <a:spLocks noChangeArrowheads="1"/>
          </p:cNvSpPr>
          <p:nvPr/>
        </p:nvSpPr>
        <p:spPr bwMode="auto">
          <a:xfrm>
            <a:off x="7288301" y="4326936"/>
            <a:ext cx="765857" cy="426009"/>
          </a:xfrm>
          <a:prstGeom prst="rect">
            <a:avLst/>
          </a:prstGeom>
          <a:solidFill>
            <a:srgbClr val="FFCC66"/>
          </a:solidFill>
          <a:ln w="25400" algn="ctr">
            <a:solidFill>
              <a:schemeClr val="bg1"/>
            </a:solidFill>
            <a:miter lim="800000"/>
            <a:headEnd/>
            <a:tailEnd/>
          </a:ln>
          <a:effectLst>
            <a:outerShdw dist="107763" dir="2700000" algn="ctr" rotWithShape="0">
              <a:schemeClr val="bg2">
                <a:alpha val="50000"/>
              </a:schemeClr>
            </a:outerShdw>
          </a:effectLst>
        </p:spPr>
        <p:txBody>
          <a:bodyPr vert="horz" wrap="none" lIns="91274" tIns="45632" rIns="91274" bIns="45632" anchor="ctr"/>
          <a:lstStyle/>
          <a:p>
            <a:pPr algn="ctr" defTabSz="801688">
              <a:defRPr/>
            </a:pPr>
            <a:r>
              <a:rPr lang="en-US" altLang="zh-CN" sz="1200" b="1" dirty="0" smtClean="0">
                <a:latin typeface="微软雅黑" pitchFamily="34" charset="-122"/>
                <a:ea typeface="微软雅黑" pitchFamily="34" charset="-122"/>
              </a:rPr>
              <a:t>RDB</a:t>
            </a:r>
            <a:endParaRPr lang="zh-CN" altLang="en-US" sz="1200" b="1" dirty="0">
              <a:latin typeface="微软雅黑" pitchFamily="34" charset="-122"/>
              <a:ea typeface="微软雅黑" pitchFamily="34" charset="-122"/>
            </a:endParaRPr>
          </a:p>
        </p:txBody>
      </p:sp>
      <p:sp>
        <p:nvSpPr>
          <p:cNvPr id="77"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smtClean="0"/>
              <a:t>云计算解决方案</a:t>
            </a:r>
            <a:endParaRPr lang="zh-CN" altLang="en-US" sz="2400" dirty="0"/>
          </a:p>
        </p:txBody>
      </p:sp>
    </p:spTree>
    <p:extLst>
      <p:ext uri="{BB962C8B-B14F-4D97-AF65-F5344CB8AC3E}">
        <p14:creationId xmlns:p14="http://schemas.microsoft.com/office/powerpoint/2010/main" val="384570066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a:t>云计算</a:t>
            </a:r>
            <a:r>
              <a:rPr lang="zh-CN" altLang="en-US" sz="2400" dirty="0" smtClean="0"/>
              <a:t>框架（</a:t>
            </a:r>
            <a:r>
              <a:rPr lang="en-US" altLang="zh-CN" sz="2400" dirty="0" err="1" smtClean="0"/>
              <a:t>PaaS</a:t>
            </a:r>
            <a:r>
              <a:rPr lang="zh-CN" altLang="en-US" sz="2400" dirty="0" smtClean="0"/>
              <a:t>）</a:t>
            </a:r>
            <a:endParaRPr lang="zh-CN" altLang="en-US" sz="2400" dirty="0"/>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56</a:t>
            </a:fld>
            <a:endParaRPr lang="en-US" altLang="zh-CN" dirty="0"/>
          </a:p>
        </p:txBody>
      </p:sp>
      <p:sp>
        <p:nvSpPr>
          <p:cNvPr id="9" name="AutoShape 5"/>
          <p:cNvSpPr>
            <a:spLocks noChangeArrowheads="1"/>
          </p:cNvSpPr>
          <p:nvPr/>
        </p:nvSpPr>
        <p:spPr bwMode="auto">
          <a:xfrm>
            <a:off x="491357" y="4646368"/>
            <a:ext cx="2558628" cy="647944"/>
          </a:xfrm>
          <a:prstGeom prst="roundRect">
            <a:avLst>
              <a:gd name="adj" fmla="val 16667"/>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a:defRPr/>
            </a:pPr>
            <a:r>
              <a:rPr lang="zh-CN" altLang="en-US" sz="1600" b="1" dirty="0" err="1">
                <a:solidFill>
                  <a:schemeClr val="accent1">
                    <a:lumMod val="50000"/>
                  </a:schemeClr>
                </a:solidFill>
                <a:latin typeface="微软雅黑" pitchFamily="34" charset="-122"/>
                <a:ea typeface="微软雅黑" pitchFamily="34" charset="-122"/>
              </a:rPr>
              <a:t>云中心</a:t>
            </a:r>
            <a:r>
              <a:rPr lang="en-US" altLang="zh-CN" sz="1600" b="1" dirty="0">
                <a:solidFill>
                  <a:schemeClr val="accent1">
                    <a:lumMod val="50000"/>
                  </a:schemeClr>
                </a:solidFill>
                <a:latin typeface="微软雅黑" pitchFamily="34" charset="-122"/>
                <a:ea typeface="微软雅黑" pitchFamily="34" charset="-122"/>
              </a:rPr>
              <a:t>(</a:t>
            </a:r>
            <a:r>
              <a:rPr lang="en-US" altLang="zh-CN" sz="1600" b="1" dirty="0" err="1">
                <a:solidFill>
                  <a:schemeClr val="accent1">
                    <a:lumMod val="50000"/>
                  </a:schemeClr>
                </a:solidFill>
                <a:latin typeface="微软雅黑" pitchFamily="34" charset="-122"/>
                <a:ea typeface="微软雅黑" pitchFamily="34" charset="-122"/>
              </a:rPr>
              <a:t>IaaS</a:t>
            </a:r>
            <a:r>
              <a:rPr lang="en-US" altLang="zh-CN" sz="1600" b="1" dirty="0">
                <a:solidFill>
                  <a:schemeClr val="accent1">
                    <a:lumMod val="50000"/>
                  </a:schemeClr>
                </a:solidFill>
                <a:latin typeface="微软雅黑" pitchFamily="34" charset="-122"/>
                <a:ea typeface="微软雅黑" pitchFamily="34" charset="-122"/>
              </a:rPr>
              <a:t>)</a:t>
            </a:r>
          </a:p>
        </p:txBody>
      </p:sp>
      <p:sp>
        <p:nvSpPr>
          <p:cNvPr id="10" name="AutoShape 7"/>
          <p:cNvSpPr>
            <a:spLocks noChangeArrowheads="1"/>
          </p:cNvSpPr>
          <p:nvPr/>
        </p:nvSpPr>
        <p:spPr bwMode="auto">
          <a:xfrm>
            <a:off x="491357" y="3498963"/>
            <a:ext cx="2558628" cy="647944"/>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a:defRPr/>
            </a:pPr>
            <a:r>
              <a:rPr lang="zh-CN" altLang="en-US" sz="1600" b="1" dirty="0">
                <a:solidFill>
                  <a:schemeClr val="accent1">
                    <a:lumMod val="50000"/>
                  </a:schemeClr>
                </a:solidFill>
                <a:latin typeface="微软雅黑" pitchFamily="34" charset="-122"/>
                <a:ea typeface="微软雅黑" pitchFamily="34" charset="-122"/>
              </a:rPr>
              <a:t>云平台</a:t>
            </a:r>
            <a:r>
              <a:rPr lang="en-US" altLang="zh-CN" sz="1600" b="1" dirty="0">
                <a:solidFill>
                  <a:schemeClr val="accent1">
                    <a:lumMod val="50000"/>
                  </a:schemeClr>
                </a:solidFill>
                <a:latin typeface="微软雅黑" pitchFamily="34" charset="-122"/>
                <a:ea typeface="微软雅黑" pitchFamily="34" charset="-122"/>
              </a:rPr>
              <a:t>(</a:t>
            </a:r>
            <a:r>
              <a:rPr lang="en-US" altLang="zh-CN" sz="1600" b="1" dirty="0" err="1">
                <a:solidFill>
                  <a:schemeClr val="accent1">
                    <a:lumMod val="50000"/>
                  </a:schemeClr>
                </a:solidFill>
                <a:latin typeface="微软雅黑" pitchFamily="34" charset="-122"/>
                <a:ea typeface="微软雅黑" pitchFamily="34" charset="-122"/>
              </a:rPr>
              <a:t>PaaS</a:t>
            </a:r>
            <a:r>
              <a:rPr lang="en-US" altLang="zh-CN" sz="1600" b="1" dirty="0">
                <a:solidFill>
                  <a:schemeClr val="accent1">
                    <a:lumMod val="50000"/>
                  </a:schemeClr>
                </a:solidFill>
                <a:latin typeface="微软雅黑" pitchFamily="34" charset="-122"/>
                <a:ea typeface="微软雅黑" pitchFamily="34" charset="-122"/>
              </a:rPr>
              <a:t>)</a:t>
            </a:r>
            <a:endParaRPr lang="zh-CN" altLang="en-US" sz="1600" b="1" dirty="0">
              <a:solidFill>
                <a:schemeClr val="accent1">
                  <a:lumMod val="50000"/>
                </a:schemeClr>
              </a:solidFill>
              <a:latin typeface="微软雅黑" pitchFamily="34" charset="-122"/>
              <a:ea typeface="微软雅黑" pitchFamily="34" charset="-122"/>
            </a:endParaRPr>
          </a:p>
        </p:txBody>
      </p:sp>
      <p:sp>
        <p:nvSpPr>
          <p:cNvPr id="11" name="AutoShape 8"/>
          <p:cNvSpPr>
            <a:spLocks noChangeArrowheads="1"/>
          </p:cNvSpPr>
          <p:nvPr/>
        </p:nvSpPr>
        <p:spPr bwMode="auto">
          <a:xfrm>
            <a:off x="491357" y="2359386"/>
            <a:ext cx="2558628" cy="647944"/>
          </a:xfrm>
          <a:prstGeom prst="roundRect">
            <a:avLst>
              <a:gd name="adj"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defRPr/>
            </a:pPr>
            <a:r>
              <a:rPr lang="zh-CN" altLang="en-US" sz="1600" b="1" dirty="0">
                <a:solidFill>
                  <a:schemeClr val="accent1">
                    <a:lumMod val="50000"/>
                  </a:schemeClr>
                </a:solidFill>
                <a:latin typeface="微软雅黑" pitchFamily="34" charset="-122"/>
                <a:ea typeface="微软雅黑" pitchFamily="34" charset="-122"/>
              </a:rPr>
              <a:t>云服务</a:t>
            </a:r>
            <a:r>
              <a:rPr lang="en-US" altLang="zh-CN" sz="1600" b="1" dirty="0">
                <a:solidFill>
                  <a:schemeClr val="accent1">
                    <a:lumMod val="50000"/>
                  </a:schemeClr>
                </a:solidFill>
                <a:latin typeface="微软雅黑" pitchFamily="34" charset="-122"/>
                <a:ea typeface="微软雅黑" pitchFamily="34" charset="-122"/>
              </a:rPr>
              <a:t>(</a:t>
            </a:r>
            <a:r>
              <a:rPr lang="en-US" altLang="zh-CN" sz="1600" b="1" dirty="0" err="1">
                <a:solidFill>
                  <a:schemeClr val="accent1">
                    <a:lumMod val="50000"/>
                  </a:schemeClr>
                </a:solidFill>
                <a:latin typeface="微软雅黑" pitchFamily="34" charset="-122"/>
                <a:ea typeface="微软雅黑" pitchFamily="34" charset="-122"/>
              </a:rPr>
              <a:t>SaaS</a:t>
            </a:r>
            <a:r>
              <a:rPr lang="en-US" altLang="zh-CN" sz="1600" b="1" dirty="0">
                <a:solidFill>
                  <a:schemeClr val="accent1">
                    <a:lumMod val="50000"/>
                  </a:schemeClr>
                </a:solidFill>
                <a:latin typeface="微软雅黑" pitchFamily="34" charset="-122"/>
                <a:ea typeface="微软雅黑" pitchFamily="34" charset="-122"/>
              </a:rPr>
              <a:t>)</a:t>
            </a:r>
            <a:endParaRPr lang="zh-CN" altLang="en-US" sz="1600" b="1" dirty="0">
              <a:solidFill>
                <a:schemeClr val="accent1">
                  <a:lumMod val="50000"/>
                </a:schemeClr>
              </a:solidFill>
              <a:latin typeface="微软雅黑" pitchFamily="34" charset="-122"/>
              <a:ea typeface="微软雅黑" pitchFamily="34" charset="-122"/>
            </a:endParaRPr>
          </a:p>
        </p:txBody>
      </p:sp>
      <p:sp>
        <p:nvSpPr>
          <p:cNvPr id="12" name="左大括号 10"/>
          <p:cNvSpPr/>
          <p:nvPr/>
        </p:nvSpPr>
        <p:spPr>
          <a:xfrm>
            <a:off x="3155653" y="2774032"/>
            <a:ext cx="609724" cy="2088232"/>
          </a:xfrm>
          <a:prstGeom prst="leftBrace">
            <a:avLst>
              <a:gd name="adj1" fmla="val 8333"/>
              <a:gd name="adj2" fmla="val 50000"/>
            </a:avLst>
          </a:prstGeom>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3" name="Rounded Rectangle 8"/>
          <p:cNvSpPr/>
          <p:nvPr/>
        </p:nvSpPr>
        <p:spPr>
          <a:xfrm>
            <a:off x="3803725" y="4359597"/>
            <a:ext cx="1004888" cy="574675"/>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kumimoji="1" lang="en-US" altLang="zh-CN" sz="1400" dirty="0" err="1" smtClean="0">
                <a:solidFill>
                  <a:schemeClr val="tx1"/>
                </a:solidFill>
                <a:latin typeface="微软雅黑" pitchFamily="34" charset="-122"/>
                <a:ea typeface="微软雅黑" pitchFamily="34" charset="-122"/>
              </a:rPr>
              <a:t>PaaS</a:t>
            </a:r>
            <a:r>
              <a:rPr kumimoji="1" lang="zh-CN" altLang="en-US" sz="1400" dirty="0" smtClean="0">
                <a:solidFill>
                  <a:schemeClr val="tx1"/>
                </a:solidFill>
                <a:latin typeface="微软雅黑" pitchFamily="34" charset="-122"/>
                <a:ea typeface="微软雅黑" pitchFamily="34" charset="-122"/>
              </a:rPr>
              <a:t>平台</a:t>
            </a:r>
            <a:endParaRPr kumimoji="1" lang="en-US" altLang="zh-CN" sz="1400" dirty="0" smtClean="0">
              <a:solidFill>
                <a:schemeClr val="tx1"/>
              </a:solidFill>
              <a:latin typeface="微软雅黑" pitchFamily="34" charset="-122"/>
              <a:ea typeface="微软雅黑" pitchFamily="34" charset="-122"/>
            </a:endParaRPr>
          </a:p>
          <a:p>
            <a:pPr algn="ctr" fontAlgn="auto">
              <a:spcBef>
                <a:spcPts val="0"/>
              </a:spcBef>
              <a:spcAft>
                <a:spcPts val="0"/>
              </a:spcAft>
              <a:defRPr/>
            </a:pPr>
            <a:r>
              <a:rPr kumimoji="1" lang="zh-CN" altLang="en-US" sz="1400" dirty="0" smtClean="0">
                <a:solidFill>
                  <a:schemeClr val="tx1"/>
                </a:solidFill>
                <a:latin typeface="微软雅黑" pitchFamily="34" charset="-122"/>
                <a:ea typeface="微软雅黑" pitchFamily="34" charset="-122"/>
              </a:rPr>
              <a:t>提供者</a:t>
            </a:r>
            <a:endParaRPr kumimoji="1" lang="en-US" altLang="zh-CN" sz="1400" dirty="0">
              <a:solidFill>
                <a:schemeClr val="tx1"/>
              </a:solidFill>
              <a:latin typeface="微软雅黑" pitchFamily="34" charset="-122"/>
              <a:ea typeface="微软雅黑" pitchFamily="34" charset="-122"/>
            </a:endParaRPr>
          </a:p>
        </p:txBody>
      </p:sp>
      <p:sp>
        <p:nvSpPr>
          <p:cNvPr id="14" name="Rounded Rectangle 8"/>
          <p:cNvSpPr/>
          <p:nvPr/>
        </p:nvSpPr>
        <p:spPr>
          <a:xfrm>
            <a:off x="3803725" y="3495501"/>
            <a:ext cx="1004888" cy="574675"/>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kumimoji="1" lang="zh-CN" altLang="en-US" sz="1400" dirty="0" smtClean="0">
                <a:solidFill>
                  <a:schemeClr val="tx1"/>
                </a:solidFill>
                <a:latin typeface="微软雅黑" pitchFamily="34" charset="-122"/>
                <a:ea typeface="微软雅黑" pitchFamily="34" charset="-122"/>
              </a:rPr>
              <a:t>应用</a:t>
            </a:r>
            <a:endParaRPr kumimoji="1" lang="en-US" altLang="zh-CN" sz="1400" dirty="0" smtClean="0">
              <a:solidFill>
                <a:schemeClr val="tx1"/>
              </a:solidFill>
              <a:latin typeface="微软雅黑" pitchFamily="34" charset="-122"/>
              <a:ea typeface="微软雅黑" pitchFamily="34" charset="-122"/>
            </a:endParaRPr>
          </a:p>
          <a:p>
            <a:pPr algn="ctr" fontAlgn="auto">
              <a:spcBef>
                <a:spcPts val="0"/>
              </a:spcBef>
              <a:spcAft>
                <a:spcPts val="0"/>
              </a:spcAft>
              <a:defRPr/>
            </a:pPr>
            <a:r>
              <a:rPr kumimoji="1" lang="zh-CN" altLang="en-US" sz="1400" dirty="0" smtClean="0">
                <a:solidFill>
                  <a:schemeClr val="tx1"/>
                </a:solidFill>
                <a:latin typeface="微软雅黑" pitchFamily="34" charset="-122"/>
                <a:ea typeface="微软雅黑" pitchFamily="34" charset="-122"/>
              </a:rPr>
              <a:t>开发者</a:t>
            </a:r>
            <a:endParaRPr kumimoji="1" lang="en-US" altLang="zh-CN" sz="1400" dirty="0">
              <a:solidFill>
                <a:schemeClr val="tx1"/>
              </a:solidFill>
              <a:latin typeface="微软雅黑" pitchFamily="34" charset="-122"/>
              <a:ea typeface="微软雅黑" pitchFamily="34" charset="-122"/>
            </a:endParaRPr>
          </a:p>
        </p:txBody>
      </p:sp>
      <p:sp>
        <p:nvSpPr>
          <p:cNvPr id="15" name="Rounded Rectangle 8"/>
          <p:cNvSpPr/>
          <p:nvPr/>
        </p:nvSpPr>
        <p:spPr>
          <a:xfrm>
            <a:off x="3806949" y="1693912"/>
            <a:ext cx="1004888" cy="574675"/>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kumimoji="1" lang="zh-CN" altLang="en-US" sz="1400" dirty="0" smtClean="0">
                <a:solidFill>
                  <a:schemeClr val="tx1"/>
                </a:solidFill>
                <a:latin typeface="微软雅黑" pitchFamily="34" charset="-122"/>
                <a:ea typeface="微软雅黑" pitchFamily="34" charset="-122"/>
              </a:rPr>
              <a:t>应用</a:t>
            </a:r>
            <a:endParaRPr kumimoji="1" lang="en-US" altLang="zh-CN" sz="1400" dirty="0" smtClean="0">
              <a:solidFill>
                <a:schemeClr val="tx1"/>
              </a:solidFill>
              <a:latin typeface="微软雅黑" pitchFamily="34" charset="-122"/>
              <a:ea typeface="微软雅黑" pitchFamily="34" charset="-122"/>
            </a:endParaRPr>
          </a:p>
          <a:p>
            <a:pPr algn="ctr" fontAlgn="auto">
              <a:spcBef>
                <a:spcPts val="0"/>
              </a:spcBef>
              <a:spcAft>
                <a:spcPts val="0"/>
              </a:spcAft>
              <a:defRPr/>
            </a:pPr>
            <a:r>
              <a:rPr kumimoji="1" lang="zh-CN" altLang="en-US" sz="1400" dirty="0" smtClean="0">
                <a:solidFill>
                  <a:schemeClr val="tx1"/>
                </a:solidFill>
                <a:latin typeface="微软雅黑" pitchFamily="34" charset="-122"/>
                <a:ea typeface="微软雅黑" pitchFamily="34" charset="-122"/>
              </a:rPr>
              <a:t>租户</a:t>
            </a:r>
            <a:endParaRPr kumimoji="1" lang="en-US" altLang="zh-CN" sz="1400" dirty="0">
              <a:solidFill>
                <a:schemeClr val="tx1"/>
              </a:solidFill>
              <a:latin typeface="微软雅黑" pitchFamily="34" charset="-122"/>
              <a:ea typeface="微软雅黑" pitchFamily="34" charset="-122"/>
            </a:endParaRPr>
          </a:p>
        </p:txBody>
      </p:sp>
      <p:sp>
        <p:nvSpPr>
          <p:cNvPr id="16" name="Rounded Rectangle 8"/>
          <p:cNvSpPr/>
          <p:nvPr/>
        </p:nvSpPr>
        <p:spPr>
          <a:xfrm>
            <a:off x="3803725" y="685800"/>
            <a:ext cx="1004888" cy="574675"/>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kumimoji="1" lang="zh-CN" altLang="en-US" sz="1400" dirty="0" smtClean="0">
                <a:solidFill>
                  <a:schemeClr val="tx1"/>
                </a:solidFill>
                <a:latin typeface="微软雅黑" pitchFamily="34" charset="-122"/>
                <a:ea typeface="微软雅黑" pitchFamily="34" charset="-122"/>
              </a:rPr>
              <a:t>应用</a:t>
            </a:r>
            <a:endParaRPr kumimoji="1" lang="en-US" altLang="zh-CN" sz="1400" dirty="0" smtClean="0">
              <a:solidFill>
                <a:schemeClr val="tx1"/>
              </a:solidFill>
              <a:latin typeface="微软雅黑" pitchFamily="34" charset="-122"/>
              <a:ea typeface="微软雅黑" pitchFamily="34" charset="-122"/>
            </a:endParaRPr>
          </a:p>
          <a:p>
            <a:pPr algn="ctr" fontAlgn="auto">
              <a:spcBef>
                <a:spcPts val="0"/>
              </a:spcBef>
              <a:spcAft>
                <a:spcPts val="0"/>
              </a:spcAft>
              <a:defRPr/>
            </a:pPr>
            <a:r>
              <a:rPr kumimoji="1" lang="zh-CN" altLang="en-US" sz="1400" dirty="0" smtClean="0">
                <a:solidFill>
                  <a:schemeClr val="tx1"/>
                </a:solidFill>
                <a:latin typeface="微软雅黑" pitchFamily="34" charset="-122"/>
                <a:ea typeface="微软雅黑" pitchFamily="34" charset="-122"/>
              </a:rPr>
              <a:t>使用者</a:t>
            </a:r>
            <a:endParaRPr kumimoji="1" lang="en-US" altLang="zh-CN" sz="1400" dirty="0">
              <a:solidFill>
                <a:schemeClr val="tx1"/>
              </a:solidFill>
              <a:latin typeface="微软雅黑" pitchFamily="34" charset="-122"/>
              <a:ea typeface="微软雅黑" pitchFamily="34" charset="-122"/>
            </a:endParaRPr>
          </a:p>
        </p:txBody>
      </p:sp>
      <p:sp>
        <p:nvSpPr>
          <p:cNvPr id="17" name="Rounded Rectangle 8"/>
          <p:cNvSpPr/>
          <p:nvPr/>
        </p:nvSpPr>
        <p:spPr>
          <a:xfrm>
            <a:off x="5459909" y="3063453"/>
            <a:ext cx="1004888" cy="574675"/>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kumimoji="1" lang="zh-CN" altLang="en-US" sz="1400" dirty="0" smtClean="0">
                <a:solidFill>
                  <a:schemeClr val="tx1"/>
                </a:solidFill>
                <a:latin typeface="微软雅黑" pitchFamily="34" charset="-122"/>
                <a:ea typeface="微软雅黑" pitchFamily="34" charset="-122"/>
              </a:rPr>
              <a:t>应用</a:t>
            </a:r>
            <a:endParaRPr kumimoji="1" lang="en-US" altLang="zh-CN" sz="1400" dirty="0" smtClean="0">
              <a:solidFill>
                <a:schemeClr val="tx1"/>
              </a:solidFill>
              <a:latin typeface="微软雅黑" pitchFamily="34" charset="-122"/>
              <a:ea typeface="微软雅黑" pitchFamily="34" charset="-122"/>
            </a:endParaRPr>
          </a:p>
        </p:txBody>
      </p:sp>
      <p:sp>
        <p:nvSpPr>
          <p:cNvPr id="18" name="Rounded Rectangle 8"/>
          <p:cNvSpPr/>
          <p:nvPr/>
        </p:nvSpPr>
        <p:spPr>
          <a:xfrm>
            <a:off x="7047309" y="1189856"/>
            <a:ext cx="1004888" cy="574675"/>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kumimoji="1" lang="zh-CN" altLang="en-US" sz="1400" dirty="0" smtClean="0">
                <a:solidFill>
                  <a:schemeClr val="tx1"/>
                </a:solidFill>
                <a:latin typeface="微软雅黑" pitchFamily="34" charset="-122"/>
                <a:ea typeface="微软雅黑" pitchFamily="34" charset="-122"/>
              </a:rPr>
              <a:t>数据源</a:t>
            </a:r>
            <a:endParaRPr kumimoji="1" lang="en-US" altLang="zh-CN" sz="1400" dirty="0" smtClean="0">
              <a:solidFill>
                <a:schemeClr val="tx1"/>
              </a:solidFill>
              <a:latin typeface="微软雅黑" pitchFamily="34" charset="-122"/>
              <a:ea typeface="微软雅黑" pitchFamily="34" charset="-122"/>
            </a:endParaRPr>
          </a:p>
        </p:txBody>
      </p:sp>
      <p:sp>
        <p:nvSpPr>
          <p:cNvPr id="19" name="Rounded Rectangle 8"/>
          <p:cNvSpPr/>
          <p:nvPr/>
        </p:nvSpPr>
        <p:spPr>
          <a:xfrm>
            <a:off x="7047309" y="2108305"/>
            <a:ext cx="1004888" cy="574675"/>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kumimoji="1" lang="zh-CN" altLang="en-US" sz="1400" dirty="0" smtClean="0">
                <a:solidFill>
                  <a:schemeClr val="tx1"/>
                </a:solidFill>
                <a:latin typeface="微软雅黑" pitchFamily="34" charset="-122"/>
                <a:ea typeface="微软雅黑" pitchFamily="34" charset="-122"/>
              </a:rPr>
              <a:t>应用容器进程</a:t>
            </a:r>
            <a:endParaRPr kumimoji="1" lang="en-US" altLang="zh-CN" sz="1400" dirty="0" smtClean="0">
              <a:solidFill>
                <a:schemeClr val="tx1"/>
              </a:solidFill>
              <a:latin typeface="微软雅黑" pitchFamily="34" charset="-122"/>
              <a:ea typeface="微软雅黑" pitchFamily="34" charset="-122"/>
            </a:endParaRPr>
          </a:p>
        </p:txBody>
      </p:sp>
      <p:sp>
        <p:nvSpPr>
          <p:cNvPr id="20" name="Rounded Rectangle 8"/>
          <p:cNvSpPr/>
          <p:nvPr/>
        </p:nvSpPr>
        <p:spPr>
          <a:xfrm>
            <a:off x="7047309" y="3945203"/>
            <a:ext cx="1004888" cy="574675"/>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kumimoji="1" lang="zh-CN" altLang="en-US" sz="1400" dirty="0" smtClean="0">
                <a:solidFill>
                  <a:schemeClr val="tx1"/>
                </a:solidFill>
                <a:latin typeface="微软雅黑" pitchFamily="34" charset="-122"/>
                <a:ea typeface="微软雅黑" pitchFamily="34" charset="-122"/>
              </a:rPr>
              <a:t>对象存储空间</a:t>
            </a:r>
            <a:endParaRPr kumimoji="1" lang="en-US" altLang="zh-CN" sz="1400" dirty="0" smtClean="0">
              <a:solidFill>
                <a:schemeClr val="tx1"/>
              </a:solidFill>
              <a:latin typeface="微软雅黑" pitchFamily="34" charset="-122"/>
              <a:ea typeface="微软雅黑" pitchFamily="34" charset="-122"/>
            </a:endParaRPr>
          </a:p>
        </p:txBody>
      </p:sp>
      <p:sp>
        <p:nvSpPr>
          <p:cNvPr id="21" name="Rounded Rectangle 8"/>
          <p:cNvSpPr/>
          <p:nvPr/>
        </p:nvSpPr>
        <p:spPr>
          <a:xfrm>
            <a:off x="3803725" y="5151685"/>
            <a:ext cx="1004888" cy="574675"/>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kumimoji="1" lang="zh-CN" altLang="en-US" sz="1400" dirty="0" smtClean="0">
                <a:solidFill>
                  <a:schemeClr val="tx1"/>
                </a:solidFill>
                <a:latin typeface="微软雅黑" pitchFamily="34" charset="-122"/>
                <a:ea typeface="微软雅黑" pitchFamily="34" charset="-122"/>
              </a:rPr>
              <a:t>基础设施</a:t>
            </a:r>
            <a:endParaRPr kumimoji="1" lang="en-US" altLang="zh-CN" sz="1400" dirty="0" smtClean="0">
              <a:solidFill>
                <a:schemeClr val="tx1"/>
              </a:solidFill>
              <a:latin typeface="微软雅黑" pitchFamily="34" charset="-122"/>
              <a:ea typeface="微软雅黑" pitchFamily="34" charset="-122"/>
            </a:endParaRPr>
          </a:p>
          <a:p>
            <a:pPr algn="ctr" fontAlgn="auto">
              <a:spcBef>
                <a:spcPts val="0"/>
              </a:spcBef>
              <a:spcAft>
                <a:spcPts val="0"/>
              </a:spcAft>
              <a:defRPr/>
            </a:pPr>
            <a:r>
              <a:rPr kumimoji="1" lang="zh-CN" altLang="en-US" sz="1400" dirty="0" smtClean="0">
                <a:solidFill>
                  <a:schemeClr val="tx1"/>
                </a:solidFill>
                <a:latin typeface="微软雅黑" pitchFamily="34" charset="-122"/>
                <a:ea typeface="微软雅黑" pitchFamily="34" charset="-122"/>
              </a:rPr>
              <a:t>提供者</a:t>
            </a:r>
            <a:endParaRPr kumimoji="1" lang="en-US" altLang="zh-CN" sz="1400" dirty="0">
              <a:solidFill>
                <a:schemeClr val="tx1"/>
              </a:solidFill>
              <a:latin typeface="微软雅黑" pitchFamily="34" charset="-122"/>
              <a:ea typeface="微软雅黑" pitchFamily="34" charset="-122"/>
            </a:endParaRPr>
          </a:p>
        </p:txBody>
      </p:sp>
      <p:sp>
        <p:nvSpPr>
          <p:cNvPr id="22" name="Rounded Rectangle 8"/>
          <p:cNvSpPr/>
          <p:nvPr/>
        </p:nvSpPr>
        <p:spPr>
          <a:xfrm>
            <a:off x="3803725" y="2631405"/>
            <a:ext cx="1004888" cy="574675"/>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kumimoji="1" lang="zh-CN" altLang="en-US" sz="1400" dirty="0" smtClean="0">
                <a:solidFill>
                  <a:schemeClr val="tx1"/>
                </a:solidFill>
                <a:latin typeface="微软雅黑" pitchFamily="34" charset="-122"/>
                <a:ea typeface="微软雅黑" pitchFamily="34" charset="-122"/>
              </a:rPr>
              <a:t>应用</a:t>
            </a:r>
            <a:endParaRPr kumimoji="1" lang="en-US" altLang="zh-CN" sz="1400" dirty="0" smtClean="0">
              <a:solidFill>
                <a:schemeClr val="tx1"/>
              </a:solidFill>
              <a:latin typeface="微软雅黑" pitchFamily="34" charset="-122"/>
              <a:ea typeface="微软雅黑" pitchFamily="34" charset="-122"/>
            </a:endParaRPr>
          </a:p>
          <a:p>
            <a:pPr algn="ctr" fontAlgn="auto">
              <a:spcBef>
                <a:spcPts val="0"/>
              </a:spcBef>
              <a:spcAft>
                <a:spcPts val="0"/>
              </a:spcAft>
              <a:defRPr/>
            </a:pPr>
            <a:r>
              <a:rPr kumimoji="1" lang="zh-CN" altLang="en-US" sz="1400" dirty="0" smtClean="0">
                <a:solidFill>
                  <a:schemeClr val="tx1"/>
                </a:solidFill>
                <a:latin typeface="微软雅黑" pitchFamily="34" charset="-122"/>
                <a:ea typeface="微软雅黑" pitchFamily="34" charset="-122"/>
              </a:rPr>
              <a:t>创建者</a:t>
            </a:r>
            <a:endParaRPr kumimoji="1" lang="en-US" altLang="zh-CN" sz="1400" dirty="0">
              <a:solidFill>
                <a:schemeClr val="tx1"/>
              </a:solidFill>
              <a:latin typeface="微软雅黑" pitchFamily="34" charset="-122"/>
              <a:ea typeface="微软雅黑" pitchFamily="34" charset="-122"/>
            </a:endParaRPr>
          </a:p>
        </p:txBody>
      </p:sp>
      <p:cxnSp>
        <p:nvCxnSpPr>
          <p:cNvPr id="23" name="肘形连接符 22"/>
          <p:cNvCxnSpPr>
            <a:stCxn id="17" idx="1"/>
            <a:endCxn id="22" idx="3"/>
          </p:cNvCxnSpPr>
          <p:nvPr/>
        </p:nvCxnSpPr>
        <p:spPr>
          <a:xfrm rot="10800000">
            <a:off x="4808613" y="2918743"/>
            <a:ext cx="651296" cy="432048"/>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5262291" y="3073097"/>
            <a:ext cx="269626" cy="276999"/>
          </a:xfrm>
          <a:prstGeom prst="rect">
            <a:avLst/>
          </a:prstGeom>
          <a:noFill/>
        </p:spPr>
        <p:txBody>
          <a:bodyPr wrap="none" rtlCol="0">
            <a:spAutoFit/>
          </a:bodyPr>
          <a:lstStyle/>
          <a:p>
            <a:r>
              <a:rPr lang="en-US" altLang="zh-CN" sz="1200" dirty="0" smtClean="0"/>
              <a:t>1</a:t>
            </a:r>
            <a:endParaRPr lang="zh-CN" altLang="en-US" sz="1200" dirty="0"/>
          </a:p>
        </p:txBody>
      </p:sp>
      <p:sp>
        <p:nvSpPr>
          <p:cNvPr id="25" name="TextBox 24"/>
          <p:cNvSpPr txBox="1"/>
          <p:nvPr/>
        </p:nvSpPr>
        <p:spPr>
          <a:xfrm>
            <a:off x="4811837" y="2641049"/>
            <a:ext cx="269626" cy="276999"/>
          </a:xfrm>
          <a:prstGeom prst="rect">
            <a:avLst/>
          </a:prstGeom>
          <a:noFill/>
        </p:spPr>
        <p:txBody>
          <a:bodyPr wrap="none" rtlCol="0">
            <a:spAutoFit/>
          </a:bodyPr>
          <a:lstStyle/>
          <a:p>
            <a:r>
              <a:rPr lang="en-US" altLang="zh-CN" sz="1200" dirty="0" smtClean="0"/>
              <a:t>1</a:t>
            </a:r>
            <a:endParaRPr lang="zh-CN" altLang="en-US" sz="1200" dirty="0"/>
          </a:p>
        </p:txBody>
      </p:sp>
      <p:sp>
        <p:nvSpPr>
          <p:cNvPr id="26" name="TextBox 25"/>
          <p:cNvSpPr txBox="1"/>
          <p:nvPr/>
        </p:nvSpPr>
        <p:spPr>
          <a:xfrm>
            <a:off x="4855891" y="3782144"/>
            <a:ext cx="243978" cy="276999"/>
          </a:xfrm>
          <a:prstGeom prst="rect">
            <a:avLst/>
          </a:prstGeom>
          <a:noFill/>
        </p:spPr>
        <p:txBody>
          <a:bodyPr wrap="none" rtlCol="0">
            <a:spAutoFit/>
          </a:bodyPr>
          <a:lstStyle/>
          <a:p>
            <a:r>
              <a:rPr lang="en-US" altLang="zh-CN" sz="1200" dirty="0" smtClean="0"/>
              <a:t>*</a:t>
            </a:r>
            <a:endParaRPr lang="zh-CN" altLang="en-US" sz="1200" dirty="0"/>
          </a:p>
        </p:txBody>
      </p:sp>
      <p:cxnSp>
        <p:nvCxnSpPr>
          <p:cNvPr id="27" name="肘形连接符 27"/>
          <p:cNvCxnSpPr>
            <a:stCxn id="17" idx="1"/>
            <a:endCxn id="14" idx="3"/>
          </p:cNvCxnSpPr>
          <p:nvPr/>
        </p:nvCxnSpPr>
        <p:spPr>
          <a:xfrm rot="10800000" flipV="1">
            <a:off x="4808613" y="3350791"/>
            <a:ext cx="651296" cy="432048"/>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肘形连接符 30"/>
          <p:cNvCxnSpPr>
            <a:stCxn id="17" idx="0"/>
            <a:endCxn id="15" idx="3"/>
          </p:cNvCxnSpPr>
          <p:nvPr/>
        </p:nvCxnSpPr>
        <p:spPr>
          <a:xfrm rot="16200000" flipV="1">
            <a:off x="4845994" y="1947094"/>
            <a:ext cx="1082203" cy="1150516"/>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4811837" y="2053952"/>
            <a:ext cx="243978" cy="276999"/>
          </a:xfrm>
          <a:prstGeom prst="rect">
            <a:avLst/>
          </a:prstGeom>
          <a:noFill/>
        </p:spPr>
        <p:txBody>
          <a:bodyPr wrap="none" rtlCol="0">
            <a:spAutoFit/>
          </a:bodyPr>
          <a:lstStyle/>
          <a:p>
            <a:r>
              <a:rPr lang="en-US" altLang="zh-CN" sz="1200" dirty="0" smtClean="0"/>
              <a:t>*</a:t>
            </a:r>
            <a:endParaRPr lang="zh-CN" altLang="en-US" sz="1200" dirty="0"/>
          </a:p>
        </p:txBody>
      </p:sp>
      <p:cxnSp>
        <p:nvCxnSpPr>
          <p:cNvPr id="30" name="肘形连接符 30"/>
          <p:cNvCxnSpPr>
            <a:stCxn id="15" idx="0"/>
            <a:endCxn id="16" idx="2"/>
          </p:cNvCxnSpPr>
          <p:nvPr/>
        </p:nvCxnSpPr>
        <p:spPr>
          <a:xfrm rot="16200000" flipV="1">
            <a:off x="4091063" y="1475582"/>
            <a:ext cx="433437" cy="3224"/>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4351835" y="1272897"/>
            <a:ext cx="243978" cy="276999"/>
          </a:xfrm>
          <a:prstGeom prst="rect">
            <a:avLst/>
          </a:prstGeom>
          <a:noFill/>
        </p:spPr>
        <p:txBody>
          <a:bodyPr wrap="none" rtlCol="0">
            <a:spAutoFit/>
          </a:bodyPr>
          <a:lstStyle/>
          <a:p>
            <a:r>
              <a:rPr lang="en-US" altLang="zh-CN" sz="1200" dirty="0" smtClean="0"/>
              <a:t>*</a:t>
            </a:r>
            <a:endParaRPr lang="zh-CN" altLang="en-US" sz="1200" dirty="0"/>
          </a:p>
        </p:txBody>
      </p:sp>
      <p:sp>
        <p:nvSpPr>
          <p:cNvPr id="32" name="TextBox 31"/>
          <p:cNvSpPr txBox="1"/>
          <p:nvPr/>
        </p:nvSpPr>
        <p:spPr>
          <a:xfrm>
            <a:off x="5675933" y="3710136"/>
            <a:ext cx="243978" cy="276999"/>
          </a:xfrm>
          <a:prstGeom prst="rect">
            <a:avLst/>
          </a:prstGeom>
          <a:noFill/>
        </p:spPr>
        <p:txBody>
          <a:bodyPr wrap="none" rtlCol="0">
            <a:spAutoFit/>
          </a:bodyPr>
          <a:lstStyle/>
          <a:p>
            <a:r>
              <a:rPr lang="en-US" altLang="zh-CN" sz="1200" dirty="0" smtClean="0"/>
              <a:t>*</a:t>
            </a:r>
            <a:endParaRPr lang="zh-CN" altLang="en-US" sz="1200" dirty="0"/>
          </a:p>
        </p:txBody>
      </p:sp>
      <p:cxnSp>
        <p:nvCxnSpPr>
          <p:cNvPr id="33" name="肘形连接符 30"/>
          <p:cNvCxnSpPr>
            <a:stCxn id="13" idx="3"/>
            <a:endCxn id="17" idx="2"/>
          </p:cNvCxnSpPr>
          <p:nvPr/>
        </p:nvCxnSpPr>
        <p:spPr>
          <a:xfrm flipV="1">
            <a:off x="4808613" y="3638128"/>
            <a:ext cx="1153740" cy="1008807"/>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Rounded Rectangle 8"/>
          <p:cNvSpPr/>
          <p:nvPr/>
        </p:nvSpPr>
        <p:spPr>
          <a:xfrm>
            <a:off x="8343453" y="1191245"/>
            <a:ext cx="860872" cy="574675"/>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kumimoji="1" lang="zh-CN" altLang="en-US" sz="1400" dirty="0" smtClean="0">
                <a:solidFill>
                  <a:schemeClr val="tx1"/>
                </a:solidFill>
                <a:latin typeface="微软雅黑" pitchFamily="34" charset="-122"/>
                <a:ea typeface="微软雅黑" pitchFamily="34" charset="-122"/>
              </a:rPr>
              <a:t>数据存储空间</a:t>
            </a:r>
            <a:endParaRPr kumimoji="1" lang="en-US" altLang="zh-CN" sz="1400" dirty="0" smtClean="0">
              <a:solidFill>
                <a:schemeClr val="tx1"/>
              </a:solidFill>
              <a:latin typeface="微软雅黑" pitchFamily="34" charset="-122"/>
              <a:ea typeface="微软雅黑" pitchFamily="34" charset="-122"/>
            </a:endParaRPr>
          </a:p>
        </p:txBody>
      </p:sp>
      <p:sp>
        <p:nvSpPr>
          <p:cNvPr id="35" name="Rounded Rectangle 8"/>
          <p:cNvSpPr/>
          <p:nvPr/>
        </p:nvSpPr>
        <p:spPr>
          <a:xfrm>
            <a:off x="8340229" y="2104752"/>
            <a:ext cx="860872" cy="574675"/>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kumimoji="1" lang="zh-CN" altLang="en-US" sz="1400" dirty="0" smtClean="0">
                <a:solidFill>
                  <a:schemeClr val="tx1"/>
                </a:solidFill>
                <a:latin typeface="微软雅黑" pitchFamily="34" charset="-122"/>
                <a:ea typeface="微软雅黑" pitchFamily="34" charset="-122"/>
              </a:rPr>
              <a:t>文件存储空间</a:t>
            </a:r>
            <a:endParaRPr kumimoji="1" lang="en-US" altLang="zh-CN" sz="1400" dirty="0" smtClean="0">
              <a:solidFill>
                <a:schemeClr val="tx1"/>
              </a:solidFill>
              <a:latin typeface="微软雅黑" pitchFamily="34" charset="-122"/>
              <a:ea typeface="微软雅黑" pitchFamily="34" charset="-122"/>
            </a:endParaRPr>
          </a:p>
        </p:txBody>
      </p:sp>
      <p:sp>
        <p:nvSpPr>
          <p:cNvPr id="36" name="Rounded Rectangle 8"/>
          <p:cNvSpPr/>
          <p:nvPr/>
        </p:nvSpPr>
        <p:spPr>
          <a:xfrm>
            <a:off x="7047309" y="4863653"/>
            <a:ext cx="1004888" cy="574675"/>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kumimoji="1" lang="zh-CN" altLang="en-US" sz="1400" dirty="0" smtClean="0">
                <a:solidFill>
                  <a:schemeClr val="tx1"/>
                </a:solidFill>
                <a:latin typeface="微软雅黑" pitchFamily="34" charset="-122"/>
                <a:ea typeface="微软雅黑" pitchFamily="34" charset="-122"/>
              </a:rPr>
              <a:t>缓存空间</a:t>
            </a:r>
            <a:endParaRPr kumimoji="1" lang="en-US" altLang="zh-CN" sz="1400" dirty="0" smtClean="0">
              <a:solidFill>
                <a:schemeClr val="tx1"/>
              </a:solidFill>
              <a:latin typeface="微软雅黑" pitchFamily="34" charset="-122"/>
              <a:ea typeface="微软雅黑" pitchFamily="34" charset="-122"/>
            </a:endParaRPr>
          </a:p>
        </p:txBody>
      </p:sp>
      <p:sp>
        <p:nvSpPr>
          <p:cNvPr id="37" name="Rounded Rectangle 8"/>
          <p:cNvSpPr/>
          <p:nvPr/>
        </p:nvSpPr>
        <p:spPr>
          <a:xfrm>
            <a:off x="7047309" y="3063453"/>
            <a:ext cx="1004888" cy="574675"/>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kumimoji="1" lang="zh-CN" altLang="en-US" sz="1400" dirty="0" smtClean="0">
                <a:solidFill>
                  <a:schemeClr val="tx1"/>
                </a:solidFill>
                <a:latin typeface="微软雅黑" pitchFamily="34" charset="-122"/>
                <a:ea typeface="微软雅黑" pitchFamily="34" charset="-122"/>
              </a:rPr>
              <a:t>代码库</a:t>
            </a:r>
            <a:endParaRPr kumimoji="1" lang="en-US" altLang="zh-CN" sz="1400" dirty="0" smtClean="0">
              <a:solidFill>
                <a:schemeClr val="tx1"/>
              </a:solidFill>
              <a:latin typeface="微软雅黑" pitchFamily="34" charset="-122"/>
              <a:ea typeface="微软雅黑" pitchFamily="34" charset="-122"/>
            </a:endParaRPr>
          </a:p>
          <a:p>
            <a:pPr algn="ctr" fontAlgn="auto">
              <a:spcBef>
                <a:spcPts val="0"/>
              </a:spcBef>
              <a:spcAft>
                <a:spcPts val="0"/>
              </a:spcAft>
              <a:defRPr/>
            </a:pPr>
            <a:r>
              <a:rPr kumimoji="1" lang="zh-CN" altLang="en-US" sz="1400" dirty="0" smtClean="0">
                <a:solidFill>
                  <a:schemeClr val="tx1"/>
                </a:solidFill>
                <a:latin typeface="微软雅黑" pitchFamily="34" charset="-122"/>
                <a:ea typeface="微软雅黑" pitchFamily="34" charset="-122"/>
              </a:rPr>
              <a:t>空间</a:t>
            </a:r>
            <a:endParaRPr kumimoji="1" lang="en-US" altLang="zh-CN" sz="1400" dirty="0" smtClean="0">
              <a:solidFill>
                <a:schemeClr val="tx1"/>
              </a:solidFill>
              <a:latin typeface="微软雅黑" pitchFamily="34" charset="-122"/>
              <a:ea typeface="微软雅黑" pitchFamily="34" charset="-122"/>
            </a:endParaRPr>
          </a:p>
        </p:txBody>
      </p:sp>
      <p:cxnSp>
        <p:nvCxnSpPr>
          <p:cNvPr id="38" name="肘形连接符 30"/>
          <p:cNvCxnSpPr>
            <a:stCxn id="17" idx="3"/>
            <a:endCxn id="18" idx="1"/>
          </p:cNvCxnSpPr>
          <p:nvPr/>
        </p:nvCxnSpPr>
        <p:spPr>
          <a:xfrm flipV="1">
            <a:off x="6464797" y="1477194"/>
            <a:ext cx="582512" cy="1873597"/>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肘形连接符 30"/>
          <p:cNvCxnSpPr>
            <a:stCxn id="17" idx="3"/>
            <a:endCxn id="19" idx="1"/>
          </p:cNvCxnSpPr>
          <p:nvPr/>
        </p:nvCxnSpPr>
        <p:spPr>
          <a:xfrm flipV="1">
            <a:off x="6464797" y="2395643"/>
            <a:ext cx="582512" cy="955148"/>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肘形连接符 30"/>
          <p:cNvCxnSpPr>
            <a:stCxn id="17" idx="3"/>
            <a:endCxn id="37" idx="1"/>
          </p:cNvCxnSpPr>
          <p:nvPr/>
        </p:nvCxnSpPr>
        <p:spPr>
          <a:xfrm>
            <a:off x="6464797" y="3350791"/>
            <a:ext cx="582512" cy="1270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肘形连接符 30"/>
          <p:cNvCxnSpPr>
            <a:stCxn id="17" idx="3"/>
            <a:endCxn id="20" idx="1"/>
          </p:cNvCxnSpPr>
          <p:nvPr/>
        </p:nvCxnSpPr>
        <p:spPr>
          <a:xfrm>
            <a:off x="6464797" y="3350791"/>
            <a:ext cx="582512" cy="88175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肘形连接符 30"/>
          <p:cNvCxnSpPr>
            <a:stCxn id="17" idx="3"/>
            <a:endCxn id="36" idx="1"/>
          </p:cNvCxnSpPr>
          <p:nvPr/>
        </p:nvCxnSpPr>
        <p:spPr>
          <a:xfrm>
            <a:off x="6464797" y="3350791"/>
            <a:ext cx="582512" cy="180020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5694339" y="2785065"/>
            <a:ext cx="269626" cy="276999"/>
          </a:xfrm>
          <a:prstGeom prst="rect">
            <a:avLst/>
          </a:prstGeom>
          <a:noFill/>
        </p:spPr>
        <p:txBody>
          <a:bodyPr wrap="none" rtlCol="0">
            <a:spAutoFit/>
          </a:bodyPr>
          <a:lstStyle/>
          <a:p>
            <a:r>
              <a:rPr lang="en-US" altLang="zh-CN" sz="1200" dirty="0" smtClean="0"/>
              <a:t>1</a:t>
            </a:r>
            <a:endParaRPr lang="zh-CN" altLang="en-US" sz="1200" dirty="0"/>
          </a:p>
        </p:txBody>
      </p:sp>
      <p:sp>
        <p:nvSpPr>
          <p:cNvPr id="44" name="TextBox 43"/>
          <p:cNvSpPr txBox="1"/>
          <p:nvPr/>
        </p:nvSpPr>
        <p:spPr>
          <a:xfrm>
            <a:off x="6414419" y="3062064"/>
            <a:ext cx="269626" cy="276999"/>
          </a:xfrm>
          <a:prstGeom prst="rect">
            <a:avLst/>
          </a:prstGeom>
          <a:noFill/>
        </p:spPr>
        <p:txBody>
          <a:bodyPr wrap="none" rtlCol="0">
            <a:spAutoFit/>
          </a:bodyPr>
          <a:lstStyle/>
          <a:p>
            <a:r>
              <a:rPr lang="en-US" altLang="zh-CN" sz="1200" dirty="0" smtClean="0"/>
              <a:t>1</a:t>
            </a:r>
            <a:endParaRPr lang="zh-CN" altLang="en-US" sz="1200" dirty="0"/>
          </a:p>
        </p:txBody>
      </p:sp>
      <p:cxnSp>
        <p:nvCxnSpPr>
          <p:cNvPr id="45" name="肘形连接符 30"/>
          <p:cNvCxnSpPr>
            <a:stCxn id="18" idx="3"/>
            <a:endCxn id="34" idx="1"/>
          </p:cNvCxnSpPr>
          <p:nvPr/>
        </p:nvCxnSpPr>
        <p:spPr>
          <a:xfrm>
            <a:off x="8052197" y="1477194"/>
            <a:ext cx="291256" cy="1389"/>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肘形连接符 30"/>
          <p:cNvCxnSpPr>
            <a:stCxn id="19" idx="3"/>
            <a:endCxn id="35" idx="1"/>
          </p:cNvCxnSpPr>
          <p:nvPr/>
        </p:nvCxnSpPr>
        <p:spPr>
          <a:xfrm flipV="1">
            <a:off x="8052197" y="2392090"/>
            <a:ext cx="288032" cy="3553"/>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6612037" y="1200889"/>
            <a:ext cx="415498" cy="276999"/>
          </a:xfrm>
          <a:prstGeom prst="rect">
            <a:avLst/>
          </a:prstGeom>
          <a:noFill/>
        </p:spPr>
        <p:txBody>
          <a:bodyPr wrap="none" rtlCol="0">
            <a:spAutoFit/>
          </a:bodyPr>
          <a:lstStyle/>
          <a:p>
            <a:r>
              <a:rPr lang="en-US" altLang="zh-CN" sz="1200" dirty="0" smtClean="0"/>
              <a:t>0..*</a:t>
            </a:r>
            <a:endParaRPr lang="zh-CN" altLang="en-US" sz="1200" dirty="0"/>
          </a:p>
        </p:txBody>
      </p:sp>
      <p:sp>
        <p:nvSpPr>
          <p:cNvPr id="48" name="TextBox 47"/>
          <p:cNvSpPr txBox="1"/>
          <p:nvPr/>
        </p:nvSpPr>
        <p:spPr>
          <a:xfrm>
            <a:off x="6700595" y="2053952"/>
            <a:ext cx="415498" cy="276999"/>
          </a:xfrm>
          <a:prstGeom prst="rect">
            <a:avLst/>
          </a:prstGeom>
          <a:noFill/>
        </p:spPr>
        <p:txBody>
          <a:bodyPr wrap="none" rtlCol="0">
            <a:spAutoFit/>
          </a:bodyPr>
          <a:lstStyle/>
          <a:p>
            <a:r>
              <a:rPr lang="en-US" altLang="zh-CN" sz="1200" dirty="0" smtClean="0"/>
              <a:t>1..*</a:t>
            </a:r>
            <a:endParaRPr lang="zh-CN" altLang="en-US" sz="1200" dirty="0"/>
          </a:p>
        </p:txBody>
      </p:sp>
      <p:sp>
        <p:nvSpPr>
          <p:cNvPr id="49" name="TextBox 48"/>
          <p:cNvSpPr txBox="1"/>
          <p:nvPr/>
        </p:nvSpPr>
        <p:spPr>
          <a:xfrm>
            <a:off x="6756053" y="3073097"/>
            <a:ext cx="269626" cy="276999"/>
          </a:xfrm>
          <a:prstGeom prst="rect">
            <a:avLst/>
          </a:prstGeom>
          <a:noFill/>
        </p:spPr>
        <p:txBody>
          <a:bodyPr wrap="none" rtlCol="0">
            <a:spAutoFit/>
          </a:bodyPr>
          <a:lstStyle/>
          <a:p>
            <a:r>
              <a:rPr lang="en-US" altLang="zh-CN" sz="1200" dirty="0" smtClean="0"/>
              <a:t>1</a:t>
            </a:r>
            <a:endParaRPr lang="zh-CN" altLang="en-US" sz="1200" dirty="0"/>
          </a:p>
        </p:txBody>
      </p:sp>
      <p:sp>
        <p:nvSpPr>
          <p:cNvPr id="50" name="TextBox 49"/>
          <p:cNvSpPr txBox="1"/>
          <p:nvPr/>
        </p:nvSpPr>
        <p:spPr>
          <a:xfrm>
            <a:off x="6700595" y="3926160"/>
            <a:ext cx="441146" cy="276999"/>
          </a:xfrm>
          <a:prstGeom prst="rect">
            <a:avLst/>
          </a:prstGeom>
          <a:noFill/>
        </p:spPr>
        <p:txBody>
          <a:bodyPr wrap="none" rtlCol="0">
            <a:spAutoFit/>
          </a:bodyPr>
          <a:lstStyle/>
          <a:p>
            <a:r>
              <a:rPr lang="en-US" altLang="zh-CN" sz="1200" dirty="0" smtClean="0"/>
              <a:t>0..1</a:t>
            </a:r>
            <a:endParaRPr lang="zh-CN" altLang="en-US" sz="1200" dirty="0"/>
          </a:p>
        </p:txBody>
      </p:sp>
      <p:sp>
        <p:nvSpPr>
          <p:cNvPr id="51" name="TextBox 50"/>
          <p:cNvSpPr txBox="1"/>
          <p:nvPr/>
        </p:nvSpPr>
        <p:spPr>
          <a:xfrm>
            <a:off x="6674947" y="4873297"/>
            <a:ext cx="441146" cy="276999"/>
          </a:xfrm>
          <a:prstGeom prst="rect">
            <a:avLst/>
          </a:prstGeom>
          <a:noFill/>
        </p:spPr>
        <p:txBody>
          <a:bodyPr wrap="none" rtlCol="0">
            <a:spAutoFit/>
          </a:bodyPr>
          <a:lstStyle/>
          <a:p>
            <a:r>
              <a:rPr lang="en-US" altLang="zh-CN" sz="1200" dirty="0" smtClean="0"/>
              <a:t>0..1</a:t>
            </a:r>
            <a:endParaRPr lang="zh-CN" altLang="en-US" sz="1200" dirty="0"/>
          </a:p>
        </p:txBody>
      </p:sp>
      <p:sp>
        <p:nvSpPr>
          <p:cNvPr id="52" name="Rounded Rectangle 8"/>
          <p:cNvSpPr/>
          <p:nvPr/>
        </p:nvSpPr>
        <p:spPr>
          <a:xfrm>
            <a:off x="7044085" y="5655741"/>
            <a:ext cx="1004888" cy="574675"/>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kumimoji="1" lang="en-US" altLang="zh-CN" sz="1400" dirty="0" smtClean="0">
                <a:solidFill>
                  <a:schemeClr val="tx1"/>
                </a:solidFill>
                <a:latin typeface="微软雅黑" pitchFamily="34" charset="-122"/>
                <a:ea typeface="微软雅黑" pitchFamily="34" charset="-122"/>
              </a:rPr>
              <a:t>…</a:t>
            </a:r>
          </a:p>
        </p:txBody>
      </p:sp>
      <p:cxnSp>
        <p:nvCxnSpPr>
          <p:cNvPr id="53" name="肘形连接符 30"/>
          <p:cNvCxnSpPr>
            <a:stCxn id="17" idx="3"/>
            <a:endCxn id="52" idx="1"/>
          </p:cNvCxnSpPr>
          <p:nvPr/>
        </p:nvCxnSpPr>
        <p:spPr>
          <a:xfrm>
            <a:off x="6464797" y="3350791"/>
            <a:ext cx="579288" cy="2592288"/>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6684045" y="5654352"/>
            <a:ext cx="415498" cy="276999"/>
          </a:xfrm>
          <a:prstGeom prst="rect">
            <a:avLst/>
          </a:prstGeom>
          <a:noFill/>
        </p:spPr>
        <p:txBody>
          <a:bodyPr wrap="none" rtlCol="0">
            <a:spAutoFit/>
          </a:bodyPr>
          <a:lstStyle/>
          <a:p>
            <a:r>
              <a:rPr lang="en-US" altLang="zh-CN" sz="1200" dirty="0" smtClean="0"/>
              <a:t>0..*</a:t>
            </a:r>
            <a:endParaRPr lang="zh-CN" altLang="en-US" sz="1200" dirty="0"/>
          </a:p>
        </p:txBody>
      </p:sp>
    </p:spTree>
    <p:extLst>
      <p:ext uri="{BB962C8B-B14F-4D97-AF65-F5344CB8AC3E}">
        <p14:creationId xmlns:p14="http://schemas.microsoft.com/office/powerpoint/2010/main" val="418216034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a:t>云计算</a:t>
            </a:r>
            <a:r>
              <a:rPr lang="zh-CN" altLang="en-US" sz="2400" dirty="0" smtClean="0"/>
              <a:t>框架（</a:t>
            </a:r>
            <a:r>
              <a:rPr lang="en-US" altLang="zh-CN" sz="2400" dirty="0" err="1" smtClean="0"/>
              <a:t>PaaS</a:t>
            </a:r>
            <a:r>
              <a:rPr lang="zh-CN" altLang="en-US" sz="2400" dirty="0" smtClean="0"/>
              <a:t>）</a:t>
            </a:r>
            <a:endParaRPr lang="zh-CN" altLang="en-US" sz="2400" dirty="0"/>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57</a:t>
            </a:fld>
            <a:endParaRPr lang="en-US" altLang="zh-CN" dirty="0"/>
          </a:p>
        </p:txBody>
      </p:sp>
      <p:sp>
        <p:nvSpPr>
          <p:cNvPr id="9" name="矩形 1"/>
          <p:cNvSpPr/>
          <p:nvPr/>
        </p:nvSpPr>
        <p:spPr>
          <a:xfrm>
            <a:off x="2003773" y="1192808"/>
            <a:ext cx="5616624" cy="4104456"/>
          </a:xfrm>
          <a:prstGeom prst="rect">
            <a:avLst/>
          </a:prstGeom>
          <a:noFill/>
          <a:ln>
            <a:prstDash val="dash"/>
          </a:ln>
        </p:spPr>
        <p:style>
          <a:lnRef idx="1">
            <a:schemeClr val="accent2"/>
          </a:lnRef>
          <a:fillRef idx="3">
            <a:schemeClr val="accent2"/>
          </a:fillRef>
          <a:effectRef idx="2">
            <a:schemeClr val="accent2"/>
          </a:effectRef>
          <a:fontRef idx="minor">
            <a:schemeClr val="lt1"/>
          </a:fontRef>
        </p:style>
        <p:txBody>
          <a:bodyPr anchor="b" anchorCtr="1"/>
          <a:lstStyle/>
          <a:p>
            <a:pPr algn="ctr" fontAlgn="auto">
              <a:spcBef>
                <a:spcPts val="0"/>
              </a:spcBef>
              <a:spcAft>
                <a:spcPts val="0"/>
              </a:spcAft>
              <a:defRPr/>
            </a:pPr>
            <a:r>
              <a:rPr kumimoji="1" lang="zh-CN" altLang="en-US" dirty="0" smtClean="0">
                <a:solidFill>
                  <a:schemeClr val="tx1"/>
                </a:solidFill>
                <a:latin typeface="微软雅黑" pitchFamily="34" charset="-122"/>
                <a:ea typeface="微软雅黑" pitchFamily="34" charset="-122"/>
              </a:rPr>
              <a:t>基础服务</a:t>
            </a:r>
            <a:endParaRPr kumimoji="1" lang="zh-CN" altLang="en-US" dirty="0">
              <a:solidFill>
                <a:schemeClr val="tx1"/>
              </a:solidFill>
              <a:latin typeface="微软雅黑" pitchFamily="34" charset="-122"/>
              <a:ea typeface="微软雅黑" pitchFamily="34" charset="-122"/>
            </a:endParaRPr>
          </a:p>
        </p:txBody>
      </p:sp>
      <p:sp>
        <p:nvSpPr>
          <p:cNvPr id="10" name="Rounded Rectangle 7"/>
          <p:cNvSpPr/>
          <p:nvPr/>
        </p:nvSpPr>
        <p:spPr>
          <a:xfrm>
            <a:off x="6412409" y="2383235"/>
            <a:ext cx="1016000" cy="574675"/>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kumimoji="1" lang="zh-CN" altLang="en-US" sz="1400" dirty="0">
                <a:solidFill>
                  <a:schemeClr val="tx1"/>
                </a:solidFill>
                <a:latin typeface="微软雅黑" pitchFamily="34" charset="-122"/>
                <a:ea typeface="微软雅黑" pitchFamily="34" charset="-122"/>
              </a:rPr>
              <a:t>负载均衡</a:t>
            </a:r>
            <a:endParaRPr kumimoji="1" lang="en-US" altLang="zh-CN" sz="1400" dirty="0">
              <a:solidFill>
                <a:schemeClr val="tx1"/>
              </a:solidFill>
              <a:latin typeface="微软雅黑" pitchFamily="34" charset="-122"/>
              <a:ea typeface="微软雅黑" pitchFamily="34" charset="-122"/>
            </a:endParaRPr>
          </a:p>
          <a:p>
            <a:pPr algn="ctr" fontAlgn="auto">
              <a:spcBef>
                <a:spcPts val="0"/>
              </a:spcBef>
              <a:spcAft>
                <a:spcPts val="0"/>
              </a:spcAft>
              <a:defRPr/>
            </a:pPr>
            <a:r>
              <a:rPr kumimoji="1" lang="zh-CN" altLang="en-US" sz="1400" dirty="0">
                <a:solidFill>
                  <a:schemeClr val="tx1"/>
                </a:solidFill>
                <a:latin typeface="微软雅黑" pitchFamily="34" charset="-122"/>
                <a:ea typeface="微软雅黑" pitchFamily="34" charset="-122"/>
              </a:rPr>
              <a:t>服务</a:t>
            </a:r>
          </a:p>
        </p:txBody>
      </p:sp>
      <p:sp>
        <p:nvSpPr>
          <p:cNvPr id="11" name="Rounded Rectangle 8"/>
          <p:cNvSpPr/>
          <p:nvPr/>
        </p:nvSpPr>
        <p:spPr>
          <a:xfrm>
            <a:off x="5317034" y="2383235"/>
            <a:ext cx="1004888" cy="574675"/>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kumimoji="1" lang="zh-CN" altLang="en-US" sz="1400" dirty="0">
                <a:solidFill>
                  <a:schemeClr val="tx1"/>
                </a:solidFill>
                <a:latin typeface="微软雅黑" pitchFamily="34" charset="-122"/>
                <a:ea typeface="微软雅黑" pitchFamily="34" charset="-122"/>
              </a:rPr>
              <a:t>命名</a:t>
            </a:r>
            <a:endParaRPr kumimoji="1" lang="en-US" altLang="zh-CN" sz="1400" dirty="0">
              <a:solidFill>
                <a:schemeClr val="tx1"/>
              </a:solidFill>
              <a:latin typeface="微软雅黑" pitchFamily="34" charset="-122"/>
              <a:ea typeface="微软雅黑" pitchFamily="34" charset="-122"/>
            </a:endParaRPr>
          </a:p>
          <a:p>
            <a:pPr algn="ctr" fontAlgn="auto">
              <a:spcBef>
                <a:spcPts val="0"/>
              </a:spcBef>
              <a:spcAft>
                <a:spcPts val="0"/>
              </a:spcAft>
              <a:defRPr/>
            </a:pPr>
            <a:r>
              <a:rPr kumimoji="1" lang="zh-CN" altLang="en-US" sz="1400" dirty="0">
                <a:solidFill>
                  <a:schemeClr val="tx1"/>
                </a:solidFill>
                <a:latin typeface="微软雅黑" pitchFamily="34" charset="-122"/>
                <a:ea typeface="微软雅黑" pitchFamily="34" charset="-122"/>
              </a:rPr>
              <a:t>服务</a:t>
            </a:r>
            <a:endParaRPr kumimoji="1" lang="en-US" altLang="zh-CN" sz="1400" dirty="0">
              <a:solidFill>
                <a:schemeClr val="tx1"/>
              </a:solidFill>
              <a:latin typeface="微软雅黑" pitchFamily="34" charset="-122"/>
              <a:ea typeface="微软雅黑" pitchFamily="34" charset="-122"/>
            </a:endParaRPr>
          </a:p>
        </p:txBody>
      </p:sp>
      <p:sp>
        <p:nvSpPr>
          <p:cNvPr id="12" name="Rounded Rectangle 9"/>
          <p:cNvSpPr/>
          <p:nvPr/>
        </p:nvSpPr>
        <p:spPr>
          <a:xfrm>
            <a:off x="5317034" y="3078560"/>
            <a:ext cx="1004888" cy="574675"/>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kumimoji="1" lang="zh-CN" altLang="en-US" sz="1400" dirty="0">
                <a:solidFill>
                  <a:schemeClr val="tx1"/>
                </a:solidFill>
                <a:latin typeface="微软雅黑" pitchFamily="34" charset="-122"/>
                <a:ea typeface="微软雅黑" pitchFamily="34" charset="-122"/>
              </a:rPr>
              <a:t>缓存</a:t>
            </a:r>
            <a:endParaRPr kumimoji="1" lang="en-US" altLang="zh-CN" sz="1400" dirty="0">
              <a:solidFill>
                <a:schemeClr val="tx1"/>
              </a:solidFill>
              <a:latin typeface="微软雅黑" pitchFamily="34" charset="-122"/>
              <a:ea typeface="微软雅黑" pitchFamily="34" charset="-122"/>
            </a:endParaRPr>
          </a:p>
          <a:p>
            <a:pPr algn="ctr" fontAlgn="auto">
              <a:spcBef>
                <a:spcPts val="0"/>
              </a:spcBef>
              <a:spcAft>
                <a:spcPts val="0"/>
              </a:spcAft>
              <a:defRPr/>
            </a:pPr>
            <a:r>
              <a:rPr kumimoji="1" lang="zh-CN" altLang="en-US" sz="1400" dirty="0">
                <a:solidFill>
                  <a:schemeClr val="tx1"/>
                </a:solidFill>
                <a:latin typeface="微软雅黑" pitchFamily="34" charset="-122"/>
                <a:ea typeface="微软雅黑" pitchFamily="34" charset="-122"/>
              </a:rPr>
              <a:t>服务</a:t>
            </a:r>
            <a:endParaRPr kumimoji="1" lang="en-US" altLang="zh-CN" sz="1400" dirty="0">
              <a:solidFill>
                <a:schemeClr val="tx1"/>
              </a:solidFill>
              <a:latin typeface="微软雅黑" pitchFamily="34" charset="-122"/>
              <a:ea typeface="微软雅黑" pitchFamily="34" charset="-122"/>
            </a:endParaRPr>
          </a:p>
        </p:txBody>
      </p:sp>
      <p:sp>
        <p:nvSpPr>
          <p:cNvPr id="13" name="Rounded Rectangle 10"/>
          <p:cNvSpPr/>
          <p:nvPr/>
        </p:nvSpPr>
        <p:spPr>
          <a:xfrm>
            <a:off x="6412409" y="3078560"/>
            <a:ext cx="1023938" cy="574675"/>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kumimoji="1" lang="en-US" altLang="zh-CN" sz="1400" dirty="0">
                <a:solidFill>
                  <a:schemeClr val="tx1"/>
                </a:solidFill>
                <a:latin typeface="微软雅黑" pitchFamily="34" charset="-122"/>
                <a:ea typeface="微软雅黑" pitchFamily="34" charset="-122"/>
              </a:rPr>
              <a:t>……</a:t>
            </a:r>
          </a:p>
        </p:txBody>
      </p:sp>
      <p:sp>
        <p:nvSpPr>
          <p:cNvPr id="14" name="Rounded Rectangle 5"/>
          <p:cNvSpPr/>
          <p:nvPr/>
        </p:nvSpPr>
        <p:spPr>
          <a:xfrm>
            <a:off x="2000747" y="5513288"/>
            <a:ext cx="5641975" cy="508000"/>
          </a:xfrm>
          <a:prstGeom prst="roundRect">
            <a:avLst/>
          </a:prstGeom>
          <a:noFill/>
          <a:ln>
            <a:prstDash val="dash"/>
          </a:ln>
        </p:spPr>
        <p:style>
          <a:lnRef idx="1">
            <a:schemeClr val="accent2"/>
          </a:lnRef>
          <a:fillRef idx="3">
            <a:schemeClr val="accent2"/>
          </a:fillRef>
          <a:effectRef idx="2">
            <a:schemeClr val="accent2"/>
          </a:effectRef>
          <a:fontRef idx="minor">
            <a:schemeClr val="lt1"/>
          </a:fontRef>
        </p:style>
        <p:txBody>
          <a:bodyPr anchor="b" anchorCtr="1"/>
          <a:lstStyle/>
          <a:p>
            <a:pPr algn="ctr" fontAlgn="auto">
              <a:spcBef>
                <a:spcPts val="0"/>
              </a:spcBef>
              <a:spcAft>
                <a:spcPts val="0"/>
              </a:spcAft>
              <a:defRPr/>
            </a:pPr>
            <a:r>
              <a:rPr kumimoji="1" lang="zh-CN" altLang="en-US" dirty="0">
                <a:solidFill>
                  <a:schemeClr val="tx1"/>
                </a:solidFill>
                <a:latin typeface="微软雅黑" pitchFamily="34" charset="-122"/>
                <a:ea typeface="微软雅黑" pitchFamily="34" charset="-122"/>
              </a:rPr>
              <a:t>云资源管理</a:t>
            </a:r>
          </a:p>
        </p:txBody>
      </p:sp>
      <p:sp>
        <p:nvSpPr>
          <p:cNvPr id="15" name="Rounded Rectangle 8"/>
          <p:cNvSpPr/>
          <p:nvPr/>
        </p:nvSpPr>
        <p:spPr>
          <a:xfrm>
            <a:off x="3397747" y="1532335"/>
            <a:ext cx="712787" cy="582612"/>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kumimoji="1" lang="zh-CN" altLang="en-US" sz="1400" dirty="0">
                <a:solidFill>
                  <a:schemeClr val="tx1"/>
                </a:solidFill>
                <a:latin typeface="微软雅黑" pitchFamily="34" charset="-122"/>
                <a:ea typeface="微软雅黑" pitchFamily="34" charset="-122"/>
              </a:rPr>
              <a:t>定时</a:t>
            </a:r>
            <a:endParaRPr kumimoji="1" lang="en-US" altLang="zh-CN" sz="1400" dirty="0">
              <a:solidFill>
                <a:schemeClr val="tx1"/>
              </a:solidFill>
              <a:latin typeface="微软雅黑" pitchFamily="34" charset="-122"/>
              <a:ea typeface="微软雅黑" pitchFamily="34" charset="-122"/>
            </a:endParaRPr>
          </a:p>
          <a:p>
            <a:pPr algn="ctr" fontAlgn="auto">
              <a:spcBef>
                <a:spcPts val="0"/>
              </a:spcBef>
              <a:spcAft>
                <a:spcPts val="0"/>
              </a:spcAft>
              <a:defRPr/>
            </a:pPr>
            <a:r>
              <a:rPr kumimoji="1" lang="zh-CN" altLang="en-US" sz="1400" dirty="0">
                <a:solidFill>
                  <a:schemeClr val="tx1"/>
                </a:solidFill>
                <a:latin typeface="微软雅黑" pitchFamily="34" charset="-122"/>
                <a:ea typeface="微软雅黑" pitchFamily="34" charset="-122"/>
              </a:rPr>
              <a:t>任务</a:t>
            </a:r>
          </a:p>
        </p:txBody>
      </p:sp>
      <p:sp>
        <p:nvSpPr>
          <p:cNvPr id="16" name="Rounded Rectangle 15"/>
          <p:cNvSpPr/>
          <p:nvPr/>
        </p:nvSpPr>
        <p:spPr>
          <a:xfrm>
            <a:off x="4208959" y="1532335"/>
            <a:ext cx="712788" cy="582612"/>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kumimoji="1" lang="zh-CN" altLang="en-US" sz="1400" dirty="0">
                <a:solidFill>
                  <a:schemeClr val="tx1"/>
                </a:solidFill>
                <a:latin typeface="微软雅黑" pitchFamily="34" charset="-122"/>
                <a:ea typeface="微软雅黑" pitchFamily="34" charset="-122"/>
              </a:rPr>
              <a:t>数据</a:t>
            </a:r>
            <a:endParaRPr kumimoji="1" lang="en-US" altLang="zh-CN" sz="1400" dirty="0">
              <a:solidFill>
                <a:schemeClr val="tx1"/>
              </a:solidFill>
              <a:latin typeface="微软雅黑" pitchFamily="34" charset="-122"/>
              <a:ea typeface="微软雅黑" pitchFamily="34" charset="-122"/>
            </a:endParaRPr>
          </a:p>
          <a:p>
            <a:pPr algn="ctr" fontAlgn="auto">
              <a:spcBef>
                <a:spcPts val="0"/>
              </a:spcBef>
              <a:spcAft>
                <a:spcPts val="0"/>
              </a:spcAft>
              <a:defRPr/>
            </a:pPr>
            <a:r>
              <a:rPr kumimoji="1" lang="zh-CN" altLang="en-US" sz="1400" dirty="0">
                <a:solidFill>
                  <a:schemeClr val="tx1"/>
                </a:solidFill>
                <a:latin typeface="微软雅黑" pitchFamily="34" charset="-122"/>
                <a:ea typeface="微软雅黑" pitchFamily="34" charset="-122"/>
              </a:rPr>
              <a:t>访问</a:t>
            </a:r>
          </a:p>
        </p:txBody>
      </p:sp>
      <p:sp>
        <p:nvSpPr>
          <p:cNvPr id="17" name="Rounded Rectangle 10"/>
          <p:cNvSpPr/>
          <p:nvPr/>
        </p:nvSpPr>
        <p:spPr>
          <a:xfrm>
            <a:off x="622797" y="1772816"/>
            <a:ext cx="954087" cy="3324721"/>
          </a:xfrm>
          <a:prstGeom prst="roundRect">
            <a:avLst/>
          </a:prstGeom>
        </p:spPr>
        <p:style>
          <a:lnRef idx="1">
            <a:schemeClr val="dk1"/>
          </a:lnRef>
          <a:fillRef idx="2">
            <a:schemeClr val="dk1"/>
          </a:fillRef>
          <a:effectRef idx="1">
            <a:schemeClr val="dk1"/>
          </a:effectRef>
          <a:fontRef idx="minor">
            <a:schemeClr val="dk1"/>
          </a:fontRef>
        </p:style>
        <p:txBody>
          <a:bodyPr anchor="ctr" anchorCtr="1"/>
          <a:lstStyle/>
          <a:p>
            <a:pPr algn="ctr" fontAlgn="auto">
              <a:spcBef>
                <a:spcPts val="0"/>
              </a:spcBef>
              <a:spcAft>
                <a:spcPts val="0"/>
              </a:spcAft>
              <a:defRPr/>
            </a:pPr>
            <a:r>
              <a:rPr kumimoji="1" lang="en-US" altLang="zh-CN" sz="1600" dirty="0">
                <a:solidFill>
                  <a:schemeClr val="tx1"/>
                </a:solidFill>
                <a:latin typeface="微软雅黑" pitchFamily="34" charset="-122"/>
                <a:ea typeface="微软雅黑" pitchFamily="34" charset="-122"/>
              </a:rPr>
              <a:t>Eclipse</a:t>
            </a:r>
          </a:p>
          <a:p>
            <a:pPr algn="ctr" fontAlgn="auto">
              <a:spcBef>
                <a:spcPts val="0"/>
              </a:spcBef>
              <a:spcAft>
                <a:spcPts val="0"/>
              </a:spcAft>
              <a:defRPr/>
            </a:pPr>
            <a:r>
              <a:rPr kumimoji="1" lang="zh-CN" altLang="en-US" sz="1600" dirty="0" smtClean="0">
                <a:solidFill>
                  <a:schemeClr val="tx1"/>
                </a:solidFill>
                <a:latin typeface="微软雅黑" pitchFamily="34" charset="-122"/>
                <a:ea typeface="微软雅黑" pitchFamily="34" charset="-122"/>
              </a:rPr>
              <a:t>应用</a:t>
            </a:r>
            <a:endParaRPr kumimoji="1" lang="en-US" altLang="zh-CN" sz="1600" dirty="0">
              <a:solidFill>
                <a:schemeClr val="tx1"/>
              </a:solidFill>
              <a:latin typeface="微软雅黑" pitchFamily="34" charset="-122"/>
              <a:ea typeface="微软雅黑" pitchFamily="34" charset="-122"/>
            </a:endParaRPr>
          </a:p>
          <a:p>
            <a:pPr algn="ctr" fontAlgn="auto">
              <a:spcBef>
                <a:spcPts val="0"/>
              </a:spcBef>
              <a:spcAft>
                <a:spcPts val="0"/>
              </a:spcAft>
              <a:defRPr/>
            </a:pPr>
            <a:r>
              <a:rPr kumimoji="1" lang="zh-CN" altLang="en-US" sz="1600" dirty="0">
                <a:solidFill>
                  <a:schemeClr val="tx1"/>
                </a:solidFill>
                <a:latin typeface="微软雅黑" pitchFamily="34" charset="-122"/>
                <a:ea typeface="微软雅黑" pitchFamily="34" charset="-122"/>
              </a:rPr>
              <a:t>开发</a:t>
            </a:r>
            <a:endParaRPr kumimoji="1" lang="en-US" altLang="zh-CN" sz="1600" dirty="0">
              <a:solidFill>
                <a:schemeClr val="tx1"/>
              </a:solidFill>
              <a:latin typeface="微软雅黑" pitchFamily="34" charset="-122"/>
              <a:ea typeface="微软雅黑" pitchFamily="34" charset="-122"/>
            </a:endParaRPr>
          </a:p>
        </p:txBody>
      </p:sp>
      <p:sp>
        <p:nvSpPr>
          <p:cNvPr id="18" name="Rounded Rectangle 8"/>
          <p:cNvSpPr/>
          <p:nvPr/>
        </p:nvSpPr>
        <p:spPr>
          <a:xfrm>
            <a:off x="5026522" y="1532335"/>
            <a:ext cx="712787" cy="582612"/>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kumimoji="1" lang="zh-CN" altLang="en-US" sz="1400" dirty="0">
                <a:solidFill>
                  <a:schemeClr val="tx1"/>
                </a:solidFill>
                <a:latin typeface="微软雅黑" pitchFamily="34" charset="-122"/>
                <a:ea typeface="微软雅黑" pitchFamily="34" charset="-122"/>
              </a:rPr>
              <a:t>文件</a:t>
            </a:r>
            <a:endParaRPr kumimoji="1" lang="en-US" altLang="zh-CN" sz="1400" dirty="0">
              <a:solidFill>
                <a:schemeClr val="tx1"/>
              </a:solidFill>
              <a:latin typeface="微软雅黑" pitchFamily="34" charset="-122"/>
              <a:ea typeface="微软雅黑" pitchFamily="34" charset="-122"/>
            </a:endParaRPr>
          </a:p>
        </p:txBody>
      </p:sp>
      <p:sp>
        <p:nvSpPr>
          <p:cNvPr id="19" name="Rounded Rectangle 8"/>
          <p:cNvSpPr/>
          <p:nvPr/>
        </p:nvSpPr>
        <p:spPr>
          <a:xfrm>
            <a:off x="5834559" y="1532335"/>
            <a:ext cx="712788" cy="582612"/>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kumimoji="1" lang="zh-CN" altLang="en-US" sz="1400" dirty="0">
                <a:solidFill>
                  <a:schemeClr val="tx1"/>
                </a:solidFill>
                <a:latin typeface="微软雅黑" pitchFamily="34" charset="-122"/>
                <a:ea typeface="微软雅黑" pitchFamily="34" charset="-122"/>
              </a:rPr>
              <a:t>缓存</a:t>
            </a:r>
            <a:endParaRPr kumimoji="1" lang="en-US" altLang="zh-CN" sz="1400" dirty="0">
              <a:solidFill>
                <a:schemeClr val="tx1"/>
              </a:solidFill>
              <a:latin typeface="微软雅黑" pitchFamily="34" charset="-122"/>
              <a:ea typeface="微软雅黑" pitchFamily="34" charset="-122"/>
            </a:endParaRPr>
          </a:p>
        </p:txBody>
      </p:sp>
      <p:sp>
        <p:nvSpPr>
          <p:cNvPr id="20" name="Rounded Rectangle 8"/>
          <p:cNvSpPr/>
          <p:nvPr/>
        </p:nvSpPr>
        <p:spPr>
          <a:xfrm>
            <a:off x="6647359" y="1532335"/>
            <a:ext cx="712788" cy="582612"/>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kumimoji="1" lang="en-US" altLang="zh-CN" sz="1400" dirty="0">
                <a:solidFill>
                  <a:schemeClr val="tx1"/>
                </a:solidFill>
                <a:latin typeface="微软雅黑" pitchFamily="34" charset="-122"/>
                <a:ea typeface="微软雅黑" pitchFamily="34" charset="-122"/>
              </a:rPr>
              <a:t>……</a:t>
            </a:r>
          </a:p>
        </p:txBody>
      </p:sp>
      <p:sp>
        <p:nvSpPr>
          <p:cNvPr id="21" name="Rounded Rectangle 4"/>
          <p:cNvSpPr/>
          <p:nvPr/>
        </p:nvSpPr>
        <p:spPr>
          <a:xfrm>
            <a:off x="8039621" y="1556792"/>
            <a:ext cx="936104" cy="1728192"/>
          </a:xfrm>
          <a:prstGeom prst="roundRect">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kumimoji="1" lang="zh-CN" altLang="en-US" sz="1600" dirty="0" smtClean="0">
                <a:solidFill>
                  <a:schemeClr val="tx1"/>
                </a:solidFill>
                <a:latin typeface="微软雅黑" pitchFamily="34" charset="-122"/>
                <a:ea typeface="微软雅黑" pitchFamily="34" charset="-122"/>
              </a:rPr>
              <a:t>应用</a:t>
            </a:r>
            <a:endParaRPr kumimoji="1" lang="en-US" altLang="zh-CN" sz="1600" dirty="0">
              <a:solidFill>
                <a:schemeClr val="tx1"/>
              </a:solidFill>
              <a:latin typeface="微软雅黑" pitchFamily="34" charset="-122"/>
              <a:ea typeface="微软雅黑" pitchFamily="34" charset="-122"/>
            </a:endParaRPr>
          </a:p>
          <a:p>
            <a:pPr algn="ctr" fontAlgn="auto">
              <a:spcBef>
                <a:spcPts val="0"/>
              </a:spcBef>
              <a:spcAft>
                <a:spcPts val="0"/>
              </a:spcAft>
              <a:defRPr/>
            </a:pPr>
            <a:r>
              <a:rPr kumimoji="1" lang="zh-CN" altLang="en-US" sz="1600" dirty="0">
                <a:solidFill>
                  <a:schemeClr val="tx1"/>
                </a:solidFill>
                <a:latin typeface="微软雅黑" pitchFamily="34" charset="-122"/>
                <a:ea typeface="微软雅黑" pitchFamily="34" charset="-122"/>
              </a:rPr>
              <a:t>管理</a:t>
            </a:r>
          </a:p>
        </p:txBody>
      </p:sp>
      <p:sp>
        <p:nvSpPr>
          <p:cNvPr id="22" name="Rounded Rectangle 8"/>
          <p:cNvSpPr/>
          <p:nvPr/>
        </p:nvSpPr>
        <p:spPr>
          <a:xfrm>
            <a:off x="4223247" y="2383235"/>
            <a:ext cx="1004887" cy="574675"/>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kumimoji="1" lang="zh-CN" altLang="en-US" sz="1400" dirty="0">
                <a:solidFill>
                  <a:schemeClr val="tx1"/>
                </a:solidFill>
                <a:latin typeface="微软雅黑" pitchFamily="34" charset="-122"/>
                <a:ea typeface="微软雅黑" pitchFamily="34" charset="-122"/>
              </a:rPr>
              <a:t>资源库</a:t>
            </a:r>
            <a:endParaRPr kumimoji="1" lang="en-US" altLang="zh-CN" sz="1400" dirty="0">
              <a:solidFill>
                <a:schemeClr val="tx1"/>
              </a:solidFill>
              <a:latin typeface="微软雅黑" pitchFamily="34" charset="-122"/>
              <a:ea typeface="微软雅黑" pitchFamily="34" charset="-122"/>
            </a:endParaRPr>
          </a:p>
          <a:p>
            <a:pPr algn="ctr" fontAlgn="auto">
              <a:spcBef>
                <a:spcPts val="0"/>
              </a:spcBef>
              <a:spcAft>
                <a:spcPts val="0"/>
              </a:spcAft>
              <a:defRPr/>
            </a:pPr>
            <a:r>
              <a:rPr kumimoji="1" lang="zh-CN" altLang="en-US" sz="1400" dirty="0">
                <a:solidFill>
                  <a:schemeClr val="tx1"/>
                </a:solidFill>
                <a:latin typeface="微软雅黑" pitchFamily="34" charset="-122"/>
                <a:ea typeface="微软雅黑" pitchFamily="34" charset="-122"/>
              </a:rPr>
              <a:t>服务</a:t>
            </a:r>
            <a:endParaRPr kumimoji="1" lang="en-US" altLang="zh-CN" sz="1400" dirty="0">
              <a:solidFill>
                <a:schemeClr val="tx1"/>
              </a:solidFill>
              <a:latin typeface="微软雅黑" pitchFamily="34" charset="-122"/>
              <a:ea typeface="微软雅黑" pitchFamily="34" charset="-122"/>
            </a:endParaRPr>
          </a:p>
        </p:txBody>
      </p:sp>
      <p:sp>
        <p:nvSpPr>
          <p:cNvPr id="23" name="Rounded Rectangle 9"/>
          <p:cNvSpPr/>
          <p:nvPr/>
        </p:nvSpPr>
        <p:spPr>
          <a:xfrm>
            <a:off x="4223247" y="3078560"/>
            <a:ext cx="1004887" cy="574675"/>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kumimoji="1" lang="zh-CN" altLang="en-US" sz="1400" dirty="0" smtClean="0">
                <a:solidFill>
                  <a:schemeClr val="tx1"/>
                </a:solidFill>
                <a:latin typeface="微软雅黑" pitchFamily="34" charset="-122"/>
                <a:ea typeface="微软雅黑" pitchFamily="34" charset="-122"/>
              </a:rPr>
              <a:t>对象存储</a:t>
            </a:r>
            <a:endParaRPr kumimoji="1" lang="en-US" altLang="zh-CN" sz="1400" dirty="0">
              <a:solidFill>
                <a:schemeClr val="tx1"/>
              </a:solidFill>
              <a:latin typeface="微软雅黑" pitchFamily="34" charset="-122"/>
              <a:ea typeface="微软雅黑" pitchFamily="34" charset="-122"/>
            </a:endParaRPr>
          </a:p>
          <a:p>
            <a:pPr algn="ctr" fontAlgn="auto">
              <a:spcBef>
                <a:spcPts val="0"/>
              </a:spcBef>
              <a:spcAft>
                <a:spcPts val="0"/>
              </a:spcAft>
              <a:defRPr/>
            </a:pPr>
            <a:r>
              <a:rPr kumimoji="1" lang="zh-CN" altLang="en-US" sz="1400" dirty="0">
                <a:solidFill>
                  <a:schemeClr val="tx1"/>
                </a:solidFill>
                <a:latin typeface="微软雅黑" pitchFamily="34" charset="-122"/>
                <a:ea typeface="微软雅黑" pitchFamily="34" charset="-122"/>
              </a:rPr>
              <a:t>服务</a:t>
            </a:r>
            <a:endParaRPr kumimoji="1" lang="en-US" altLang="zh-CN" sz="1400" dirty="0">
              <a:solidFill>
                <a:schemeClr val="tx1"/>
              </a:solidFill>
              <a:latin typeface="微软雅黑" pitchFamily="34" charset="-122"/>
              <a:ea typeface="微软雅黑" pitchFamily="34" charset="-122"/>
            </a:endParaRPr>
          </a:p>
        </p:txBody>
      </p:sp>
      <p:sp>
        <p:nvSpPr>
          <p:cNvPr id="24" name="Rounded Rectangle 8"/>
          <p:cNvSpPr/>
          <p:nvPr/>
        </p:nvSpPr>
        <p:spPr>
          <a:xfrm>
            <a:off x="2586534" y="1532335"/>
            <a:ext cx="714375" cy="582612"/>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kumimoji="1" lang="zh-CN" altLang="en-US" sz="1400" dirty="0">
                <a:solidFill>
                  <a:schemeClr val="tx1"/>
                </a:solidFill>
                <a:latin typeface="微软雅黑" pitchFamily="34" charset="-122"/>
                <a:ea typeface="微软雅黑" pitchFamily="34" charset="-122"/>
              </a:rPr>
              <a:t>日志</a:t>
            </a:r>
          </a:p>
        </p:txBody>
      </p:sp>
      <p:sp>
        <p:nvSpPr>
          <p:cNvPr id="25" name="Rounded Rectangle 5"/>
          <p:cNvSpPr/>
          <p:nvPr/>
        </p:nvSpPr>
        <p:spPr>
          <a:xfrm>
            <a:off x="2102347" y="2344936"/>
            <a:ext cx="1914525" cy="1440159"/>
          </a:xfrm>
          <a:prstGeom prst="roundRect">
            <a:avLst/>
          </a:prstGeom>
          <a:noFill/>
          <a:ln>
            <a:prstDash val="dash"/>
          </a:ln>
        </p:spPr>
        <p:style>
          <a:lnRef idx="1">
            <a:schemeClr val="accent2"/>
          </a:lnRef>
          <a:fillRef idx="3">
            <a:schemeClr val="accent2"/>
          </a:fillRef>
          <a:effectRef idx="2">
            <a:schemeClr val="accent2"/>
          </a:effectRef>
          <a:fontRef idx="minor">
            <a:schemeClr val="lt1"/>
          </a:fontRef>
        </p:style>
        <p:txBody>
          <a:bodyPr tIns="0" bIns="0" anchor="b" anchorCtr="1"/>
          <a:lstStyle/>
          <a:p>
            <a:pPr algn="ctr" fontAlgn="auto">
              <a:spcBef>
                <a:spcPts val="0"/>
              </a:spcBef>
              <a:spcAft>
                <a:spcPts val="0"/>
              </a:spcAft>
              <a:defRPr/>
            </a:pPr>
            <a:r>
              <a:rPr kumimoji="1" lang="zh-CN" altLang="en-US" sz="1600" dirty="0" smtClean="0">
                <a:solidFill>
                  <a:schemeClr val="tx1"/>
                </a:solidFill>
                <a:latin typeface="微软雅黑" pitchFamily="34" charset="-122"/>
                <a:ea typeface="微软雅黑" pitchFamily="34" charset="-122"/>
              </a:rPr>
              <a:t>模拟器</a:t>
            </a:r>
            <a:endParaRPr kumimoji="1" lang="en-US" altLang="zh-CN" sz="1600" dirty="0" smtClean="0">
              <a:solidFill>
                <a:schemeClr val="tx1"/>
              </a:solidFill>
              <a:latin typeface="微软雅黑" pitchFamily="34" charset="-122"/>
              <a:ea typeface="微软雅黑" pitchFamily="34" charset="-122"/>
            </a:endParaRPr>
          </a:p>
        </p:txBody>
      </p:sp>
      <p:sp>
        <p:nvSpPr>
          <p:cNvPr id="26" name="Rounded Rectangle 3"/>
          <p:cNvSpPr/>
          <p:nvPr/>
        </p:nvSpPr>
        <p:spPr>
          <a:xfrm>
            <a:off x="2218234" y="2445147"/>
            <a:ext cx="795338" cy="469900"/>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ctr" fontAlgn="auto">
              <a:spcBef>
                <a:spcPts val="0"/>
              </a:spcBef>
              <a:spcAft>
                <a:spcPts val="0"/>
              </a:spcAft>
              <a:defRPr/>
            </a:pPr>
            <a:r>
              <a:rPr kumimoji="1" lang="zh-CN" altLang="en-US" sz="1400" dirty="0" smtClean="0">
                <a:solidFill>
                  <a:schemeClr val="tx1"/>
                </a:solidFill>
                <a:latin typeface="微软雅黑" pitchFamily="34" charset="-122"/>
                <a:ea typeface="微软雅黑" pitchFamily="34" charset="-122"/>
              </a:rPr>
              <a:t>对象存储服务</a:t>
            </a:r>
            <a:endParaRPr kumimoji="1" lang="en-US" altLang="zh-CN" sz="1400" dirty="0">
              <a:solidFill>
                <a:schemeClr val="tx1"/>
              </a:solidFill>
              <a:latin typeface="微软雅黑" pitchFamily="34" charset="-122"/>
              <a:ea typeface="微软雅黑" pitchFamily="34" charset="-122"/>
            </a:endParaRPr>
          </a:p>
        </p:txBody>
      </p:sp>
      <p:sp>
        <p:nvSpPr>
          <p:cNvPr id="27" name="Rounded Rectangle 3"/>
          <p:cNvSpPr/>
          <p:nvPr/>
        </p:nvSpPr>
        <p:spPr>
          <a:xfrm>
            <a:off x="3092947" y="2445147"/>
            <a:ext cx="795337" cy="469900"/>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ctr" fontAlgn="auto">
              <a:spcBef>
                <a:spcPts val="0"/>
              </a:spcBef>
              <a:spcAft>
                <a:spcPts val="0"/>
              </a:spcAft>
              <a:defRPr/>
            </a:pPr>
            <a:r>
              <a:rPr kumimoji="1" lang="zh-CN" altLang="en-US" sz="1400" dirty="0" smtClean="0">
                <a:solidFill>
                  <a:schemeClr val="tx1"/>
                </a:solidFill>
                <a:latin typeface="微软雅黑" pitchFamily="34" charset="-122"/>
                <a:ea typeface="微软雅黑" pitchFamily="34" charset="-122"/>
              </a:rPr>
              <a:t>缓存</a:t>
            </a:r>
            <a:endParaRPr kumimoji="1" lang="en-US" altLang="zh-CN" sz="1400" dirty="0" smtClean="0">
              <a:solidFill>
                <a:schemeClr val="tx1"/>
              </a:solidFill>
              <a:latin typeface="微软雅黑" pitchFamily="34" charset="-122"/>
              <a:ea typeface="微软雅黑" pitchFamily="34" charset="-122"/>
            </a:endParaRPr>
          </a:p>
          <a:p>
            <a:pPr algn="ctr" fontAlgn="auto">
              <a:spcBef>
                <a:spcPts val="0"/>
              </a:spcBef>
              <a:spcAft>
                <a:spcPts val="0"/>
              </a:spcAft>
              <a:defRPr/>
            </a:pPr>
            <a:r>
              <a:rPr kumimoji="1" lang="zh-CN" altLang="en-US" sz="1400" dirty="0" smtClean="0">
                <a:solidFill>
                  <a:schemeClr val="tx1"/>
                </a:solidFill>
                <a:latin typeface="微软雅黑" pitchFamily="34" charset="-122"/>
                <a:ea typeface="微软雅黑" pitchFamily="34" charset="-122"/>
              </a:rPr>
              <a:t>服务</a:t>
            </a:r>
            <a:endParaRPr kumimoji="1" lang="en-US" altLang="zh-CN" sz="1400" dirty="0">
              <a:solidFill>
                <a:schemeClr val="tx1"/>
              </a:solidFill>
              <a:latin typeface="微软雅黑" pitchFamily="34" charset="-122"/>
              <a:ea typeface="微软雅黑" pitchFamily="34" charset="-122"/>
            </a:endParaRPr>
          </a:p>
        </p:txBody>
      </p:sp>
      <p:sp>
        <p:nvSpPr>
          <p:cNvPr id="28" name="Rounded Rectangle 3"/>
          <p:cNvSpPr/>
          <p:nvPr/>
        </p:nvSpPr>
        <p:spPr>
          <a:xfrm>
            <a:off x="2218234" y="2996010"/>
            <a:ext cx="795338" cy="469900"/>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ctr" fontAlgn="auto">
              <a:spcBef>
                <a:spcPts val="0"/>
              </a:spcBef>
              <a:spcAft>
                <a:spcPts val="0"/>
              </a:spcAft>
              <a:defRPr/>
            </a:pPr>
            <a:r>
              <a:rPr kumimoji="1" lang="zh-CN" altLang="en-US" sz="1400" dirty="0" smtClean="0">
                <a:solidFill>
                  <a:schemeClr val="tx1"/>
                </a:solidFill>
                <a:latin typeface="微软雅黑" pitchFamily="34" charset="-122"/>
                <a:ea typeface="微软雅黑" pitchFamily="34" charset="-122"/>
              </a:rPr>
              <a:t>数据访问服务</a:t>
            </a:r>
            <a:endParaRPr kumimoji="1" lang="en-US" altLang="zh-CN" sz="1400" dirty="0">
              <a:solidFill>
                <a:schemeClr val="tx1"/>
              </a:solidFill>
              <a:latin typeface="微软雅黑" pitchFamily="34" charset="-122"/>
              <a:ea typeface="微软雅黑" pitchFamily="34" charset="-122"/>
            </a:endParaRPr>
          </a:p>
        </p:txBody>
      </p:sp>
      <p:sp>
        <p:nvSpPr>
          <p:cNvPr id="29" name="Rounded Rectangle 3"/>
          <p:cNvSpPr/>
          <p:nvPr/>
        </p:nvSpPr>
        <p:spPr>
          <a:xfrm>
            <a:off x="3092947" y="2996010"/>
            <a:ext cx="795337" cy="469900"/>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ctr" fontAlgn="auto">
              <a:spcBef>
                <a:spcPts val="0"/>
              </a:spcBef>
              <a:spcAft>
                <a:spcPts val="0"/>
              </a:spcAft>
              <a:defRPr/>
            </a:pPr>
            <a:r>
              <a:rPr kumimoji="1" lang="en-US" altLang="zh-CN" sz="1400" dirty="0">
                <a:solidFill>
                  <a:schemeClr val="tx1"/>
                </a:solidFill>
                <a:latin typeface="微软雅黑" pitchFamily="34" charset="-122"/>
                <a:ea typeface="微软雅黑" pitchFamily="34" charset="-122"/>
              </a:rPr>
              <a:t>……</a:t>
            </a:r>
          </a:p>
        </p:txBody>
      </p:sp>
      <p:sp>
        <p:nvSpPr>
          <p:cNvPr id="30" name="Rounded Rectangle 5"/>
          <p:cNvSpPr/>
          <p:nvPr/>
        </p:nvSpPr>
        <p:spPr>
          <a:xfrm>
            <a:off x="2101812" y="1372240"/>
            <a:ext cx="5386207" cy="857733"/>
          </a:xfrm>
          <a:prstGeom prst="roundRect">
            <a:avLst/>
          </a:prstGeom>
          <a:noFill/>
          <a:ln>
            <a:prstDash val="dash"/>
          </a:ln>
        </p:spPr>
        <p:style>
          <a:lnRef idx="1">
            <a:schemeClr val="accent2"/>
          </a:lnRef>
          <a:fillRef idx="3">
            <a:schemeClr val="accent2"/>
          </a:fillRef>
          <a:effectRef idx="2">
            <a:schemeClr val="accent2"/>
          </a:effectRef>
          <a:fontRef idx="minor">
            <a:schemeClr val="lt1"/>
          </a:fontRef>
        </p:style>
        <p:txBody>
          <a:bodyPr vert="vert270" anchorCtr="1"/>
          <a:lstStyle/>
          <a:p>
            <a:pPr algn="ctr" fontAlgn="auto">
              <a:spcBef>
                <a:spcPts val="0"/>
              </a:spcBef>
              <a:spcAft>
                <a:spcPts val="0"/>
              </a:spcAft>
              <a:defRPr/>
            </a:pPr>
            <a:r>
              <a:rPr kumimoji="1" lang="en-US" altLang="zh-CN" dirty="0">
                <a:solidFill>
                  <a:schemeClr val="tx1"/>
                </a:solidFill>
                <a:latin typeface="微软雅黑" pitchFamily="34" charset="-122"/>
                <a:ea typeface="微软雅黑" pitchFamily="34" charset="-122"/>
              </a:rPr>
              <a:t>SDK</a:t>
            </a:r>
            <a:endParaRPr kumimoji="1" lang="zh-CN" altLang="en-US" dirty="0">
              <a:solidFill>
                <a:schemeClr val="tx1"/>
              </a:solidFill>
              <a:latin typeface="微软雅黑" pitchFamily="34" charset="-122"/>
              <a:ea typeface="微软雅黑" pitchFamily="34" charset="-122"/>
            </a:endParaRPr>
          </a:p>
        </p:txBody>
      </p:sp>
      <p:sp>
        <p:nvSpPr>
          <p:cNvPr id="31" name="Rounded Rectangle 8"/>
          <p:cNvSpPr/>
          <p:nvPr/>
        </p:nvSpPr>
        <p:spPr>
          <a:xfrm>
            <a:off x="752972" y="1994673"/>
            <a:ext cx="712787" cy="653033"/>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kumimoji="1" lang="en-US" altLang="zh-CN" sz="1400" dirty="0" smtClean="0">
                <a:solidFill>
                  <a:schemeClr val="tx1"/>
                </a:solidFill>
                <a:latin typeface="微软雅黑" pitchFamily="34" charset="-122"/>
                <a:ea typeface="微软雅黑" pitchFamily="34" charset="-122"/>
              </a:rPr>
              <a:t>SDK</a:t>
            </a:r>
          </a:p>
          <a:p>
            <a:pPr algn="ctr" fontAlgn="auto">
              <a:spcBef>
                <a:spcPts val="0"/>
              </a:spcBef>
              <a:spcAft>
                <a:spcPts val="0"/>
              </a:spcAft>
              <a:defRPr/>
            </a:pPr>
            <a:r>
              <a:rPr kumimoji="1" lang="en-US" altLang="zh-CN" sz="1400" dirty="0" smtClean="0">
                <a:solidFill>
                  <a:schemeClr val="tx1"/>
                </a:solidFill>
                <a:latin typeface="微软雅黑" pitchFamily="34" charset="-122"/>
                <a:ea typeface="微软雅黑" pitchFamily="34" charset="-122"/>
              </a:rPr>
              <a:t>(jars)</a:t>
            </a:r>
            <a:endParaRPr kumimoji="1" lang="zh-CN" altLang="en-US" sz="1400" dirty="0">
              <a:solidFill>
                <a:schemeClr val="tx1"/>
              </a:solidFill>
              <a:latin typeface="微软雅黑" pitchFamily="34" charset="-122"/>
              <a:ea typeface="微软雅黑" pitchFamily="34" charset="-122"/>
            </a:endParaRPr>
          </a:p>
        </p:txBody>
      </p:sp>
      <p:sp>
        <p:nvSpPr>
          <p:cNvPr id="32" name="Rounded Rectangle 3"/>
          <p:cNvSpPr/>
          <p:nvPr/>
        </p:nvSpPr>
        <p:spPr>
          <a:xfrm>
            <a:off x="752972" y="3949353"/>
            <a:ext cx="712787" cy="1008112"/>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ctr" fontAlgn="auto">
              <a:spcBef>
                <a:spcPts val="0"/>
              </a:spcBef>
              <a:spcAft>
                <a:spcPts val="0"/>
              </a:spcAft>
              <a:defRPr/>
            </a:pPr>
            <a:r>
              <a:rPr kumimoji="1" lang="zh-CN" altLang="en-US" sz="1400" dirty="0" smtClean="0">
                <a:solidFill>
                  <a:schemeClr val="tx1"/>
                </a:solidFill>
                <a:latin typeface="微软雅黑" pitchFamily="34" charset="-122"/>
                <a:ea typeface="微软雅黑" pitchFamily="34" charset="-122"/>
              </a:rPr>
              <a:t>模拟器</a:t>
            </a:r>
            <a:r>
              <a:rPr kumimoji="1" lang="en-US" altLang="zh-CN" sz="1400" dirty="0" smtClean="0">
                <a:solidFill>
                  <a:schemeClr val="tx1"/>
                </a:solidFill>
                <a:latin typeface="微软雅黑" pitchFamily="34" charset="-122"/>
                <a:ea typeface="微软雅黑" pitchFamily="34" charset="-122"/>
              </a:rPr>
              <a:t>(jars)</a:t>
            </a:r>
            <a:endParaRPr kumimoji="1" lang="en-US" altLang="zh-CN" sz="1400" dirty="0">
              <a:solidFill>
                <a:schemeClr val="tx1"/>
              </a:solidFill>
              <a:latin typeface="微软雅黑" pitchFamily="34" charset="-122"/>
              <a:ea typeface="微软雅黑" pitchFamily="34" charset="-122"/>
            </a:endParaRPr>
          </a:p>
        </p:txBody>
      </p:sp>
      <p:cxnSp>
        <p:nvCxnSpPr>
          <p:cNvPr id="33" name="肘形连接符 31"/>
          <p:cNvCxnSpPr>
            <a:stCxn id="21" idx="1"/>
            <a:endCxn id="9" idx="3"/>
          </p:cNvCxnSpPr>
          <p:nvPr/>
        </p:nvCxnSpPr>
        <p:spPr>
          <a:xfrm rot="10800000" flipV="1">
            <a:off x="7620397" y="2420888"/>
            <a:ext cx="419224" cy="824148"/>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Rounded Rectangle 4"/>
          <p:cNvSpPr/>
          <p:nvPr/>
        </p:nvSpPr>
        <p:spPr>
          <a:xfrm>
            <a:off x="2219797" y="3972247"/>
            <a:ext cx="1152000" cy="388913"/>
          </a:xfrm>
          <a:prstGeom prst="roundRect">
            <a:avLst/>
          </a:prstGeom>
        </p:spPr>
        <p:style>
          <a:lnRef idx="1">
            <a:schemeClr val="accent3"/>
          </a:lnRef>
          <a:fillRef idx="2">
            <a:schemeClr val="accent3"/>
          </a:fillRef>
          <a:effectRef idx="1">
            <a:schemeClr val="accent3"/>
          </a:effectRef>
          <a:fontRef idx="minor">
            <a:schemeClr val="dk1"/>
          </a:fontRef>
        </p:style>
        <p:txBody>
          <a:bodyPr lIns="0" rIns="0" anchor="ctr"/>
          <a:lstStyle/>
          <a:p>
            <a:pPr algn="ctr" fontAlgn="auto">
              <a:spcBef>
                <a:spcPts val="0"/>
              </a:spcBef>
              <a:spcAft>
                <a:spcPts val="0"/>
              </a:spcAft>
              <a:defRPr/>
            </a:pPr>
            <a:r>
              <a:rPr kumimoji="1" lang="zh-CN" altLang="en-US" sz="1400" dirty="0" smtClean="0">
                <a:solidFill>
                  <a:schemeClr val="tx1"/>
                </a:solidFill>
                <a:latin typeface="微软雅黑" pitchFamily="34" charset="-122"/>
                <a:ea typeface="微软雅黑" pitchFamily="34" charset="-122"/>
              </a:rPr>
              <a:t>集中监控框架</a:t>
            </a:r>
            <a:endParaRPr kumimoji="1" lang="zh-CN" altLang="en-US" sz="1400" dirty="0">
              <a:solidFill>
                <a:schemeClr val="tx1"/>
              </a:solidFill>
              <a:latin typeface="微软雅黑" pitchFamily="34" charset="-122"/>
              <a:ea typeface="微软雅黑" pitchFamily="34" charset="-122"/>
            </a:endParaRPr>
          </a:p>
        </p:txBody>
      </p:sp>
      <p:sp>
        <p:nvSpPr>
          <p:cNvPr id="35" name="Rounded Rectangle 4"/>
          <p:cNvSpPr/>
          <p:nvPr/>
        </p:nvSpPr>
        <p:spPr>
          <a:xfrm>
            <a:off x="4899547" y="3972247"/>
            <a:ext cx="1152000" cy="388913"/>
          </a:xfrm>
          <a:prstGeom prst="roundRect">
            <a:avLst/>
          </a:prstGeom>
        </p:spPr>
        <p:style>
          <a:lnRef idx="1">
            <a:schemeClr val="accent3"/>
          </a:lnRef>
          <a:fillRef idx="2">
            <a:schemeClr val="accent3"/>
          </a:fillRef>
          <a:effectRef idx="1">
            <a:schemeClr val="accent3"/>
          </a:effectRef>
          <a:fontRef idx="minor">
            <a:schemeClr val="dk1"/>
          </a:fontRef>
        </p:style>
        <p:txBody>
          <a:bodyPr lIns="0" rIns="0" anchor="ctr"/>
          <a:lstStyle/>
          <a:p>
            <a:pPr algn="ctr" fontAlgn="auto">
              <a:spcBef>
                <a:spcPts val="0"/>
              </a:spcBef>
              <a:spcAft>
                <a:spcPts val="0"/>
              </a:spcAft>
              <a:defRPr/>
            </a:pPr>
            <a:r>
              <a:rPr kumimoji="1" lang="zh-CN" altLang="en-US" sz="1400" dirty="0" smtClean="0">
                <a:solidFill>
                  <a:schemeClr val="tx1"/>
                </a:solidFill>
                <a:latin typeface="微软雅黑" pitchFamily="34" charset="-122"/>
                <a:ea typeface="微软雅黑" pitchFamily="34" charset="-122"/>
              </a:rPr>
              <a:t>代理框架</a:t>
            </a:r>
            <a:endParaRPr kumimoji="1" lang="zh-CN" altLang="en-US" sz="1400" dirty="0">
              <a:solidFill>
                <a:schemeClr val="tx1"/>
              </a:solidFill>
              <a:latin typeface="微软雅黑" pitchFamily="34" charset="-122"/>
              <a:ea typeface="微软雅黑" pitchFamily="34" charset="-122"/>
            </a:endParaRPr>
          </a:p>
        </p:txBody>
      </p:sp>
      <p:sp>
        <p:nvSpPr>
          <p:cNvPr id="36" name="Rounded Rectangle 4"/>
          <p:cNvSpPr/>
          <p:nvPr/>
        </p:nvSpPr>
        <p:spPr>
          <a:xfrm>
            <a:off x="3559672" y="3972247"/>
            <a:ext cx="1152000" cy="388913"/>
          </a:xfrm>
          <a:prstGeom prst="roundRect">
            <a:avLst/>
          </a:prstGeom>
        </p:spPr>
        <p:style>
          <a:lnRef idx="1">
            <a:schemeClr val="accent3"/>
          </a:lnRef>
          <a:fillRef idx="2">
            <a:schemeClr val="accent3"/>
          </a:fillRef>
          <a:effectRef idx="1">
            <a:schemeClr val="accent3"/>
          </a:effectRef>
          <a:fontRef idx="minor">
            <a:schemeClr val="dk1"/>
          </a:fontRef>
        </p:style>
        <p:txBody>
          <a:bodyPr lIns="0" rIns="0" anchor="ctr"/>
          <a:lstStyle/>
          <a:p>
            <a:pPr algn="ctr" fontAlgn="auto">
              <a:spcBef>
                <a:spcPts val="0"/>
              </a:spcBef>
              <a:spcAft>
                <a:spcPts val="0"/>
              </a:spcAft>
              <a:defRPr/>
            </a:pPr>
            <a:r>
              <a:rPr kumimoji="1" lang="zh-CN" altLang="en-US" sz="1400" dirty="0" smtClean="0">
                <a:solidFill>
                  <a:schemeClr val="tx1"/>
                </a:solidFill>
                <a:latin typeface="微软雅黑" pitchFamily="34" charset="-122"/>
                <a:ea typeface="微软雅黑" pitchFamily="34" charset="-122"/>
              </a:rPr>
              <a:t>集中配置框架</a:t>
            </a:r>
            <a:endParaRPr kumimoji="1" lang="zh-CN" altLang="en-US" sz="1400" dirty="0">
              <a:solidFill>
                <a:schemeClr val="tx1"/>
              </a:solidFill>
              <a:latin typeface="微软雅黑" pitchFamily="34" charset="-122"/>
              <a:ea typeface="微软雅黑" pitchFamily="34" charset="-122"/>
            </a:endParaRPr>
          </a:p>
        </p:txBody>
      </p:sp>
      <p:sp>
        <p:nvSpPr>
          <p:cNvPr id="37" name="Rounded Rectangle 5"/>
          <p:cNvSpPr/>
          <p:nvPr/>
        </p:nvSpPr>
        <p:spPr>
          <a:xfrm>
            <a:off x="2147788" y="3857104"/>
            <a:ext cx="5328593" cy="936104"/>
          </a:xfrm>
          <a:prstGeom prst="roundRect">
            <a:avLst/>
          </a:prstGeom>
          <a:noFill/>
          <a:ln>
            <a:prstDash val="dash"/>
          </a:ln>
        </p:spPr>
        <p:style>
          <a:lnRef idx="1">
            <a:schemeClr val="accent2"/>
          </a:lnRef>
          <a:fillRef idx="3">
            <a:schemeClr val="accent2"/>
          </a:fillRef>
          <a:effectRef idx="2">
            <a:schemeClr val="accent2"/>
          </a:effectRef>
          <a:fontRef idx="minor">
            <a:schemeClr val="lt1"/>
          </a:fontRef>
        </p:style>
        <p:txBody>
          <a:bodyPr anchor="b" anchorCtr="1"/>
          <a:lstStyle/>
          <a:p>
            <a:pPr algn="ctr" fontAlgn="auto">
              <a:spcBef>
                <a:spcPts val="0"/>
              </a:spcBef>
              <a:spcAft>
                <a:spcPts val="0"/>
              </a:spcAft>
              <a:defRPr/>
            </a:pPr>
            <a:r>
              <a:rPr kumimoji="1" lang="zh-CN" altLang="en-US" sz="1600" dirty="0" smtClean="0">
                <a:solidFill>
                  <a:schemeClr val="tx1"/>
                </a:solidFill>
                <a:latin typeface="微软雅黑" pitchFamily="34" charset="-122"/>
                <a:ea typeface="微软雅黑" pitchFamily="34" charset="-122"/>
              </a:rPr>
              <a:t>基础框架</a:t>
            </a:r>
            <a:endParaRPr kumimoji="1" lang="zh-CN" altLang="en-US" sz="1600" dirty="0">
              <a:solidFill>
                <a:schemeClr val="tx1"/>
              </a:solidFill>
              <a:latin typeface="微软雅黑" pitchFamily="34" charset="-122"/>
              <a:ea typeface="微软雅黑" pitchFamily="34" charset="-122"/>
            </a:endParaRPr>
          </a:p>
        </p:txBody>
      </p:sp>
      <p:sp>
        <p:nvSpPr>
          <p:cNvPr id="38" name="Rounded Rectangle 4"/>
          <p:cNvSpPr/>
          <p:nvPr/>
        </p:nvSpPr>
        <p:spPr>
          <a:xfrm>
            <a:off x="2219797" y="5560367"/>
            <a:ext cx="1728192" cy="388913"/>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kumimoji="1" lang="zh-CN" altLang="en-US" sz="1400" dirty="0" smtClean="0">
                <a:solidFill>
                  <a:schemeClr val="tx1"/>
                </a:solidFill>
                <a:latin typeface="微软雅黑" pitchFamily="34" charset="-122"/>
                <a:ea typeface="微软雅黑" pitchFamily="34" charset="-122"/>
              </a:rPr>
              <a:t>拓扑服务</a:t>
            </a:r>
            <a:endParaRPr kumimoji="1" lang="zh-CN" altLang="en-US" sz="1400" dirty="0">
              <a:solidFill>
                <a:schemeClr val="tx1"/>
              </a:solidFill>
              <a:latin typeface="微软雅黑" pitchFamily="34" charset="-122"/>
              <a:ea typeface="微软雅黑" pitchFamily="34" charset="-122"/>
            </a:endParaRPr>
          </a:p>
        </p:txBody>
      </p:sp>
      <p:sp>
        <p:nvSpPr>
          <p:cNvPr id="39" name="Rounded Rectangle 4"/>
          <p:cNvSpPr/>
          <p:nvPr/>
        </p:nvSpPr>
        <p:spPr>
          <a:xfrm>
            <a:off x="6239421" y="3972247"/>
            <a:ext cx="1152000" cy="388913"/>
          </a:xfrm>
          <a:prstGeom prst="roundRect">
            <a:avLst/>
          </a:prstGeom>
        </p:spPr>
        <p:style>
          <a:lnRef idx="1">
            <a:schemeClr val="accent3"/>
          </a:lnRef>
          <a:fillRef idx="2">
            <a:schemeClr val="accent3"/>
          </a:fillRef>
          <a:effectRef idx="1">
            <a:schemeClr val="accent3"/>
          </a:effectRef>
          <a:fontRef idx="minor">
            <a:schemeClr val="dk1"/>
          </a:fontRef>
        </p:style>
        <p:txBody>
          <a:bodyPr lIns="0" rIns="0" anchor="ctr"/>
          <a:lstStyle/>
          <a:p>
            <a:pPr algn="ctr" fontAlgn="auto">
              <a:spcBef>
                <a:spcPts val="0"/>
              </a:spcBef>
              <a:spcAft>
                <a:spcPts val="0"/>
              </a:spcAft>
              <a:defRPr/>
            </a:pPr>
            <a:r>
              <a:rPr kumimoji="1" lang="zh-CN" altLang="en-US" sz="1400" dirty="0" smtClean="0">
                <a:solidFill>
                  <a:schemeClr val="tx1"/>
                </a:solidFill>
                <a:latin typeface="微软雅黑" pitchFamily="34" charset="-122"/>
                <a:ea typeface="微软雅黑" pitchFamily="34" charset="-122"/>
              </a:rPr>
              <a:t>应用容器</a:t>
            </a:r>
            <a:endParaRPr kumimoji="1" lang="zh-CN" altLang="en-US" sz="1400" dirty="0">
              <a:solidFill>
                <a:schemeClr val="tx1"/>
              </a:solidFill>
              <a:latin typeface="微软雅黑" pitchFamily="34" charset="-122"/>
              <a:ea typeface="微软雅黑" pitchFamily="34" charset="-122"/>
            </a:endParaRPr>
          </a:p>
        </p:txBody>
      </p:sp>
      <p:sp>
        <p:nvSpPr>
          <p:cNvPr id="40" name="Rounded Rectangle 4"/>
          <p:cNvSpPr/>
          <p:nvPr/>
        </p:nvSpPr>
        <p:spPr>
          <a:xfrm>
            <a:off x="8039621" y="3573016"/>
            <a:ext cx="936104" cy="1728192"/>
          </a:xfrm>
          <a:prstGeom prst="roundRect">
            <a:avLst/>
          </a:prstGeom>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kumimoji="1" lang="zh-CN" altLang="en-US" sz="1600" dirty="0" smtClean="0">
                <a:solidFill>
                  <a:schemeClr val="tx1"/>
                </a:solidFill>
                <a:latin typeface="微软雅黑" pitchFamily="34" charset="-122"/>
                <a:ea typeface="微软雅黑" pitchFamily="34" charset="-122"/>
              </a:rPr>
              <a:t>平台</a:t>
            </a:r>
            <a:endParaRPr kumimoji="1" lang="en-US" altLang="zh-CN" sz="1600" dirty="0">
              <a:solidFill>
                <a:schemeClr val="tx1"/>
              </a:solidFill>
              <a:latin typeface="微软雅黑" pitchFamily="34" charset="-122"/>
              <a:ea typeface="微软雅黑" pitchFamily="34" charset="-122"/>
            </a:endParaRPr>
          </a:p>
          <a:p>
            <a:pPr algn="ctr" fontAlgn="auto">
              <a:spcBef>
                <a:spcPts val="0"/>
              </a:spcBef>
              <a:spcAft>
                <a:spcPts val="0"/>
              </a:spcAft>
              <a:defRPr/>
            </a:pPr>
            <a:r>
              <a:rPr kumimoji="1" lang="zh-CN" altLang="en-US" sz="1600" dirty="0">
                <a:solidFill>
                  <a:schemeClr val="tx1"/>
                </a:solidFill>
                <a:latin typeface="微软雅黑" pitchFamily="34" charset="-122"/>
                <a:ea typeface="微软雅黑" pitchFamily="34" charset="-122"/>
              </a:rPr>
              <a:t>管理</a:t>
            </a:r>
          </a:p>
        </p:txBody>
      </p:sp>
      <p:cxnSp>
        <p:nvCxnSpPr>
          <p:cNvPr id="41" name="肘形连接符 41"/>
          <p:cNvCxnSpPr>
            <a:stCxn id="40" idx="1"/>
            <a:endCxn id="9" idx="3"/>
          </p:cNvCxnSpPr>
          <p:nvPr/>
        </p:nvCxnSpPr>
        <p:spPr>
          <a:xfrm rot="10800000">
            <a:off x="7620397" y="3245036"/>
            <a:ext cx="419224" cy="1192076"/>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220030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a:t>云计算</a:t>
            </a:r>
            <a:r>
              <a:rPr lang="zh-CN" altLang="en-US" sz="2400" dirty="0" smtClean="0"/>
              <a:t>框架（</a:t>
            </a:r>
            <a:r>
              <a:rPr lang="en-US" altLang="zh-CN" sz="2400" dirty="0" err="1"/>
              <a:t>I</a:t>
            </a:r>
            <a:r>
              <a:rPr lang="en-US" altLang="zh-CN" sz="2400" dirty="0" err="1" smtClean="0"/>
              <a:t>aaS</a:t>
            </a:r>
            <a:r>
              <a:rPr lang="zh-CN" altLang="en-US" sz="2400" dirty="0" smtClean="0"/>
              <a:t>）</a:t>
            </a:r>
            <a:endParaRPr lang="zh-CN" altLang="en-US" sz="2400" dirty="0"/>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58</a:t>
            </a:fld>
            <a:endParaRPr lang="en-US" altLang="zh-CN" dirty="0"/>
          </a:p>
        </p:txBody>
      </p:sp>
      <p:pic>
        <p:nvPicPr>
          <p:cNvPr id="42" name="Picture 2"/>
          <p:cNvPicPr>
            <a:picLocks noChangeAspect="1" noChangeArrowheads="1"/>
          </p:cNvPicPr>
          <p:nvPr/>
        </p:nvPicPr>
        <p:blipFill>
          <a:blip r:embed="rId3" cstate="print"/>
          <a:srcRect/>
          <a:stretch>
            <a:fillRect/>
          </a:stretch>
        </p:blipFill>
        <p:spPr bwMode="auto">
          <a:xfrm>
            <a:off x="1566834" y="804813"/>
            <a:ext cx="6418291" cy="5672187"/>
          </a:xfrm>
          <a:prstGeom prst="rect">
            <a:avLst/>
          </a:prstGeom>
          <a:noFill/>
          <a:ln w="9525">
            <a:noFill/>
            <a:miter lim="800000"/>
            <a:headEnd/>
            <a:tailEnd/>
          </a:ln>
          <a:effectLst/>
        </p:spPr>
      </p:pic>
    </p:spTree>
    <p:extLst>
      <p:ext uri="{BB962C8B-B14F-4D97-AF65-F5344CB8AC3E}">
        <p14:creationId xmlns:p14="http://schemas.microsoft.com/office/powerpoint/2010/main" val="211852149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a:t>云计算</a:t>
            </a:r>
            <a:r>
              <a:rPr lang="zh-CN" altLang="en-US" sz="2400" dirty="0" smtClean="0"/>
              <a:t>框架（</a:t>
            </a:r>
            <a:r>
              <a:rPr lang="en-US" altLang="zh-CN" sz="2400" dirty="0" err="1"/>
              <a:t>I</a:t>
            </a:r>
            <a:r>
              <a:rPr lang="en-US" altLang="zh-CN" sz="2400" dirty="0" err="1" smtClean="0"/>
              <a:t>aaS</a:t>
            </a:r>
            <a:r>
              <a:rPr lang="zh-CN" altLang="en-US" sz="2400" dirty="0" smtClean="0"/>
              <a:t>）</a:t>
            </a:r>
            <a:endParaRPr lang="zh-CN" altLang="en-US" sz="2400" dirty="0"/>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59</a:t>
            </a:fld>
            <a:endParaRPr lang="en-US" altLang="zh-CN" dirty="0"/>
          </a:p>
        </p:txBody>
      </p:sp>
      <p:graphicFrame>
        <p:nvGraphicFramePr>
          <p:cNvPr id="5" name="Object 1"/>
          <p:cNvGraphicFramePr>
            <a:graphicFrameLocks noChangeAspect="1"/>
          </p:cNvGraphicFramePr>
          <p:nvPr>
            <p:extLst>
              <p:ext uri="{D42A27DB-BD31-4B8C-83A1-F6EECF244321}">
                <p14:modId xmlns:p14="http://schemas.microsoft.com/office/powerpoint/2010/main" val="2576108145"/>
              </p:ext>
            </p:extLst>
          </p:nvPr>
        </p:nvGraphicFramePr>
        <p:xfrm>
          <a:off x="1878310" y="706437"/>
          <a:ext cx="6868815" cy="6075363"/>
        </p:xfrm>
        <a:graphic>
          <a:graphicData uri="http://schemas.openxmlformats.org/presentationml/2006/ole">
            <mc:AlternateContent xmlns:mc="http://schemas.openxmlformats.org/markup-compatibility/2006">
              <mc:Choice xmlns:v="urn:schemas-microsoft-com:vml" Requires="v">
                <p:oleObj spid="_x0000_s5185" name="Visio" r:id="rId4" imgW="7051243" imgH="6238951" progId="Visio.Drawing.11">
                  <p:embed/>
                </p:oleObj>
              </mc:Choice>
              <mc:Fallback>
                <p:oleObj name="Visio" r:id="rId4" imgW="7051243" imgH="6238951"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8310" y="706437"/>
                        <a:ext cx="6868815" cy="6075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7243136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流程图: 可选过程 126"/>
          <p:cNvSpPr/>
          <p:nvPr/>
        </p:nvSpPr>
        <p:spPr>
          <a:xfrm>
            <a:off x="1584325" y="5679232"/>
            <a:ext cx="7562872" cy="721568"/>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t" anchorCtr="0"/>
          <a:lstStyle/>
          <a:p>
            <a:r>
              <a:rPr lang="zh-CN" altLang="en-US" sz="1600" dirty="0">
                <a:solidFill>
                  <a:schemeClr val="tx1"/>
                </a:solidFill>
              </a:rPr>
              <a:t>运维</a:t>
            </a:r>
            <a:endParaRPr lang="en-US" altLang="zh-CN" sz="1600" dirty="0">
              <a:solidFill>
                <a:schemeClr val="tx1"/>
              </a:solidFill>
            </a:endParaRPr>
          </a:p>
          <a:p>
            <a:r>
              <a:rPr lang="zh-CN" altLang="en-US" sz="1600" dirty="0">
                <a:solidFill>
                  <a:schemeClr val="tx1"/>
                </a:solidFill>
              </a:rPr>
              <a:t>平台</a:t>
            </a:r>
            <a:endParaRPr lang="en-US" altLang="zh-CN" sz="1600" dirty="0">
              <a:solidFill>
                <a:schemeClr val="tx1"/>
              </a:solidFill>
            </a:endParaRPr>
          </a:p>
        </p:txBody>
      </p:sp>
      <p:cxnSp>
        <p:nvCxnSpPr>
          <p:cNvPr id="124" name="直接连接符 123"/>
          <p:cNvCxnSpPr/>
          <p:nvPr/>
        </p:nvCxnSpPr>
        <p:spPr>
          <a:xfrm>
            <a:off x="6613525" y="2133600"/>
            <a:ext cx="720000" cy="158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6613525" y="3467100"/>
            <a:ext cx="720000" cy="158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6613525" y="4800600"/>
            <a:ext cx="720000" cy="158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4750525" y="2133600"/>
            <a:ext cx="720000" cy="158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4750525" y="3467100"/>
            <a:ext cx="720000" cy="158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4750525" y="4800600"/>
            <a:ext cx="720000" cy="158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2879725" y="2133600"/>
            <a:ext cx="720000" cy="158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2879725" y="3467100"/>
            <a:ext cx="720000" cy="158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2879725" y="4800600"/>
            <a:ext cx="720000" cy="158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流程图: 可选过程 59"/>
          <p:cNvSpPr/>
          <p:nvPr/>
        </p:nvSpPr>
        <p:spPr>
          <a:xfrm>
            <a:off x="1772079" y="1143000"/>
            <a:ext cx="1152000" cy="43740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t" anchorCtr="0"/>
          <a:lstStyle/>
          <a:p>
            <a:pPr algn="ctr"/>
            <a:r>
              <a:rPr lang="zh-CN" altLang="en-US" sz="1600" dirty="0">
                <a:solidFill>
                  <a:schemeClr val="tx1"/>
                </a:solidFill>
              </a:rPr>
              <a:t>综合展现平台</a:t>
            </a:r>
            <a:endParaRPr lang="en-US" altLang="zh-CN" sz="1600" dirty="0">
              <a:solidFill>
                <a:schemeClr val="tx1"/>
              </a:solidFill>
            </a:endParaRPr>
          </a:p>
        </p:txBody>
      </p:sp>
      <p:sp>
        <p:nvSpPr>
          <p:cNvPr id="81" name="流程图: 可选过程 80"/>
          <p:cNvSpPr/>
          <p:nvPr/>
        </p:nvSpPr>
        <p:spPr>
          <a:xfrm>
            <a:off x="1508126" y="228600"/>
            <a:ext cx="7562872" cy="721568"/>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t" anchorCtr="0"/>
          <a:lstStyle/>
          <a:p>
            <a:r>
              <a:rPr lang="zh-CN" altLang="en-US" sz="1600" dirty="0">
                <a:solidFill>
                  <a:schemeClr val="tx1"/>
                </a:solidFill>
              </a:rPr>
              <a:t>    软件</a:t>
            </a:r>
            <a:endParaRPr lang="en-US" altLang="zh-CN" sz="1600" dirty="0">
              <a:solidFill>
                <a:schemeClr val="tx1"/>
              </a:solidFill>
            </a:endParaRPr>
          </a:p>
          <a:p>
            <a:r>
              <a:rPr lang="zh-CN" altLang="en-US" sz="1600" dirty="0">
                <a:solidFill>
                  <a:schemeClr val="tx1"/>
                </a:solidFill>
              </a:rPr>
              <a:t>治理平台</a:t>
            </a:r>
            <a:endParaRPr lang="en-US" altLang="zh-CN" sz="1600" dirty="0">
              <a:solidFill>
                <a:schemeClr val="tx1"/>
              </a:solidFill>
            </a:endParaRPr>
          </a:p>
        </p:txBody>
      </p:sp>
      <p:sp>
        <p:nvSpPr>
          <p:cNvPr id="56" name="流程图: 可选过程 55"/>
          <p:cNvSpPr/>
          <p:nvPr/>
        </p:nvSpPr>
        <p:spPr>
          <a:xfrm>
            <a:off x="7290325" y="1143000"/>
            <a:ext cx="1152000" cy="43740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t" anchorCtr="0"/>
          <a:lstStyle/>
          <a:p>
            <a:pPr algn="ctr"/>
            <a:r>
              <a:rPr lang="zh-CN" altLang="en-US" sz="1600" dirty="0">
                <a:solidFill>
                  <a:schemeClr val="tx1"/>
                </a:solidFill>
              </a:rPr>
              <a:t>数据应用平台</a:t>
            </a:r>
            <a:endParaRPr lang="en-US" altLang="zh-CN" sz="1600" dirty="0">
              <a:solidFill>
                <a:schemeClr val="tx1"/>
              </a:solidFill>
            </a:endParaRPr>
          </a:p>
        </p:txBody>
      </p:sp>
      <p:sp>
        <p:nvSpPr>
          <p:cNvPr id="57" name="圆角矩形 56"/>
          <p:cNvSpPr/>
          <p:nvPr/>
        </p:nvSpPr>
        <p:spPr>
          <a:xfrm>
            <a:off x="503777" y="1128682"/>
            <a:ext cx="972772" cy="4357718"/>
          </a:xfrm>
          <a:prstGeom prst="roundRect">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sp>
        <p:nvSpPr>
          <p:cNvPr id="91" name="流程图: 可选过程 90"/>
          <p:cNvSpPr/>
          <p:nvPr/>
        </p:nvSpPr>
        <p:spPr>
          <a:xfrm>
            <a:off x="3611494" y="1143000"/>
            <a:ext cx="1152000" cy="43740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t" anchorCtr="0"/>
          <a:lstStyle/>
          <a:p>
            <a:pPr algn="ctr"/>
            <a:r>
              <a:rPr lang="zh-CN" altLang="en-US" sz="1600" dirty="0">
                <a:solidFill>
                  <a:schemeClr val="tx1"/>
                </a:solidFill>
              </a:rPr>
              <a:t>服务集成</a:t>
            </a:r>
            <a:endParaRPr lang="en-US" altLang="zh-CN" sz="1600" dirty="0">
              <a:solidFill>
                <a:schemeClr val="tx1"/>
              </a:solidFill>
            </a:endParaRPr>
          </a:p>
          <a:p>
            <a:pPr algn="ctr"/>
            <a:r>
              <a:rPr lang="zh-CN" altLang="en-US" sz="1600" dirty="0">
                <a:solidFill>
                  <a:schemeClr val="tx1"/>
                </a:solidFill>
              </a:rPr>
              <a:t>平台</a:t>
            </a:r>
            <a:endParaRPr lang="en-US" altLang="zh-CN" sz="1600" dirty="0">
              <a:solidFill>
                <a:schemeClr val="tx1"/>
              </a:solidFill>
            </a:endParaRPr>
          </a:p>
        </p:txBody>
      </p:sp>
      <p:sp>
        <p:nvSpPr>
          <p:cNvPr id="98" name="流程图: 可选过程 97"/>
          <p:cNvSpPr/>
          <p:nvPr/>
        </p:nvSpPr>
        <p:spPr>
          <a:xfrm>
            <a:off x="2518269" y="381000"/>
            <a:ext cx="1080000" cy="419104"/>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dirty="0">
                <a:solidFill>
                  <a:schemeClr val="tx1"/>
                </a:solidFill>
              </a:rPr>
              <a:t>资源库</a:t>
            </a:r>
            <a:endParaRPr lang="en-US" altLang="zh-CN" sz="1600" dirty="0">
              <a:solidFill>
                <a:schemeClr val="tx1"/>
              </a:solidFill>
            </a:endParaRPr>
          </a:p>
        </p:txBody>
      </p:sp>
      <p:sp>
        <p:nvSpPr>
          <p:cNvPr id="100" name="流程图: 可选过程 99"/>
          <p:cNvSpPr/>
          <p:nvPr/>
        </p:nvSpPr>
        <p:spPr>
          <a:xfrm>
            <a:off x="1889125" y="1790400"/>
            <a:ext cx="857256" cy="6480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dirty="0">
                <a:solidFill>
                  <a:schemeClr val="tx1"/>
                </a:solidFill>
              </a:rPr>
              <a:t>企业</a:t>
            </a:r>
            <a:endParaRPr lang="en-US" altLang="zh-CN" sz="1600" dirty="0">
              <a:solidFill>
                <a:schemeClr val="tx1"/>
              </a:solidFill>
            </a:endParaRPr>
          </a:p>
          <a:p>
            <a:pPr algn="ctr"/>
            <a:r>
              <a:rPr lang="zh-CN" altLang="en-US" sz="1600" dirty="0">
                <a:solidFill>
                  <a:schemeClr val="tx1"/>
                </a:solidFill>
              </a:rPr>
              <a:t>门户</a:t>
            </a:r>
            <a:endParaRPr lang="en-US" altLang="zh-CN" sz="1600" dirty="0">
              <a:solidFill>
                <a:schemeClr val="tx1"/>
              </a:solidFill>
            </a:endParaRPr>
          </a:p>
        </p:txBody>
      </p:sp>
      <p:pic>
        <p:nvPicPr>
          <p:cNvPr id="1026" name="Picture 2"/>
          <p:cNvPicPr>
            <a:picLocks noChangeAspect="1" noChangeArrowheads="1"/>
          </p:cNvPicPr>
          <p:nvPr/>
        </p:nvPicPr>
        <p:blipFill>
          <a:blip r:embed="rId3" cstate="print"/>
          <a:srcRect/>
          <a:stretch>
            <a:fillRect/>
          </a:stretch>
        </p:blipFill>
        <p:spPr bwMode="auto">
          <a:xfrm>
            <a:off x="670769" y="1485872"/>
            <a:ext cx="689701" cy="642942"/>
          </a:xfrm>
          <a:prstGeom prst="rect">
            <a:avLst/>
          </a:prstGeom>
          <a:noFill/>
          <a:ln w="9525">
            <a:noFill/>
            <a:miter lim="800000"/>
            <a:headEnd/>
            <a:tailEnd/>
          </a:ln>
          <a:effectLst/>
        </p:spPr>
      </p:pic>
      <p:sp>
        <p:nvSpPr>
          <p:cNvPr id="113" name="TextBox 112"/>
          <p:cNvSpPr txBox="1"/>
          <p:nvPr/>
        </p:nvSpPr>
        <p:spPr>
          <a:xfrm>
            <a:off x="574645" y="2085894"/>
            <a:ext cx="857256" cy="338554"/>
          </a:xfrm>
          <a:prstGeom prst="rect">
            <a:avLst/>
          </a:prstGeom>
          <a:noFill/>
        </p:spPr>
        <p:txBody>
          <a:bodyPr wrap="square" rtlCol="0">
            <a:spAutoFit/>
          </a:bodyPr>
          <a:lstStyle/>
          <a:p>
            <a:r>
              <a:rPr lang="zh-CN" altLang="en-US" sz="1600" dirty="0">
                <a:latin typeface="+mn-ea"/>
                <a:ea typeface="+mn-ea"/>
              </a:rPr>
              <a:t>浏览器</a:t>
            </a:r>
          </a:p>
        </p:txBody>
      </p:sp>
      <p:pic>
        <p:nvPicPr>
          <p:cNvPr id="114" name="Picture 2"/>
          <p:cNvPicPr>
            <a:picLocks noChangeAspect="1" noChangeArrowheads="1"/>
          </p:cNvPicPr>
          <p:nvPr/>
        </p:nvPicPr>
        <p:blipFill>
          <a:blip r:embed="rId3" cstate="print"/>
          <a:srcRect/>
          <a:stretch>
            <a:fillRect/>
          </a:stretch>
        </p:blipFill>
        <p:spPr bwMode="auto">
          <a:xfrm>
            <a:off x="670769" y="3047626"/>
            <a:ext cx="689701" cy="642942"/>
          </a:xfrm>
          <a:prstGeom prst="rect">
            <a:avLst/>
          </a:prstGeom>
          <a:noFill/>
          <a:ln w="9525">
            <a:noFill/>
            <a:miter lim="800000"/>
            <a:headEnd/>
            <a:tailEnd/>
          </a:ln>
          <a:effectLst/>
        </p:spPr>
      </p:pic>
      <p:sp>
        <p:nvSpPr>
          <p:cNvPr id="115" name="TextBox 114"/>
          <p:cNvSpPr txBox="1"/>
          <p:nvPr/>
        </p:nvSpPr>
        <p:spPr>
          <a:xfrm>
            <a:off x="574645" y="3647648"/>
            <a:ext cx="857256" cy="338554"/>
          </a:xfrm>
          <a:prstGeom prst="rect">
            <a:avLst/>
          </a:prstGeom>
          <a:noFill/>
        </p:spPr>
        <p:txBody>
          <a:bodyPr wrap="square" rtlCol="0">
            <a:spAutoFit/>
          </a:bodyPr>
          <a:lstStyle/>
          <a:p>
            <a:r>
              <a:rPr lang="zh-CN" altLang="en-US" sz="1600" dirty="0">
                <a:latin typeface="+mn-ea"/>
                <a:ea typeface="+mn-ea"/>
              </a:rPr>
              <a:t>   桌面</a:t>
            </a:r>
          </a:p>
        </p:txBody>
      </p:sp>
      <p:sp>
        <p:nvSpPr>
          <p:cNvPr id="117" name="TextBox 116"/>
          <p:cNvSpPr txBox="1"/>
          <p:nvPr/>
        </p:nvSpPr>
        <p:spPr>
          <a:xfrm>
            <a:off x="503207" y="5004970"/>
            <a:ext cx="1000132" cy="338554"/>
          </a:xfrm>
          <a:prstGeom prst="rect">
            <a:avLst/>
          </a:prstGeom>
          <a:noFill/>
        </p:spPr>
        <p:txBody>
          <a:bodyPr wrap="square" rtlCol="0">
            <a:spAutoFit/>
          </a:bodyPr>
          <a:lstStyle/>
          <a:p>
            <a:pPr algn="ctr"/>
            <a:r>
              <a:rPr lang="zh-CN" altLang="en-US" sz="1600" dirty="0">
                <a:latin typeface="+mn-ea"/>
                <a:ea typeface="+mn-ea"/>
              </a:rPr>
              <a:t>移动设备</a:t>
            </a:r>
          </a:p>
        </p:txBody>
      </p:sp>
      <p:pic>
        <p:nvPicPr>
          <p:cNvPr id="118" name="Picture 66" descr="colour%2520blackberry%2520above">
            <a:hlinkClick r:id="rId4"/>
          </p:cNvPr>
          <p:cNvPicPr>
            <a:picLocks noChangeAspect="1" noChangeArrowheads="1"/>
          </p:cNvPicPr>
          <p:nvPr/>
        </p:nvPicPr>
        <p:blipFill>
          <a:blip r:embed="rId5" cstate="print"/>
          <a:srcRect/>
          <a:stretch>
            <a:fillRect/>
          </a:stretch>
        </p:blipFill>
        <p:spPr bwMode="auto">
          <a:xfrm>
            <a:off x="574646" y="4271954"/>
            <a:ext cx="785083" cy="785818"/>
          </a:xfrm>
          <a:prstGeom prst="rect">
            <a:avLst/>
          </a:prstGeom>
          <a:noFill/>
          <a:ln w="9525">
            <a:noFill/>
            <a:miter lim="800000"/>
            <a:headEnd/>
            <a:tailEnd/>
          </a:ln>
        </p:spPr>
      </p:pic>
      <p:cxnSp>
        <p:nvCxnSpPr>
          <p:cNvPr id="119" name="直接连接符 118"/>
          <p:cNvCxnSpPr/>
          <p:nvPr/>
        </p:nvCxnSpPr>
        <p:spPr>
          <a:xfrm>
            <a:off x="1503339" y="2057400"/>
            <a:ext cx="214314" cy="158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1503339" y="3429000"/>
            <a:ext cx="214314" cy="158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1503339" y="4876800"/>
            <a:ext cx="214314" cy="158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流程图: 可选过程 72"/>
          <p:cNvSpPr/>
          <p:nvPr/>
        </p:nvSpPr>
        <p:spPr>
          <a:xfrm>
            <a:off x="1889125" y="2755600"/>
            <a:ext cx="857256" cy="6480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dirty="0">
                <a:solidFill>
                  <a:schemeClr val="tx1"/>
                </a:solidFill>
              </a:rPr>
              <a:t>移动</a:t>
            </a:r>
            <a:endParaRPr lang="en-US" altLang="zh-CN" sz="1600" dirty="0">
              <a:solidFill>
                <a:schemeClr val="tx1"/>
              </a:solidFill>
            </a:endParaRPr>
          </a:p>
          <a:p>
            <a:pPr algn="ctr"/>
            <a:r>
              <a:rPr lang="zh-CN" altLang="en-US" sz="1600" dirty="0">
                <a:solidFill>
                  <a:schemeClr val="tx1"/>
                </a:solidFill>
              </a:rPr>
              <a:t>平台</a:t>
            </a:r>
            <a:endParaRPr lang="en-US" altLang="zh-CN" sz="1600" dirty="0">
              <a:solidFill>
                <a:schemeClr val="tx1"/>
              </a:solidFill>
            </a:endParaRPr>
          </a:p>
        </p:txBody>
      </p:sp>
      <p:sp>
        <p:nvSpPr>
          <p:cNvPr id="83" name="流程图: 可选过程 82"/>
          <p:cNvSpPr/>
          <p:nvPr/>
        </p:nvSpPr>
        <p:spPr>
          <a:xfrm>
            <a:off x="2338573" y="5805264"/>
            <a:ext cx="1074552" cy="419104"/>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dirty="0">
                <a:solidFill>
                  <a:schemeClr val="tx1"/>
                </a:solidFill>
              </a:rPr>
              <a:t>应用监控</a:t>
            </a:r>
            <a:endParaRPr lang="en-US" altLang="zh-CN" sz="1600" dirty="0">
              <a:solidFill>
                <a:schemeClr val="tx1"/>
              </a:solidFill>
            </a:endParaRPr>
          </a:p>
        </p:txBody>
      </p:sp>
      <p:sp>
        <p:nvSpPr>
          <p:cNvPr id="87" name="流程图: 可选过程 86"/>
          <p:cNvSpPr/>
          <p:nvPr/>
        </p:nvSpPr>
        <p:spPr>
          <a:xfrm>
            <a:off x="5135709" y="381000"/>
            <a:ext cx="1080000" cy="419104"/>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dirty="0">
                <a:solidFill>
                  <a:schemeClr val="tx1"/>
                </a:solidFill>
              </a:rPr>
              <a:t>开发治理</a:t>
            </a:r>
            <a:endParaRPr lang="en-US" altLang="zh-CN" sz="1600" dirty="0">
              <a:solidFill>
                <a:schemeClr val="tx1"/>
              </a:solidFill>
            </a:endParaRPr>
          </a:p>
        </p:txBody>
      </p:sp>
      <p:sp>
        <p:nvSpPr>
          <p:cNvPr id="53" name="流程图: 可选过程 52"/>
          <p:cNvSpPr/>
          <p:nvPr/>
        </p:nvSpPr>
        <p:spPr>
          <a:xfrm>
            <a:off x="1889125" y="3720800"/>
            <a:ext cx="857256" cy="6480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dirty="0">
                <a:solidFill>
                  <a:schemeClr val="tx1"/>
                </a:solidFill>
              </a:rPr>
              <a:t>集成</a:t>
            </a:r>
            <a:endParaRPr lang="en-US" altLang="zh-CN" sz="1600" dirty="0">
              <a:solidFill>
                <a:schemeClr val="tx1"/>
              </a:solidFill>
            </a:endParaRPr>
          </a:p>
          <a:p>
            <a:pPr algn="ctr"/>
            <a:r>
              <a:rPr lang="zh-CN" altLang="en-US" sz="1600" dirty="0">
                <a:solidFill>
                  <a:schemeClr val="tx1"/>
                </a:solidFill>
              </a:rPr>
              <a:t>桌面</a:t>
            </a:r>
            <a:endParaRPr lang="en-US" altLang="zh-CN" sz="1600" dirty="0">
              <a:solidFill>
                <a:schemeClr val="tx1"/>
              </a:solidFill>
            </a:endParaRPr>
          </a:p>
        </p:txBody>
      </p:sp>
      <p:sp>
        <p:nvSpPr>
          <p:cNvPr id="67" name="流程图: 可选过程 66"/>
          <p:cNvSpPr/>
          <p:nvPr/>
        </p:nvSpPr>
        <p:spPr>
          <a:xfrm>
            <a:off x="5470525" y="1143000"/>
            <a:ext cx="1143000" cy="43752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t" anchorCtr="0"/>
          <a:lstStyle/>
          <a:p>
            <a:pPr algn="ctr"/>
            <a:r>
              <a:rPr lang="zh-CN" altLang="en-US" sz="1600" dirty="0">
                <a:solidFill>
                  <a:schemeClr val="tx1"/>
                </a:solidFill>
              </a:rPr>
              <a:t>应用交付平台</a:t>
            </a:r>
            <a:endParaRPr lang="en-US" altLang="zh-CN" sz="1600" dirty="0">
              <a:solidFill>
                <a:schemeClr val="tx1"/>
              </a:solidFill>
            </a:endParaRPr>
          </a:p>
        </p:txBody>
      </p:sp>
      <p:sp>
        <p:nvSpPr>
          <p:cNvPr id="72" name="流程图: 可选过程 71"/>
          <p:cNvSpPr/>
          <p:nvPr/>
        </p:nvSpPr>
        <p:spPr>
          <a:xfrm>
            <a:off x="5603869" y="4510314"/>
            <a:ext cx="857256" cy="685800"/>
          </a:xfrm>
          <a:prstGeom prst="flowChartAlternateProcess">
            <a:avLst/>
          </a:prstGeom>
          <a:solidFill>
            <a:srgbClr val="FFC000"/>
          </a:solidFill>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r>
              <a:rPr lang="zh-CN" altLang="en-US" sz="1600" b="1" dirty="0">
                <a:solidFill>
                  <a:schemeClr val="bg1"/>
                </a:solidFill>
              </a:rPr>
              <a:t>应用</a:t>
            </a:r>
            <a:endParaRPr lang="en-US" altLang="zh-CN" sz="1600" b="1" dirty="0">
              <a:solidFill>
                <a:schemeClr val="bg1"/>
              </a:solidFill>
            </a:endParaRPr>
          </a:p>
          <a:p>
            <a:pPr algn="ctr"/>
            <a:r>
              <a:rPr lang="zh-CN" altLang="en-US" sz="1600" b="1" dirty="0">
                <a:solidFill>
                  <a:schemeClr val="bg1"/>
                </a:solidFill>
              </a:rPr>
              <a:t>服务器</a:t>
            </a:r>
            <a:endParaRPr lang="en-US" altLang="zh-CN" sz="1600" b="1" dirty="0">
              <a:solidFill>
                <a:schemeClr val="bg1"/>
              </a:solidFill>
            </a:endParaRPr>
          </a:p>
        </p:txBody>
      </p:sp>
      <p:sp>
        <p:nvSpPr>
          <p:cNvPr id="110" name="流程图: 可选过程 109"/>
          <p:cNvSpPr/>
          <p:nvPr/>
        </p:nvSpPr>
        <p:spPr>
          <a:xfrm>
            <a:off x="6417909" y="381000"/>
            <a:ext cx="1080000" cy="419104"/>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dirty="0">
                <a:solidFill>
                  <a:schemeClr val="tx1"/>
                </a:solidFill>
              </a:rPr>
              <a:t>数据治理</a:t>
            </a:r>
            <a:endParaRPr lang="en-US" altLang="zh-CN" sz="1600" dirty="0">
              <a:solidFill>
                <a:schemeClr val="tx1"/>
              </a:solidFill>
            </a:endParaRPr>
          </a:p>
        </p:txBody>
      </p:sp>
      <p:sp>
        <p:nvSpPr>
          <p:cNvPr id="130" name="流程图: 可选过程 129"/>
          <p:cNvSpPr/>
          <p:nvPr/>
        </p:nvSpPr>
        <p:spPr>
          <a:xfrm>
            <a:off x="7451725" y="1905000"/>
            <a:ext cx="857256" cy="12954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dirty="0">
                <a:solidFill>
                  <a:schemeClr val="tx1"/>
                </a:solidFill>
              </a:rPr>
              <a:t>数据分析与挖掘应用平台</a:t>
            </a:r>
            <a:endParaRPr lang="en-US" altLang="zh-CN" sz="1600" dirty="0">
              <a:solidFill>
                <a:schemeClr val="tx1"/>
              </a:solidFill>
            </a:endParaRPr>
          </a:p>
        </p:txBody>
      </p:sp>
      <p:sp>
        <p:nvSpPr>
          <p:cNvPr id="132" name="流程图: 可选过程 131"/>
          <p:cNvSpPr/>
          <p:nvPr/>
        </p:nvSpPr>
        <p:spPr>
          <a:xfrm>
            <a:off x="7451725" y="3810000"/>
            <a:ext cx="857256" cy="12954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dirty="0">
                <a:solidFill>
                  <a:schemeClr val="tx1"/>
                </a:solidFill>
              </a:rPr>
              <a:t>数据基础能力平台</a:t>
            </a:r>
            <a:endParaRPr lang="en-US" altLang="zh-CN" sz="1600" dirty="0">
              <a:solidFill>
                <a:schemeClr val="tx1"/>
              </a:solidFill>
            </a:endParaRPr>
          </a:p>
        </p:txBody>
      </p:sp>
      <p:sp>
        <p:nvSpPr>
          <p:cNvPr id="54" name="流程图: 可选过程 53"/>
          <p:cNvSpPr/>
          <p:nvPr/>
        </p:nvSpPr>
        <p:spPr>
          <a:xfrm>
            <a:off x="4042957" y="5791200"/>
            <a:ext cx="1074552" cy="419104"/>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dirty="0">
                <a:solidFill>
                  <a:schemeClr val="tx1"/>
                </a:solidFill>
              </a:rPr>
              <a:t>软件分发</a:t>
            </a:r>
            <a:endParaRPr lang="en-US" altLang="zh-CN" sz="1600" dirty="0">
              <a:solidFill>
                <a:schemeClr val="tx1"/>
              </a:solidFill>
            </a:endParaRPr>
          </a:p>
        </p:txBody>
      </p:sp>
      <p:sp>
        <p:nvSpPr>
          <p:cNvPr id="55" name="流程图: 可选过程 54"/>
          <p:cNvSpPr/>
          <p:nvPr/>
        </p:nvSpPr>
        <p:spPr>
          <a:xfrm>
            <a:off x="5747341" y="5791200"/>
            <a:ext cx="1074552" cy="419104"/>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dirty="0">
                <a:solidFill>
                  <a:schemeClr val="tx1"/>
                </a:solidFill>
              </a:rPr>
              <a:t>资源管理</a:t>
            </a:r>
            <a:endParaRPr lang="en-US" altLang="zh-CN" sz="1600" dirty="0">
              <a:solidFill>
                <a:schemeClr val="tx1"/>
              </a:solidFill>
            </a:endParaRPr>
          </a:p>
        </p:txBody>
      </p:sp>
      <p:sp>
        <p:nvSpPr>
          <p:cNvPr id="59" name="流程图: 可选过程 58"/>
          <p:cNvSpPr/>
          <p:nvPr/>
        </p:nvSpPr>
        <p:spPr>
          <a:xfrm>
            <a:off x="7451725" y="5791200"/>
            <a:ext cx="1371600" cy="419104"/>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dirty="0">
                <a:solidFill>
                  <a:schemeClr val="tx1"/>
                </a:solidFill>
              </a:rPr>
              <a:t>资源虚拟化</a:t>
            </a:r>
            <a:endParaRPr lang="en-US" altLang="zh-CN" sz="1600" dirty="0">
              <a:solidFill>
                <a:schemeClr val="tx1"/>
              </a:solidFill>
            </a:endParaRPr>
          </a:p>
        </p:txBody>
      </p:sp>
      <p:sp>
        <p:nvSpPr>
          <p:cNvPr id="62" name="流程图: 可选过程 61"/>
          <p:cNvSpPr/>
          <p:nvPr/>
        </p:nvSpPr>
        <p:spPr>
          <a:xfrm>
            <a:off x="5603869" y="2704800"/>
            <a:ext cx="857256" cy="648000"/>
          </a:xfrm>
          <a:prstGeom prst="flowChartAlternateProcess">
            <a:avLst/>
          </a:prstGeom>
          <a:solidFill>
            <a:srgbClr val="FFC000"/>
          </a:solidFill>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r>
              <a:rPr lang="en-US" altLang="zh-CN" b="1" dirty="0" smtClean="0">
                <a:solidFill>
                  <a:schemeClr val="bg1"/>
                </a:solidFill>
              </a:rPr>
              <a:t>BTP</a:t>
            </a:r>
          </a:p>
        </p:txBody>
      </p:sp>
      <p:sp>
        <p:nvSpPr>
          <p:cNvPr id="65" name="流程图: 可选过程 64"/>
          <p:cNvSpPr/>
          <p:nvPr/>
        </p:nvSpPr>
        <p:spPr>
          <a:xfrm>
            <a:off x="5603869" y="3614058"/>
            <a:ext cx="857256" cy="648000"/>
          </a:xfrm>
          <a:prstGeom prst="flowChartAlternateProcess">
            <a:avLst/>
          </a:prstGeom>
          <a:solidFill>
            <a:srgbClr val="FFC000"/>
          </a:solidFill>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r>
              <a:rPr lang="en-US" altLang="zh-CN" b="1" dirty="0" smtClean="0">
                <a:solidFill>
                  <a:schemeClr val="bg1"/>
                </a:solidFill>
              </a:rPr>
              <a:t>EOS</a:t>
            </a:r>
          </a:p>
        </p:txBody>
      </p:sp>
      <p:sp>
        <p:nvSpPr>
          <p:cNvPr id="66" name="流程图: 可选过程 65"/>
          <p:cNvSpPr/>
          <p:nvPr/>
        </p:nvSpPr>
        <p:spPr>
          <a:xfrm>
            <a:off x="3775069" y="1790400"/>
            <a:ext cx="857256" cy="864000"/>
          </a:xfrm>
          <a:prstGeom prst="flowChartAlternateProcess">
            <a:avLst/>
          </a:prstGeom>
          <a:solidFill>
            <a:srgbClr val="FFC000"/>
          </a:solidFill>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r>
              <a:rPr lang="en-US" altLang="zh-CN" b="1" dirty="0" smtClean="0">
                <a:solidFill>
                  <a:schemeClr val="bg1"/>
                </a:solidFill>
              </a:rPr>
              <a:t>BPS</a:t>
            </a:r>
          </a:p>
        </p:txBody>
      </p:sp>
      <p:sp>
        <p:nvSpPr>
          <p:cNvPr id="68" name="流程图: 可选过程 67"/>
          <p:cNvSpPr/>
          <p:nvPr/>
        </p:nvSpPr>
        <p:spPr>
          <a:xfrm>
            <a:off x="3794125" y="3048000"/>
            <a:ext cx="857256" cy="864000"/>
          </a:xfrm>
          <a:prstGeom prst="flowChartAlternateProcess">
            <a:avLst/>
          </a:prstGeom>
          <a:solidFill>
            <a:srgbClr val="FFC000"/>
          </a:solidFill>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r>
              <a:rPr lang="en-US" altLang="zh-CN" b="1" dirty="0" smtClean="0">
                <a:solidFill>
                  <a:schemeClr val="bg1"/>
                </a:solidFill>
              </a:rPr>
              <a:t>ESB</a:t>
            </a:r>
          </a:p>
        </p:txBody>
      </p:sp>
      <p:sp>
        <p:nvSpPr>
          <p:cNvPr id="69" name="流程图: 可选过程 68"/>
          <p:cNvSpPr/>
          <p:nvPr/>
        </p:nvSpPr>
        <p:spPr>
          <a:xfrm>
            <a:off x="635648" y="5638800"/>
            <a:ext cx="720080" cy="32400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lIns="0" rIns="0" rtlCol="0" anchor="ctr"/>
          <a:lstStyle/>
          <a:p>
            <a:pPr algn="ctr"/>
            <a:r>
              <a:rPr lang="zh-CN" altLang="en-US" sz="1100" dirty="0">
                <a:solidFill>
                  <a:schemeClr val="tx1"/>
                </a:solidFill>
              </a:rPr>
              <a:t>解决方案</a:t>
            </a:r>
            <a:endParaRPr lang="en-US" altLang="zh-CN" sz="1100" dirty="0">
              <a:solidFill>
                <a:schemeClr val="tx1"/>
              </a:solidFill>
            </a:endParaRPr>
          </a:p>
        </p:txBody>
      </p:sp>
      <p:sp>
        <p:nvSpPr>
          <p:cNvPr id="75" name="流程图: 可选过程 74"/>
          <p:cNvSpPr/>
          <p:nvPr/>
        </p:nvSpPr>
        <p:spPr>
          <a:xfrm>
            <a:off x="635648" y="5998840"/>
            <a:ext cx="720080" cy="324000"/>
          </a:xfrm>
          <a:prstGeom prst="flowChartAlternateProcess">
            <a:avLst/>
          </a:prstGeom>
          <a:solidFill>
            <a:srgbClr val="FFC000"/>
          </a:solidFill>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r>
              <a:rPr lang="zh-CN" altLang="en-US" sz="1200" b="1" dirty="0">
                <a:solidFill>
                  <a:schemeClr val="bg1"/>
                </a:solidFill>
              </a:rPr>
              <a:t>产品</a:t>
            </a:r>
            <a:endParaRPr lang="en-US" altLang="zh-CN" sz="1200" b="1" dirty="0">
              <a:solidFill>
                <a:schemeClr val="bg1"/>
              </a:solidFill>
            </a:endParaRPr>
          </a:p>
        </p:txBody>
      </p:sp>
      <p:sp>
        <p:nvSpPr>
          <p:cNvPr id="76" name="流程图: 可选过程 75"/>
          <p:cNvSpPr/>
          <p:nvPr/>
        </p:nvSpPr>
        <p:spPr>
          <a:xfrm>
            <a:off x="635648" y="6305400"/>
            <a:ext cx="720080" cy="324000"/>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1100" dirty="0">
                <a:solidFill>
                  <a:schemeClr val="tx1"/>
                </a:solidFill>
              </a:rPr>
              <a:t>暂无</a:t>
            </a:r>
            <a:endParaRPr lang="en-US" altLang="zh-CN" sz="1100" dirty="0">
              <a:solidFill>
                <a:schemeClr val="tx1"/>
              </a:solidFill>
            </a:endParaRPr>
          </a:p>
        </p:txBody>
      </p:sp>
      <p:sp>
        <p:nvSpPr>
          <p:cNvPr id="84" name="流程图: 可选过程 83"/>
          <p:cNvSpPr/>
          <p:nvPr/>
        </p:nvSpPr>
        <p:spPr>
          <a:xfrm>
            <a:off x="7789509" y="381000"/>
            <a:ext cx="1080000" cy="419104"/>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lIns="0" rIns="0" rtlCol="0" anchor="ctr"/>
          <a:lstStyle/>
          <a:p>
            <a:pPr algn="ctr"/>
            <a:r>
              <a:rPr lang="zh-CN" altLang="en-US" sz="1600" dirty="0">
                <a:solidFill>
                  <a:schemeClr val="tx1"/>
                </a:solidFill>
              </a:rPr>
              <a:t>服务质量</a:t>
            </a:r>
            <a:endParaRPr lang="en-US" altLang="zh-CN" sz="1600" dirty="0">
              <a:solidFill>
                <a:schemeClr val="tx1"/>
              </a:solidFill>
            </a:endParaRPr>
          </a:p>
        </p:txBody>
      </p:sp>
      <p:sp>
        <p:nvSpPr>
          <p:cNvPr id="85" name="流程图: 可选过程 84"/>
          <p:cNvSpPr/>
          <p:nvPr/>
        </p:nvSpPr>
        <p:spPr>
          <a:xfrm>
            <a:off x="3764109" y="381000"/>
            <a:ext cx="1080000" cy="419104"/>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lIns="0" rIns="0" rtlCol="0" anchor="ctr"/>
          <a:lstStyle/>
          <a:p>
            <a:pPr algn="ctr"/>
            <a:r>
              <a:rPr lang="zh-CN" altLang="en-US" sz="1600" dirty="0">
                <a:solidFill>
                  <a:schemeClr val="tx1"/>
                </a:solidFill>
              </a:rPr>
              <a:t>架构治理</a:t>
            </a:r>
            <a:endParaRPr lang="en-US" altLang="zh-CN" sz="1600" dirty="0">
              <a:solidFill>
                <a:schemeClr val="tx1"/>
              </a:solidFill>
            </a:endParaRPr>
          </a:p>
        </p:txBody>
      </p:sp>
      <p:sp>
        <p:nvSpPr>
          <p:cNvPr id="86" name="流程图: 可选过程 85"/>
          <p:cNvSpPr/>
          <p:nvPr/>
        </p:nvSpPr>
        <p:spPr>
          <a:xfrm>
            <a:off x="1889125" y="4686000"/>
            <a:ext cx="857256" cy="648000"/>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lIns="0" rIns="0" rtlCol="0" anchor="ctr"/>
          <a:lstStyle/>
          <a:p>
            <a:pPr algn="ctr"/>
            <a:r>
              <a:rPr lang="zh-CN" altLang="en-US" sz="1600" dirty="0">
                <a:solidFill>
                  <a:schemeClr val="tx1"/>
                </a:solidFill>
              </a:rPr>
              <a:t>内容</a:t>
            </a:r>
            <a:endParaRPr lang="en-US" altLang="zh-CN" sz="1600" dirty="0">
              <a:solidFill>
                <a:schemeClr val="tx1"/>
              </a:solidFill>
            </a:endParaRPr>
          </a:p>
          <a:p>
            <a:pPr algn="ctr"/>
            <a:r>
              <a:rPr lang="zh-CN" altLang="en-US" sz="1600" dirty="0">
                <a:solidFill>
                  <a:schemeClr val="tx1"/>
                </a:solidFill>
              </a:rPr>
              <a:t>管理</a:t>
            </a:r>
            <a:endParaRPr lang="en-US" altLang="zh-CN" sz="1600" dirty="0">
              <a:solidFill>
                <a:schemeClr val="tx1"/>
              </a:solidFill>
            </a:endParaRPr>
          </a:p>
        </p:txBody>
      </p:sp>
      <p:sp>
        <p:nvSpPr>
          <p:cNvPr id="90" name="流程图: 可选过程 89"/>
          <p:cNvSpPr/>
          <p:nvPr/>
        </p:nvSpPr>
        <p:spPr>
          <a:xfrm>
            <a:off x="3794125" y="4470000"/>
            <a:ext cx="857256" cy="864000"/>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lIns="0" rIns="0" rtlCol="0" anchor="ctr"/>
          <a:lstStyle/>
          <a:p>
            <a:pPr algn="ctr"/>
            <a:r>
              <a:rPr lang="zh-CN" altLang="en-US" sz="1600" dirty="0">
                <a:solidFill>
                  <a:schemeClr val="tx1"/>
                </a:solidFill>
              </a:rPr>
              <a:t>复杂事件处理</a:t>
            </a:r>
            <a:endParaRPr lang="en-US" altLang="zh-CN" sz="1600" dirty="0">
              <a:solidFill>
                <a:schemeClr val="tx1"/>
              </a:solidFill>
            </a:endParaRPr>
          </a:p>
        </p:txBody>
      </p:sp>
      <p:sp>
        <p:nvSpPr>
          <p:cNvPr id="92" name="流程图: 磁盘 91"/>
          <p:cNvSpPr/>
          <p:nvPr/>
        </p:nvSpPr>
        <p:spPr>
          <a:xfrm>
            <a:off x="8683082" y="1285860"/>
            <a:ext cx="714348" cy="642942"/>
          </a:xfrm>
          <a:prstGeom prst="flowChartMagneticDisk">
            <a:avLst/>
          </a:prstGeom>
        </p:spPr>
        <p:style>
          <a:lnRef idx="0">
            <a:schemeClr val="accent3"/>
          </a:lnRef>
          <a:fillRef idx="3">
            <a:schemeClr val="accent3"/>
          </a:fillRef>
          <a:effectRef idx="3">
            <a:schemeClr val="accent3"/>
          </a:effectRef>
          <a:fontRef idx="minor">
            <a:schemeClr val="lt1"/>
          </a:fontRef>
        </p:style>
        <p:txBody>
          <a:bodyPr rtlCol="0" anchor="t" anchorCtr="0"/>
          <a:lstStyle/>
          <a:p>
            <a:pPr algn="ctr"/>
            <a:r>
              <a:rPr lang="en-US" altLang="zh-CN" sz="1600" dirty="0">
                <a:solidFill>
                  <a:schemeClr val="tx1"/>
                </a:solidFill>
              </a:rPr>
              <a:t>RDB</a:t>
            </a:r>
            <a:endParaRPr lang="zh-CN" altLang="en-US" sz="1600" dirty="0">
              <a:solidFill>
                <a:schemeClr val="tx1"/>
              </a:solidFill>
            </a:endParaRPr>
          </a:p>
        </p:txBody>
      </p:sp>
      <p:cxnSp>
        <p:nvCxnSpPr>
          <p:cNvPr id="93" name="肘形连接符 92"/>
          <p:cNvCxnSpPr>
            <a:endCxn id="92" idx="2"/>
          </p:cNvCxnSpPr>
          <p:nvPr/>
        </p:nvCxnSpPr>
        <p:spPr>
          <a:xfrm flipV="1">
            <a:off x="8442325" y="1607350"/>
            <a:ext cx="240756" cy="1722669"/>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流程图: 磁盘 93"/>
          <p:cNvSpPr/>
          <p:nvPr/>
        </p:nvSpPr>
        <p:spPr>
          <a:xfrm>
            <a:off x="8677354" y="3581400"/>
            <a:ext cx="714348" cy="570934"/>
          </a:xfrm>
          <a:prstGeom prst="flowChartMagneticDisk">
            <a:avLst/>
          </a:prstGeom>
        </p:spPr>
        <p:style>
          <a:lnRef idx="0">
            <a:schemeClr val="accent3"/>
          </a:lnRef>
          <a:fillRef idx="3">
            <a:schemeClr val="accent3"/>
          </a:fillRef>
          <a:effectRef idx="3">
            <a:schemeClr val="accent3"/>
          </a:effectRef>
          <a:fontRef idx="minor">
            <a:schemeClr val="lt1"/>
          </a:fontRef>
        </p:style>
        <p:txBody>
          <a:bodyPr lIns="0" rIns="0" rtlCol="0" anchor="t" anchorCtr="0"/>
          <a:lstStyle/>
          <a:p>
            <a:pPr algn="ctr"/>
            <a:r>
              <a:rPr lang="en-US" altLang="zh-CN" sz="1600" dirty="0" err="1">
                <a:solidFill>
                  <a:schemeClr val="tx1"/>
                </a:solidFill>
              </a:rPr>
              <a:t>NoSQL</a:t>
            </a:r>
            <a:endParaRPr lang="zh-CN" altLang="en-US" sz="1600" dirty="0">
              <a:solidFill>
                <a:schemeClr val="tx1"/>
              </a:solidFill>
            </a:endParaRPr>
          </a:p>
        </p:txBody>
      </p:sp>
      <p:sp>
        <p:nvSpPr>
          <p:cNvPr id="95" name="流程图: 磁盘 94"/>
          <p:cNvSpPr/>
          <p:nvPr/>
        </p:nvSpPr>
        <p:spPr>
          <a:xfrm>
            <a:off x="8677354" y="4541912"/>
            <a:ext cx="714348" cy="792088"/>
          </a:xfrm>
          <a:prstGeom prst="flowChartMagneticDisk">
            <a:avLst/>
          </a:prstGeom>
        </p:spPr>
        <p:style>
          <a:lnRef idx="0">
            <a:schemeClr val="accent3"/>
          </a:lnRef>
          <a:fillRef idx="3">
            <a:schemeClr val="accent3"/>
          </a:fillRef>
          <a:effectRef idx="3">
            <a:schemeClr val="accent3"/>
          </a:effectRef>
          <a:fontRef idx="minor">
            <a:schemeClr val="lt1"/>
          </a:fontRef>
        </p:style>
        <p:txBody>
          <a:bodyPr lIns="0" tIns="0" rIns="0" bIns="0" rtlCol="0" anchor="ctr" anchorCtr="0"/>
          <a:lstStyle/>
          <a:p>
            <a:pPr algn="ctr"/>
            <a:r>
              <a:rPr lang="zh-CN" altLang="en-US" sz="1600" dirty="0">
                <a:solidFill>
                  <a:schemeClr val="tx1"/>
                </a:solidFill>
              </a:rPr>
              <a:t>内存数据库</a:t>
            </a:r>
          </a:p>
        </p:txBody>
      </p:sp>
      <p:cxnSp>
        <p:nvCxnSpPr>
          <p:cNvPr id="97" name="肘形连接符 96"/>
          <p:cNvCxnSpPr>
            <a:endCxn id="94" idx="2"/>
          </p:cNvCxnSpPr>
          <p:nvPr/>
        </p:nvCxnSpPr>
        <p:spPr>
          <a:xfrm>
            <a:off x="8442325" y="3330005"/>
            <a:ext cx="235024" cy="536867"/>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肘形连接符 100"/>
          <p:cNvCxnSpPr>
            <a:endCxn id="95" idx="2"/>
          </p:cNvCxnSpPr>
          <p:nvPr/>
        </p:nvCxnSpPr>
        <p:spPr>
          <a:xfrm>
            <a:off x="8442325" y="3330000"/>
            <a:ext cx="235024" cy="1607956"/>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流程图: 磁盘 103"/>
          <p:cNvSpPr/>
          <p:nvPr/>
        </p:nvSpPr>
        <p:spPr>
          <a:xfrm>
            <a:off x="8670929" y="2179712"/>
            <a:ext cx="714348" cy="792088"/>
          </a:xfrm>
          <a:prstGeom prst="flowChartMagneticDisk">
            <a:avLst/>
          </a:prstGeom>
        </p:spPr>
        <p:style>
          <a:lnRef idx="0">
            <a:schemeClr val="accent3"/>
          </a:lnRef>
          <a:fillRef idx="3">
            <a:schemeClr val="accent3"/>
          </a:fillRef>
          <a:effectRef idx="3">
            <a:schemeClr val="accent3"/>
          </a:effectRef>
          <a:fontRef idx="minor">
            <a:schemeClr val="lt1"/>
          </a:fontRef>
        </p:style>
        <p:txBody>
          <a:bodyPr lIns="0" tIns="0" rIns="0" bIns="0" rtlCol="0" anchor="ctr" anchorCtr="0"/>
          <a:lstStyle/>
          <a:p>
            <a:pPr algn="ctr"/>
            <a:r>
              <a:rPr lang="zh-CN" altLang="en-US" sz="1600" dirty="0">
                <a:solidFill>
                  <a:schemeClr val="tx1"/>
                </a:solidFill>
              </a:rPr>
              <a:t>数据</a:t>
            </a:r>
            <a:endParaRPr lang="en-US" altLang="zh-CN" sz="1600" dirty="0">
              <a:solidFill>
                <a:schemeClr val="tx1"/>
              </a:solidFill>
            </a:endParaRPr>
          </a:p>
          <a:p>
            <a:pPr algn="ctr"/>
            <a:r>
              <a:rPr lang="zh-CN" altLang="en-US" sz="1600" dirty="0">
                <a:solidFill>
                  <a:schemeClr val="tx1"/>
                </a:solidFill>
              </a:rPr>
              <a:t>仓库</a:t>
            </a:r>
          </a:p>
        </p:txBody>
      </p:sp>
      <p:cxnSp>
        <p:nvCxnSpPr>
          <p:cNvPr id="105" name="肘形连接符 104"/>
          <p:cNvCxnSpPr>
            <a:endCxn id="104" idx="2"/>
          </p:cNvCxnSpPr>
          <p:nvPr/>
        </p:nvCxnSpPr>
        <p:spPr>
          <a:xfrm flipV="1">
            <a:off x="8442325" y="2575756"/>
            <a:ext cx="228600" cy="754244"/>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流程图: 可选过程 60"/>
          <p:cNvSpPr/>
          <p:nvPr/>
        </p:nvSpPr>
        <p:spPr>
          <a:xfrm>
            <a:off x="5624795" y="1828398"/>
            <a:ext cx="857256" cy="635400"/>
          </a:xfrm>
          <a:prstGeom prst="flowChartAlternateProcess">
            <a:avLst/>
          </a:prstGeom>
          <a:solidFill>
            <a:srgbClr val="FFC000"/>
          </a:solidFill>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r>
              <a:rPr lang="en-US" altLang="zh-CN" b="1" dirty="0" smtClean="0">
                <a:solidFill>
                  <a:schemeClr val="bg1"/>
                </a:solidFill>
              </a:rPr>
              <a:t>IBS</a:t>
            </a:r>
          </a:p>
        </p:txBody>
      </p:sp>
      <p:sp>
        <p:nvSpPr>
          <p:cNvPr id="63" name="灯片编号占位符 3"/>
          <p:cNvSpPr>
            <a:spLocks noGrp="1"/>
          </p:cNvSpPr>
          <p:nvPr>
            <p:ph type="sldNum" sz="quarter" idx="4294967295"/>
          </p:nvPr>
        </p:nvSpPr>
        <p:spPr>
          <a:xfrm>
            <a:off x="274000" y="6397637"/>
            <a:ext cx="497963" cy="307975"/>
          </a:xfrm>
          <a:prstGeom prst="rect">
            <a:avLst/>
          </a:prstGeom>
        </p:spPr>
        <p:txBody>
          <a:bodyPr/>
          <a:lstStyle/>
          <a:p>
            <a:fld id="{BD61978C-FD3D-4268-8D6C-034E9AD544A3}" type="slidenum">
              <a:rPr lang="en-US" altLang="zh-CN" smtClean="0"/>
              <a:pPr/>
              <a:t>6</a:t>
            </a:fld>
            <a:endParaRPr lang="en-US" altLang="zh-CN" dirty="0"/>
          </a:p>
        </p:txBody>
      </p:sp>
      <p:sp>
        <p:nvSpPr>
          <p:cNvPr id="70" name="矩形标注 69"/>
          <p:cNvSpPr/>
          <p:nvPr/>
        </p:nvSpPr>
        <p:spPr bwMode="auto">
          <a:xfrm>
            <a:off x="6437684" y="1143000"/>
            <a:ext cx="1648428" cy="381000"/>
          </a:xfrm>
          <a:prstGeom prst="wedgeRectCallout">
            <a:avLst>
              <a:gd name="adj1" fmla="val -51418"/>
              <a:gd name="adj2" fmla="val 142303"/>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baseline="-25000" dirty="0" smtClean="0">
                <a:latin typeface="+mn-ea"/>
                <a:ea typeface="+mn-ea"/>
              </a:rPr>
              <a:t>银行网点服务平台</a:t>
            </a:r>
            <a:endParaRPr lang="zh-CN" altLang="en-US" baseline="-25000" dirty="0">
              <a:latin typeface="+mn-ea"/>
              <a:ea typeface="+mn-ea"/>
            </a:endParaRPr>
          </a:p>
        </p:txBody>
      </p:sp>
      <p:sp>
        <p:nvSpPr>
          <p:cNvPr id="71" name="矩形标注 70"/>
          <p:cNvSpPr/>
          <p:nvPr/>
        </p:nvSpPr>
        <p:spPr bwMode="auto">
          <a:xfrm>
            <a:off x="6437684" y="2133600"/>
            <a:ext cx="1648428" cy="381000"/>
          </a:xfrm>
          <a:prstGeom prst="wedgeRectCallout">
            <a:avLst>
              <a:gd name="adj1" fmla="val -51418"/>
              <a:gd name="adj2" fmla="val 142303"/>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baseline="-25000" dirty="0" smtClean="0">
                <a:latin typeface="+mn-ea"/>
                <a:ea typeface="+mn-ea"/>
              </a:rPr>
              <a:t>银行交易平台</a:t>
            </a:r>
            <a:endParaRPr lang="zh-CN" altLang="en-US" baseline="-25000" dirty="0">
              <a:latin typeface="+mn-ea"/>
              <a:ea typeface="+mn-ea"/>
            </a:endParaRPr>
          </a:p>
        </p:txBody>
      </p:sp>
      <p:sp>
        <p:nvSpPr>
          <p:cNvPr id="74" name="矩形标注 73"/>
          <p:cNvSpPr/>
          <p:nvPr/>
        </p:nvSpPr>
        <p:spPr bwMode="auto">
          <a:xfrm>
            <a:off x="6437685" y="3200400"/>
            <a:ext cx="1648428" cy="381000"/>
          </a:xfrm>
          <a:prstGeom prst="wedgeRectCallout">
            <a:avLst>
              <a:gd name="adj1" fmla="val -51418"/>
              <a:gd name="adj2" fmla="val 142303"/>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baseline="-25000" dirty="0" smtClean="0">
                <a:latin typeface="+mn-ea"/>
                <a:ea typeface="+mn-ea"/>
              </a:rPr>
              <a:t>管理类应用开发平台</a:t>
            </a:r>
            <a:endParaRPr lang="zh-CN" altLang="en-US" baseline="-25000" dirty="0">
              <a:latin typeface="+mn-ea"/>
              <a:ea typeface="+mn-ea"/>
            </a:endParaRPr>
          </a:p>
        </p:txBody>
      </p:sp>
      <p:sp>
        <p:nvSpPr>
          <p:cNvPr id="77" name="矩形标注 76"/>
          <p:cNvSpPr/>
          <p:nvPr/>
        </p:nvSpPr>
        <p:spPr bwMode="auto">
          <a:xfrm>
            <a:off x="2209106" y="2667000"/>
            <a:ext cx="1648428" cy="381000"/>
          </a:xfrm>
          <a:prstGeom prst="wedgeRectCallout">
            <a:avLst>
              <a:gd name="adj1" fmla="val 46633"/>
              <a:gd name="adj2" fmla="val 179544"/>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baseline="-25000" dirty="0" smtClean="0">
                <a:latin typeface="+mn-ea"/>
                <a:ea typeface="+mn-ea"/>
              </a:rPr>
              <a:t>企业服务总线</a:t>
            </a:r>
            <a:endParaRPr lang="zh-CN" altLang="en-US" baseline="-25000" dirty="0">
              <a:latin typeface="+mn-ea"/>
              <a:ea typeface="+mn-ea"/>
            </a:endParaRPr>
          </a:p>
        </p:txBody>
      </p:sp>
      <p:sp>
        <p:nvSpPr>
          <p:cNvPr id="79" name="矩形标注 78"/>
          <p:cNvSpPr/>
          <p:nvPr/>
        </p:nvSpPr>
        <p:spPr bwMode="auto">
          <a:xfrm>
            <a:off x="2209106" y="1371600"/>
            <a:ext cx="1648428" cy="381000"/>
          </a:xfrm>
          <a:prstGeom prst="wedgeRectCallout">
            <a:avLst>
              <a:gd name="adj1" fmla="val 46633"/>
              <a:gd name="adj2" fmla="val 179544"/>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baseline="-25000" dirty="0" smtClean="0">
                <a:latin typeface="+mn-ea"/>
                <a:ea typeface="+mn-ea"/>
              </a:rPr>
              <a:t>流程集成平台</a:t>
            </a:r>
            <a:endParaRPr lang="zh-CN" altLang="en-US" baseline="-25000" dirty="0">
              <a:latin typeface="+mn-ea"/>
              <a:ea typeface="+mn-ea"/>
            </a:endParaRPr>
          </a:p>
        </p:txBody>
      </p:sp>
    </p:spTree>
    <p:extLst>
      <p:ext uri="{BB962C8B-B14F-4D97-AF65-F5344CB8AC3E}">
        <p14:creationId xmlns:p14="http://schemas.microsoft.com/office/powerpoint/2010/main" val="2658952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ppt_x"/>
                                          </p:val>
                                        </p:tav>
                                        <p:tav tm="100000">
                                          <p:val>
                                            <p:strVal val="#ppt_x"/>
                                          </p:val>
                                        </p:tav>
                                      </p:tavLst>
                                    </p:anim>
                                    <p:anim calcmode="lin" valueType="num">
                                      <p:cBhvr additive="base">
                                        <p:cTn id="8"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1"/>
                                        </p:tgtEl>
                                        <p:attrNameLst>
                                          <p:attrName>style.visibility</p:attrName>
                                        </p:attrNameLst>
                                      </p:cBhvr>
                                      <p:to>
                                        <p:strVal val="visible"/>
                                      </p:to>
                                    </p:set>
                                    <p:anim calcmode="lin" valueType="num">
                                      <p:cBhvr additive="base">
                                        <p:cTn id="13" dur="500" fill="hold"/>
                                        <p:tgtEl>
                                          <p:spTgt spid="71"/>
                                        </p:tgtEl>
                                        <p:attrNameLst>
                                          <p:attrName>ppt_x</p:attrName>
                                        </p:attrNameLst>
                                      </p:cBhvr>
                                      <p:tavLst>
                                        <p:tav tm="0">
                                          <p:val>
                                            <p:strVal val="#ppt_x"/>
                                          </p:val>
                                        </p:tav>
                                        <p:tav tm="100000">
                                          <p:val>
                                            <p:strVal val="#ppt_x"/>
                                          </p:val>
                                        </p:tav>
                                      </p:tavLst>
                                    </p:anim>
                                    <p:anim calcmode="lin" valueType="num">
                                      <p:cBhvr additive="base">
                                        <p:cTn id="14"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4"/>
                                        </p:tgtEl>
                                        <p:attrNameLst>
                                          <p:attrName>style.visibility</p:attrName>
                                        </p:attrNameLst>
                                      </p:cBhvr>
                                      <p:to>
                                        <p:strVal val="visible"/>
                                      </p:to>
                                    </p:set>
                                    <p:anim calcmode="lin" valueType="num">
                                      <p:cBhvr additive="base">
                                        <p:cTn id="19" dur="500" fill="hold"/>
                                        <p:tgtEl>
                                          <p:spTgt spid="74"/>
                                        </p:tgtEl>
                                        <p:attrNameLst>
                                          <p:attrName>ppt_x</p:attrName>
                                        </p:attrNameLst>
                                      </p:cBhvr>
                                      <p:tavLst>
                                        <p:tav tm="0">
                                          <p:val>
                                            <p:strVal val="#ppt_x"/>
                                          </p:val>
                                        </p:tav>
                                        <p:tav tm="100000">
                                          <p:val>
                                            <p:strVal val="#ppt_x"/>
                                          </p:val>
                                        </p:tav>
                                      </p:tavLst>
                                    </p:anim>
                                    <p:anim calcmode="lin" valueType="num">
                                      <p:cBhvr additive="base">
                                        <p:cTn id="20"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7"/>
                                        </p:tgtEl>
                                        <p:attrNameLst>
                                          <p:attrName>style.visibility</p:attrName>
                                        </p:attrNameLst>
                                      </p:cBhvr>
                                      <p:to>
                                        <p:strVal val="visible"/>
                                      </p:to>
                                    </p:set>
                                    <p:anim calcmode="lin" valueType="num">
                                      <p:cBhvr additive="base">
                                        <p:cTn id="25" dur="500" fill="hold"/>
                                        <p:tgtEl>
                                          <p:spTgt spid="77"/>
                                        </p:tgtEl>
                                        <p:attrNameLst>
                                          <p:attrName>ppt_x</p:attrName>
                                        </p:attrNameLst>
                                      </p:cBhvr>
                                      <p:tavLst>
                                        <p:tav tm="0">
                                          <p:val>
                                            <p:strVal val="#ppt_x"/>
                                          </p:val>
                                        </p:tav>
                                        <p:tav tm="100000">
                                          <p:val>
                                            <p:strVal val="#ppt_x"/>
                                          </p:val>
                                        </p:tav>
                                      </p:tavLst>
                                    </p:anim>
                                    <p:anim calcmode="lin" valueType="num">
                                      <p:cBhvr additive="base">
                                        <p:cTn id="26"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9"/>
                                        </p:tgtEl>
                                        <p:attrNameLst>
                                          <p:attrName>style.visibility</p:attrName>
                                        </p:attrNameLst>
                                      </p:cBhvr>
                                      <p:to>
                                        <p:strVal val="visible"/>
                                      </p:to>
                                    </p:set>
                                    <p:anim calcmode="lin" valueType="num">
                                      <p:cBhvr additive="base">
                                        <p:cTn id="31" dur="500" fill="hold"/>
                                        <p:tgtEl>
                                          <p:spTgt spid="79"/>
                                        </p:tgtEl>
                                        <p:attrNameLst>
                                          <p:attrName>ppt_x</p:attrName>
                                        </p:attrNameLst>
                                      </p:cBhvr>
                                      <p:tavLst>
                                        <p:tav tm="0">
                                          <p:val>
                                            <p:strVal val="#ppt_x"/>
                                          </p:val>
                                        </p:tav>
                                        <p:tav tm="100000">
                                          <p:val>
                                            <p:strVal val="#ppt_x"/>
                                          </p:val>
                                        </p:tav>
                                      </p:tavLst>
                                    </p:anim>
                                    <p:anim calcmode="lin" valueType="num">
                                      <p:cBhvr additive="base">
                                        <p:cTn id="32"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4" grpId="0" animBg="1"/>
      <p:bldP spid="77" grpId="0" animBg="1"/>
      <p:bldP spid="7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a:t>消</a:t>
            </a:r>
            <a:r>
              <a:rPr lang="zh-CN" altLang="en-US" sz="2400" dirty="0" smtClean="0"/>
              <a:t>息</a:t>
            </a:r>
            <a:r>
              <a:rPr lang="zh-CN" altLang="en-US" sz="2400" dirty="0"/>
              <a:t>框架</a:t>
            </a:r>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60</a:t>
            </a:fld>
            <a:endParaRPr lang="en-US" altLang="zh-CN" dirty="0"/>
          </a:p>
        </p:txBody>
      </p:sp>
      <p:sp>
        <p:nvSpPr>
          <p:cNvPr id="2" name="Rectangle 1"/>
          <p:cNvSpPr/>
          <p:nvPr/>
        </p:nvSpPr>
        <p:spPr>
          <a:xfrm>
            <a:off x="322374" y="1141274"/>
            <a:ext cx="8573624" cy="1754326"/>
          </a:xfrm>
          <a:prstGeom prst="rect">
            <a:avLst/>
          </a:prstGeom>
        </p:spPr>
        <p:txBody>
          <a:bodyPr wrap="square">
            <a:spAutoFit/>
          </a:bodyPr>
          <a:lstStyle/>
          <a:p>
            <a:r>
              <a:rPr lang="zh-CN" altLang="en-US" dirty="0"/>
              <a:t>通过</a:t>
            </a:r>
            <a:r>
              <a:rPr lang="zh-CN" altLang="en-US" dirty="0" smtClean="0"/>
              <a:t>信</a:t>
            </a:r>
            <a:r>
              <a:rPr lang="zh-CN" altLang="en-US" dirty="0"/>
              <a:t>息推送框架，实现将信息主动推送到信息订阅方，主要特性如下</a:t>
            </a:r>
            <a:r>
              <a:rPr lang="zh-CN" altLang="en-US" dirty="0" smtClean="0"/>
              <a:t>：</a:t>
            </a:r>
            <a:endParaRPr lang="en-US" altLang="zh-CN" dirty="0" smtClean="0"/>
          </a:p>
          <a:p>
            <a:endParaRPr lang="zh-CN" altLang="en-US" dirty="0"/>
          </a:p>
          <a:p>
            <a:pPr marL="285750" indent="-285750">
              <a:buFont typeface="Arial" panose="020B0604020202020204" pitchFamily="34" charset="0"/>
              <a:buChar char="•"/>
            </a:pPr>
            <a:r>
              <a:rPr lang="zh-CN" altLang="en-US" dirty="0"/>
              <a:t>支持消息的订阅与发布，包括消息的定向推送以及广播</a:t>
            </a:r>
          </a:p>
          <a:p>
            <a:pPr marL="285750" indent="-285750">
              <a:buFont typeface="Arial" panose="020B0604020202020204" pitchFamily="34" charset="0"/>
              <a:buChar char="•"/>
            </a:pPr>
            <a:r>
              <a:rPr lang="zh-CN" altLang="en-US" dirty="0"/>
              <a:t>能够支持Socket、HTTP多种方式接入</a:t>
            </a:r>
          </a:p>
          <a:p>
            <a:pPr marL="285750" indent="-285750">
              <a:buFont typeface="Arial" panose="020B0604020202020204" pitchFamily="34" charset="0"/>
              <a:buChar char="•"/>
            </a:pPr>
            <a:r>
              <a:rPr lang="zh-CN" altLang="en-US" dirty="0"/>
              <a:t>使用异步Servlet方式支持高并发</a:t>
            </a:r>
          </a:p>
          <a:p>
            <a:pPr marL="285750" indent="-285750">
              <a:buFont typeface="Arial" panose="020B0604020202020204" pitchFamily="34" charset="0"/>
              <a:buChar char="•"/>
            </a:pPr>
            <a:r>
              <a:rPr lang="zh-CN" altLang="en-US" dirty="0"/>
              <a:t>支持消息的快速持久化</a:t>
            </a:r>
          </a:p>
        </p:txBody>
      </p:sp>
    </p:spTree>
    <p:extLst>
      <p:ext uri="{BB962C8B-B14F-4D97-AF65-F5344CB8AC3E}">
        <p14:creationId xmlns:p14="http://schemas.microsoft.com/office/powerpoint/2010/main" val="198807777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a:t>消</a:t>
            </a:r>
            <a:r>
              <a:rPr lang="zh-CN" altLang="en-US" sz="2400" dirty="0" smtClean="0"/>
              <a:t>息</a:t>
            </a:r>
            <a:r>
              <a:rPr lang="zh-CN" altLang="en-US" sz="2400" dirty="0"/>
              <a:t>框架</a:t>
            </a:r>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61</a:t>
            </a:fld>
            <a:endParaRPr lang="en-US" altLang="zh-CN" dirty="0"/>
          </a:p>
        </p:txBody>
      </p:sp>
      <p:grpSp>
        <p:nvGrpSpPr>
          <p:cNvPr id="5" name="组合 99"/>
          <p:cNvGrpSpPr/>
          <p:nvPr/>
        </p:nvGrpSpPr>
        <p:grpSpPr>
          <a:xfrm>
            <a:off x="931843" y="914400"/>
            <a:ext cx="7764187" cy="5286412"/>
            <a:chOff x="1609725" y="1104900"/>
            <a:chExt cx="5638800" cy="4524375"/>
          </a:xfrm>
        </p:grpSpPr>
        <p:sp>
          <p:nvSpPr>
            <p:cNvPr id="7" name="圆角矩形 67"/>
            <p:cNvSpPr/>
            <p:nvPr/>
          </p:nvSpPr>
          <p:spPr>
            <a:xfrm>
              <a:off x="3762375" y="1104900"/>
              <a:ext cx="942975" cy="1495425"/>
            </a:xfrm>
            <a:prstGeom prst="roundRect">
              <a:avLst/>
            </a:prstGeom>
            <a:solidFill>
              <a:srgbClr val="C64847">
                <a:lumMod val="20000"/>
                <a:lumOff val="80000"/>
              </a:srgbClr>
            </a:solidFill>
            <a:ln w="12700" cap="flat" cmpd="sng" algn="ctr">
              <a:solidFill>
                <a:srgbClr val="F0AD00">
                  <a:shade val="5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Text" lastClr="000000"/>
                  </a:solidFill>
                  <a:effectLst/>
                  <a:uLnTx/>
                  <a:uFillTx/>
                  <a:latin typeface="黑体"/>
                  <a:ea typeface="黑体"/>
                  <a:cs typeface="+mn-cs"/>
                </a:rPr>
                <a:t>推送服务器</a:t>
              </a:r>
            </a:p>
          </p:txBody>
        </p:sp>
        <p:pic>
          <p:nvPicPr>
            <p:cNvPr id="9" name="Picture 2"/>
            <p:cNvPicPr>
              <a:picLocks noChangeAspect="1" noChangeArrowheads="1"/>
            </p:cNvPicPr>
            <p:nvPr/>
          </p:nvPicPr>
          <p:blipFill>
            <a:blip r:embed="rId3" cstate="print"/>
            <a:srcRect/>
            <a:stretch>
              <a:fillRect/>
            </a:stretch>
          </p:blipFill>
          <p:spPr bwMode="auto">
            <a:xfrm>
              <a:off x="6562725" y="1514475"/>
              <a:ext cx="666750" cy="1066800"/>
            </a:xfrm>
            <a:prstGeom prst="rect">
              <a:avLst/>
            </a:prstGeom>
            <a:noFill/>
            <a:ln w="9525">
              <a:noFill/>
              <a:miter lim="800000"/>
              <a:headEnd/>
              <a:tailEnd/>
            </a:ln>
          </p:spPr>
        </p:pic>
        <p:sp>
          <p:nvSpPr>
            <p:cNvPr id="10" name="TextBox 6"/>
            <p:cNvSpPr txBox="1">
              <a:spLocks noChangeArrowheads="1"/>
            </p:cNvSpPr>
            <p:nvPr/>
          </p:nvSpPr>
          <p:spPr bwMode="auto">
            <a:xfrm>
              <a:off x="6600825" y="1333500"/>
              <a:ext cx="581165" cy="237070"/>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smtClean="0">
                  <a:ln>
                    <a:noFill/>
                  </a:ln>
                  <a:solidFill>
                    <a:sysClr val="windowText" lastClr="000000"/>
                  </a:solidFill>
                  <a:effectLst/>
                  <a:uLnTx/>
                  <a:uFillTx/>
                </a:rPr>
                <a:t>外部系统</a:t>
              </a:r>
            </a:p>
          </p:txBody>
        </p:sp>
        <p:sp>
          <p:nvSpPr>
            <p:cNvPr id="11" name="圆角矩形 70"/>
            <p:cNvSpPr/>
            <p:nvPr/>
          </p:nvSpPr>
          <p:spPr>
            <a:xfrm>
              <a:off x="1628775" y="1666875"/>
              <a:ext cx="695325" cy="514350"/>
            </a:xfrm>
            <a:prstGeom prst="roundRect">
              <a:avLst/>
            </a:prstGeom>
            <a:solidFill>
              <a:srgbClr val="D4D4D6"/>
            </a:solidFill>
            <a:ln w="25400" cap="flat" cmpd="sng" algn="ctr">
              <a:solidFill>
                <a:sysClr val="windowText" lastClr="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Text" lastClr="000000"/>
                  </a:solidFill>
                  <a:effectLst/>
                  <a:uLnTx/>
                  <a:uFillTx/>
                  <a:latin typeface="黑体"/>
                  <a:ea typeface="黑体"/>
                  <a:cs typeface="+mn-cs"/>
                </a:rPr>
                <a:t>客户端</a:t>
              </a:r>
            </a:p>
          </p:txBody>
        </p:sp>
        <p:sp>
          <p:nvSpPr>
            <p:cNvPr id="12" name="圆角矩形 71"/>
            <p:cNvSpPr/>
            <p:nvPr/>
          </p:nvSpPr>
          <p:spPr>
            <a:xfrm>
              <a:off x="1609725" y="2371725"/>
              <a:ext cx="695325" cy="514350"/>
            </a:xfrm>
            <a:prstGeom prst="roundRect">
              <a:avLst/>
            </a:prstGeom>
            <a:solidFill>
              <a:srgbClr val="D4D4D6"/>
            </a:solidFill>
            <a:ln w="25400" cap="flat" cmpd="sng" algn="ctr">
              <a:solidFill>
                <a:sysClr val="windowText" lastClr="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Text" lastClr="000000"/>
                  </a:solidFill>
                  <a:effectLst/>
                  <a:uLnTx/>
                  <a:uFillTx/>
                  <a:latin typeface="黑体"/>
                  <a:ea typeface="黑体"/>
                  <a:cs typeface="+mn-cs"/>
                </a:rPr>
                <a:t>客户端</a:t>
              </a:r>
            </a:p>
          </p:txBody>
        </p:sp>
        <p:sp>
          <p:nvSpPr>
            <p:cNvPr id="13" name="圆角矩形 72"/>
            <p:cNvSpPr/>
            <p:nvPr/>
          </p:nvSpPr>
          <p:spPr>
            <a:xfrm>
              <a:off x="3771900" y="2914650"/>
              <a:ext cx="942975" cy="1495425"/>
            </a:xfrm>
            <a:prstGeom prst="roundRect">
              <a:avLst/>
            </a:prstGeom>
            <a:solidFill>
              <a:srgbClr val="C64847">
                <a:lumMod val="20000"/>
                <a:lumOff val="80000"/>
              </a:srgbClr>
            </a:solidFill>
            <a:ln w="12700" cap="flat" cmpd="sng" algn="ctr">
              <a:solidFill>
                <a:srgbClr val="F0AD00">
                  <a:shade val="5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Text" lastClr="000000"/>
                  </a:solidFill>
                  <a:effectLst/>
                  <a:uLnTx/>
                  <a:uFillTx/>
                  <a:latin typeface="黑体"/>
                  <a:ea typeface="黑体"/>
                  <a:cs typeface="+mn-cs"/>
                </a:rPr>
                <a:t>推送服务器</a:t>
              </a:r>
            </a:p>
          </p:txBody>
        </p:sp>
        <p:sp>
          <p:nvSpPr>
            <p:cNvPr id="14" name="圆角矩形 73"/>
            <p:cNvSpPr/>
            <p:nvPr/>
          </p:nvSpPr>
          <p:spPr>
            <a:xfrm>
              <a:off x="1609725" y="3257550"/>
              <a:ext cx="695325" cy="514350"/>
            </a:xfrm>
            <a:prstGeom prst="roundRect">
              <a:avLst/>
            </a:prstGeom>
            <a:solidFill>
              <a:srgbClr val="D4D4D6"/>
            </a:solidFill>
            <a:ln w="25400" cap="flat" cmpd="sng" algn="ctr">
              <a:solidFill>
                <a:sysClr val="windowText" lastClr="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Text" lastClr="000000"/>
                  </a:solidFill>
                  <a:effectLst/>
                  <a:uLnTx/>
                  <a:uFillTx/>
                  <a:latin typeface="黑体"/>
                  <a:ea typeface="黑体"/>
                  <a:cs typeface="+mn-cs"/>
                </a:rPr>
                <a:t>客户端</a:t>
              </a:r>
            </a:p>
          </p:txBody>
        </p:sp>
        <p:sp>
          <p:nvSpPr>
            <p:cNvPr id="15" name="圆角矩形 74"/>
            <p:cNvSpPr/>
            <p:nvPr/>
          </p:nvSpPr>
          <p:spPr>
            <a:xfrm>
              <a:off x="3095625" y="1171575"/>
              <a:ext cx="190500" cy="3200400"/>
            </a:xfrm>
            <a:prstGeom prst="roundRect">
              <a:avLst/>
            </a:prstGeom>
            <a:solidFill>
              <a:srgbClr val="C64847">
                <a:lumMod val="60000"/>
                <a:lumOff val="40000"/>
              </a:srgbClr>
            </a:solidFill>
            <a:ln w="12700" cap="flat" cmpd="sng" algn="ctr">
              <a:solidFill>
                <a:srgbClr val="F0AD00">
                  <a:shade val="5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Text" lastClr="000000"/>
                  </a:solidFill>
                  <a:effectLst/>
                  <a:uLnTx/>
                  <a:uFillTx/>
                  <a:latin typeface="黑体"/>
                  <a:ea typeface="黑体"/>
                  <a:cs typeface="+mn-cs"/>
                </a:rPr>
                <a:t>负载均衡</a:t>
              </a:r>
            </a:p>
          </p:txBody>
        </p:sp>
        <p:cxnSp>
          <p:nvCxnSpPr>
            <p:cNvPr id="16" name="直接箭头连接符 75"/>
            <p:cNvCxnSpPr/>
            <p:nvPr/>
          </p:nvCxnSpPr>
          <p:spPr>
            <a:xfrm>
              <a:off x="2314575" y="1912938"/>
              <a:ext cx="800100" cy="3175"/>
            </a:xfrm>
            <a:prstGeom prst="straightConnector1">
              <a:avLst/>
            </a:prstGeom>
            <a:noFill/>
            <a:ln w="9525" cap="flat" cmpd="sng" algn="ctr">
              <a:solidFill>
                <a:sysClr val="windowText" lastClr="000000"/>
              </a:solidFill>
              <a:prstDash val="solid"/>
              <a:headEnd type="arrow"/>
              <a:tailEnd type="arrow"/>
            </a:ln>
            <a:effectLst/>
          </p:spPr>
        </p:cxnSp>
        <p:cxnSp>
          <p:nvCxnSpPr>
            <p:cNvPr id="17" name="直接箭头连接符 76"/>
            <p:cNvCxnSpPr/>
            <p:nvPr/>
          </p:nvCxnSpPr>
          <p:spPr>
            <a:xfrm>
              <a:off x="2314575" y="2646363"/>
              <a:ext cx="762000" cy="3175"/>
            </a:xfrm>
            <a:prstGeom prst="straightConnector1">
              <a:avLst/>
            </a:prstGeom>
            <a:noFill/>
            <a:ln w="9525" cap="flat" cmpd="sng" algn="ctr">
              <a:solidFill>
                <a:sysClr val="windowText" lastClr="000000"/>
              </a:solidFill>
              <a:prstDash val="solid"/>
              <a:headEnd type="arrow"/>
              <a:tailEnd type="arrow"/>
            </a:ln>
            <a:effectLst/>
          </p:spPr>
        </p:cxnSp>
        <p:cxnSp>
          <p:nvCxnSpPr>
            <p:cNvPr id="18" name="直接箭头连接符 77"/>
            <p:cNvCxnSpPr/>
            <p:nvPr/>
          </p:nvCxnSpPr>
          <p:spPr>
            <a:xfrm>
              <a:off x="3286125" y="1838325"/>
              <a:ext cx="495300" cy="1588"/>
            </a:xfrm>
            <a:prstGeom prst="straightConnector1">
              <a:avLst/>
            </a:prstGeom>
            <a:noFill/>
            <a:ln w="9525" cap="flat" cmpd="sng" algn="ctr">
              <a:solidFill>
                <a:sysClr val="windowText" lastClr="000000"/>
              </a:solidFill>
              <a:prstDash val="solid"/>
              <a:headEnd type="arrow"/>
              <a:tailEnd type="arrow"/>
            </a:ln>
            <a:effectLst/>
          </p:spPr>
        </p:cxnSp>
        <p:cxnSp>
          <p:nvCxnSpPr>
            <p:cNvPr id="19" name="直接箭头连接符 78"/>
            <p:cNvCxnSpPr/>
            <p:nvPr/>
          </p:nvCxnSpPr>
          <p:spPr>
            <a:xfrm>
              <a:off x="3305175" y="3771900"/>
              <a:ext cx="495300" cy="1588"/>
            </a:xfrm>
            <a:prstGeom prst="straightConnector1">
              <a:avLst/>
            </a:prstGeom>
            <a:noFill/>
            <a:ln w="9525" cap="flat" cmpd="sng" algn="ctr">
              <a:solidFill>
                <a:sysClr val="windowText" lastClr="000000"/>
              </a:solidFill>
              <a:prstDash val="solid"/>
              <a:headEnd type="arrow"/>
              <a:tailEnd type="arrow"/>
            </a:ln>
            <a:effectLst/>
          </p:spPr>
        </p:cxnSp>
        <p:sp>
          <p:nvSpPr>
            <p:cNvPr id="20" name="上下箭头 79"/>
            <p:cNvSpPr/>
            <p:nvPr/>
          </p:nvSpPr>
          <p:spPr>
            <a:xfrm>
              <a:off x="4191000" y="2600325"/>
              <a:ext cx="133350" cy="295275"/>
            </a:xfrm>
            <a:prstGeom prst="upDownArrow">
              <a:avLst/>
            </a:prstGeom>
            <a:solidFill>
              <a:srgbClr val="F0AD00">
                <a:lumMod val="20000"/>
                <a:lumOff val="80000"/>
              </a:srgbClr>
            </a:solidFill>
            <a:ln w="12700" cap="flat" cmpd="sng" algn="ctr">
              <a:solidFill>
                <a:srgbClr val="F0AD00">
                  <a:shade val="5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 lastClr="FFFFFF"/>
                </a:solidFill>
                <a:effectLst/>
                <a:uLnTx/>
                <a:uFillTx/>
                <a:latin typeface="黑体"/>
                <a:ea typeface="黑体"/>
                <a:cs typeface="+mn-cs"/>
              </a:endParaRPr>
            </a:p>
          </p:txBody>
        </p:sp>
        <p:pic>
          <p:nvPicPr>
            <p:cNvPr id="21" name="Picture 2"/>
            <p:cNvPicPr>
              <a:picLocks noChangeAspect="1" noChangeArrowheads="1"/>
            </p:cNvPicPr>
            <p:nvPr/>
          </p:nvPicPr>
          <p:blipFill>
            <a:blip r:embed="rId3" cstate="print"/>
            <a:srcRect/>
            <a:stretch>
              <a:fillRect/>
            </a:stretch>
          </p:blipFill>
          <p:spPr bwMode="auto">
            <a:xfrm>
              <a:off x="6581775" y="2895600"/>
              <a:ext cx="666750" cy="1066800"/>
            </a:xfrm>
            <a:prstGeom prst="rect">
              <a:avLst/>
            </a:prstGeom>
            <a:noFill/>
            <a:ln w="9525">
              <a:noFill/>
              <a:miter lim="800000"/>
              <a:headEnd/>
              <a:tailEnd/>
            </a:ln>
          </p:spPr>
        </p:pic>
        <p:sp>
          <p:nvSpPr>
            <p:cNvPr id="22" name="TextBox 18"/>
            <p:cNvSpPr txBox="1">
              <a:spLocks noChangeArrowheads="1"/>
            </p:cNvSpPr>
            <p:nvPr/>
          </p:nvSpPr>
          <p:spPr bwMode="auto">
            <a:xfrm>
              <a:off x="6619875" y="2724150"/>
              <a:ext cx="581165" cy="237070"/>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smtClean="0">
                  <a:ln>
                    <a:noFill/>
                  </a:ln>
                  <a:solidFill>
                    <a:sysClr val="windowText" lastClr="000000"/>
                  </a:solidFill>
                  <a:effectLst/>
                  <a:uLnTx/>
                  <a:uFillTx/>
                </a:rPr>
                <a:t>外部系统</a:t>
              </a:r>
            </a:p>
          </p:txBody>
        </p:sp>
        <p:sp>
          <p:nvSpPr>
            <p:cNvPr id="23" name="圆角矩形 82"/>
            <p:cNvSpPr/>
            <p:nvPr/>
          </p:nvSpPr>
          <p:spPr>
            <a:xfrm>
              <a:off x="5705475" y="1143000"/>
              <a:ext cx="190500" cy="3200400"/>
            </a:xfrm>
            <a:prstGeom prst="roundRect">
              <a:avLst/>
            </a:prstGeom>
            <a:solidFill>
              <a:srgbClr val="C64847">
                <a:lumMod val="60000"/>
                <a:lumOff val="40000"/>
              </a:srgbClr>
            </a:solidFill>
            <a:ln w="12700" cap="flat" cmpd="sng" algn="ctr">
              <a:solidFill>
                <a:srgbClr val="F0AD00">
                  <a:shade val="5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Text" lastClr="000000"/>
                  </a:solidFill>
                  <a:effectLst/>
                  <a:uLnTx/>
                  <a:uFillTx/>
                  <a:latin typeface="黑体"/>
                  <a:ea typeface="黑体"/>
                  <a:cs typeface="+mn-cs"/>
                </a:rPr>
                <a:t>负载均衡</a:t>
              </a:r>
            </a:p>
          </p:txBody>
        </p:sp>
        <p:cxnSp>
          <p:nvCxnSpPr>
            <p:cNvPr id="24" name="直接箭头连接符 83"/>
            <p:cNvCxnSpPr/>
            <p:nvPr/>
          </p:nvCxnSpPr>
          <p:spPr>
            <a:xfrm>
              <a:off x="5915025" y="3552825"/>
              <a:ext cx="647700" cy="1588"/>
            </a:xfrm>
            <a:prstGeom prst="straightConnector1">
              <a:avLst/>
            </a:prstGeom>
            <a:noFill/>
            <a:ln w="9525" cap="flat" cmpd="sng" algn="ctr">
              <a:solidFill>
                <a:sysClr val="windowText" lastClr="000000"/>
              </a:solidFill>
              <a:prstDash val="solid"/>
              <a:headEnd type="arrow"/>
              <a:tailEnd type="arrow"/>
            </a:ln>
            <a:effectLst/>
          </p:spPr>
        </p:cxnSp>
        <p:cxnSp>
          <p:nvCxnSpPr>
            <p:cNvPr id="25" name="直接箭头连接符 84"/>
            <p:cNvCxnSpPr/>
            <p:nvPr/>
          </p:nvCxnSpPr>
          <p:spPr>
            <a:xfrm>
              <a:off x="5886450" y="2028825"/>
              <a:ext cx="647700" cy="1588"/>
            </a:xfrm>
            <a:prstGeom prst="straightConnector1">
              <a:avLst/>
            </a:prstGeom>
            <a:noFill/>
            <a:ln w="9525" cap="flat" cmpd="sng" algn="ctr">
              <a:solidFill>
                <a:sysClr val="windowText" lastClr="000000"/>
              </a:solidFill>
              <a:prstDash val="solid"/>
              <a:headEnd type="arrow"/>
              <a:tailEnd type="arrow"/>
            </a:ln>
            <a:effectLst/>
          </p:spPr>
        </p:cxnSp>
        <p:cxnSp>
          <p:nvCxnSpPr>
            <p:cNvPr id="26" name="直接箭头连接符 85"/>
            <p:cNvCxnSpPr/>
            <p:nvPr/>
          </p:nvCxnSpPr>
          <p:spPr>
            <a:xfrm>
              <a:off x="4705350" y="3781425"/>
              <a:ext cx="990600" cy="1588"/>
            </a:xfrm>
            <a:prstGeom prst="straightConnector1">
              <a:avLst/>
            </a:prstGeom>
            <a:noFill/>
            <a:ln w="9525" cap="flat" cmpd="sng" algn="ctr">
              <a:solidFill>
                <a:sysClr val="windowText" lastClr="000000"/>
              </a:solidFill>
              <a:prstDash val="solid"/>
              <a:headEnd type="arrow"/>
              <a:tailEnd type="arrow"/>
            </a:ln>
            <a:effectLst/>
          </p:spPr>
        </p:cxnSp>
        <p:cxnSp>
          <p:nvCxnSpPr>
            <p:cNvPr id="27" name="直接箭头连接符 86"/>
            <p:cNvCxnSpPr>
              <a:stCxn id="7" idx="3"/>
            </p:cNvCxnSpPr>
            <p:nvPr/>
          </p:nvCxnSpPr>
          <p:spPr>
            <a:xfrm flipV="1">
              <a:off x="4705350" y="1847850"/>
              <a:ext cx="981075" cy="4763"/>
            </a:xfrm>
            <a:prstGeom prst="straightConnector1">
              <a:avLst/>
            </a:prstGeom>
            <a:noFill/>
            <a:ln w="9525" cap="flat" cmpd="sng" algn="ctr">
              <a:solidFill>
                <a:sysClr val="windowText" lastClr="000000"/>
              </a:solidFill>
              <a:prstDash val="solid"/>
              <a:headEnd type="arrow"/>
              <a:tailEnd type="arrow"/>
            </a:ln>
            <a:effectLst/>
          </p:spPr>
        </p:cxnSp>
        <p:cxnSp>
          <p:nvCxnSpPr>
            <p:cNvPr id="28" name="直接箭头连接符 87"/>
            <p:cNvCxnSpPr/>
            <p:nvPr/>
          </p:nvCxnSpPr>
          <p:spPr>
            <a:xfrm>
              <a:off x="2314575" y="3484563"/>
              <a:ext cx="762000" cy="3175"/>
            </a:xfrm>
            <a:prstGeom prst="straightConnector1">
              <a:avLst/>
            </a:prstGeom>
            <a:noFill/>
            <a:ln w="9525" cap="flat" cmpd="sng" algn="ctr">
              <a:solidFill>
                <a:sysClr val="windowText" lastClr="000000"/>
              </a:solidFill>
              <a:prstDash val="solid"/>
              <a:headEnd type="arrow"/>
              <a:tailEnd type="arrow"/>
            </a:ln>
            <a:effectLst/>
          </p:spPr>
        </p:cxnSp>
        <p:sp>
          <p:nvSpPr>
            <p:cNvPr id="29" name="TextBox 25"/>
            <p:cNvSpPr txBox="1">
              <a:spLocks noChangeArrowheads="1"/>
            </p:cNvSpPr>
            <p:nvPr/>
          </p:nvSpPr>
          <p:spPr bwMode="auto">
            <a:xfrm>
              <a:off x="6000750" y="1809750"/>
              <a:ext cx="339013" cy="237070"/>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ysClr val="windowText" lastClr="000000"/>
                  </a:solidFill>
                  <a:effectLst/>
                  <a:uLnTx/>
                  <a:uFillTx/>
                </a:rPr>
                <a:t>Http</a:t>
              </a:r>
              <a:endParaRPr kumimoji="0" lang="zh-CN" altLang="en-US" sz="1200" b="0" i="0" u="none" strike="noStrike" kern="0" cap="none" spc="0" normalizeH="0" baseline="0" noProof="0" smtClean="0">
                <a:ln>
                  <a:noFill/>
                </a:ln>
                <a:solidFill>
                  <a:sysClr val="windowText" lastClr="000000"/>
                </a:solidFill>
                <a:effectLst/>
                <a:uLnTx/>
                <a:uFillTx/>
              </a:endParaRPr>
            </a:p>
          </p:txBody>
        </p:sp>
        <p:sp>
          <p:nvSpPr>
            <p:cNvPr id="30" name="TextBox 26"/>
            <p:cNvSpPr txBox="1">
              <a:spLocks noChangeArrowheads="1"/>
            </p:cNvSpPr>
            <p:nvPr/>
          </p:nvSpPr>
          <p:spPr bwMode="auto">
            <a:xfrm>
              <a:off x="6010275" y="3324225"/>
              <a:ext cx="320386" cy="237070"/>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ysClr val="windowText" lastClr="000000"/>
                  </a:solidFill>
                  <a:effectLst/>
                  <a:uLnTx/>
                  <a:uFillTx/>
                </a:rPr>
                <a:t>Tcp</a:t>
              </a:r>
              <a:endParaRPr kumimoji="0" lang="zh-CN" altLang="en-US" sz="1200" b="0" i="0" u="none" strike="noStrike" kern="0" cap="none" spc="0" normalizeH="0" baseline="0" noProof="0" smtClean="0">
                <a:ln>
                  <a:noFill/>
                </a:ln>
                <a:solidFill>
                  <a:sysClr val="windowText" lastClr="000000"/>
                </a:solidFill>
                <a:effectLst/>
                <a:uLnTx/>
                <a:uFillTx/>
              </a:endParaRPr>
            </a:p>
          </p:txBody>
        </p:sp>
        <p:sp>
          <p:nvSpPr>
            <p:cNvPr id="31" name="TextBox 27"/>
            <p:cNvSpPr txBox="1">
              <a:spLocks noChangeArrowheads="1"/>
            </p:cNvSpPr>
            <p:nvPr/>
          </p:nvSpPr>
          <p:spPr bwMode="auto">
            <a:xfrm>
              <a:off x="2371725" y="3276600"/>
              <a:ext cx="469403" cy="395116"/>
            </a:xfrm>
            <a:prstGeom prst="rect">
              <a:avLst/>
            </a:prstGeom>
            <a:noFill/>
            <a:ln w="9525">
              <a:noFill/>
              <a:miter lim="800000"/>
              <a:headEnd/>
              <a:tailEnd/>
            </a:ln>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ysClr val="windowText" lastClr="000000"/>
                  </a:solidFill>
                  <a:effectLst/>
                  <a:uLnTx/>
                  <a:uFillTx/>
                </a:rPr>
                <a:t>Http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smtClean="0">
                  <a:ln>
                    <a:noFill/>
                  </a:ln>
                  <a:solidFill>
                    <a:sysClr val="windowText" lastClr="000000"/>
                  </a:solidFill>
                  <a:effectLst/>
                  <a:uLnTx/>
                  <a:uFillTx/>
                </a:rPr>
                <a:t>短轮询</a:t>
              </a:r>
            </a:p>
          </p:txBody>
        </p:sp>
        <p:sp>
          <p:nvSpPr>
            <p:cNvPr id="32" name="TextBox 28"/>
            <p:cNvSpPr txBox="1">
              <a:spLocks noChangeArrowheads="1"/>
            </p:cNvSpPr>
            <p:nvPr/>
          </p:nvSpPr>
          <p:spPr bwMode="auto">
            <a:xfrm>
              <a:off x="2371725" y="1704975"/>
              <a:ext cx="469403" cy="395116"/>
            </a:xfrm>
            <a:prstGeom prst="rect">
              <a:avLst/>
            </a:prstGeom>
            <a:noFill/>
            <a:ln w="9525">
              <a:noFill/>
              <a:miter lim="800000"/>
              <a:headEnd/>
              <a:tailEnd/>
            </a:ln>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ysClr val="windowText" lastClr="000000"/>
                  </a:solidFill>
                  <a:effectLst/>
                  <a:uLnTx/>
                  <a:uFillTx/>
                </a:rPr>
                <a:t>Tcp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smtClean="0">
                  <a:ln>
                    <a:noFill/>
                  </a:ln>
                  <a:solidFill>
                    <a:sysClr val="windowText" lastClr="000000"/>
                  </a:solidFill>
                  <a:effectLst/>
                  <a:uLnTx/>
                  <a:uFillTx/>
                </a:rPr>
                <a:t>长连接</a:t>
              </a:r>
            </a:p>
          </p:txBody>
        </p:sp>
        <p:sp>
          <p:nvSpPr>
            <p:cNvPr id="33" name="TextBox 29"/>
            <p:cNvSpPr txBox="1">
              <a:spLocks noChangeArrowheads="1"/>
            </p:cNvSpPr>
            <p:nvPr/>
          </p:nvSpPr>
          <p:spPr bwMode="auto">
            <a:xfrm>
              <a:off x="2371725" y="2447925"/>
              <a:ext cx="469403" cy="395116"/>
            </a:xfrm>
            <a:prstGeom prst="rect">
              <a:avLst/>
            </a:prstGeom>
            <a:noFill/>
            <a:ln w="9525">
              <a:noFill/>
              <a:miter lim="800000"/>
              <a:headEnd/>
              <a:tailEnd/>
            </a:ln>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smtClean="0">
                  <a:ln>
                    <a:noFill/>
                  </a:ln>
                  <a:solidFill>
                    <a:sysClr val="windowText" lastClr="000000"/>
                  </a:solidFill>
                  <a:effectLst/>
                  <a:uLnTx/>
                  <a:uFillTx/>
                </a:rPr>
                <a:t>Http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smtClean="0">
                  <a:ln>
                    <a:noFill/>
                  </a:ln>
                  <a:solidFill>
                    <a:sysClr val="windowText" lastClr="000000"/>
                  </a:solidFill>
                  <a:effectLst/>
                  <a:uLnTx/>
                  <a:uFillTx/>
                </a:rPr>
                <a:t>长轮询</a:t>
              </a:r>
            </a:p>
          </p:txBody>
        </p:sp>
        <p:sp>
          <p:nvSpPr>
            <p:cNvPr id="34" name="流程图: 磁盘 93"/>
            <p:cNvSpPr/>
            <p:nvPr/>
          </p:nvSpPr>
          <p:spPr>
            <a:xfrm>
              <a:off x="4905375" y="2352675"/>
              <a:ext cx="581025" cy="742950"/>
            </a:xfrm>
            <a:prstGeom prst="flowChartMagneticDisk">
              <a:avLst/>
            </a:prstGeom>
            <a:solidFill>
              <a:srgbClr val="E66C7D">
                <a:lumMod val="60000"/>
                <a:lumOff val="40000"/>
              </a:srgbClr>
            </a:solidFill>
            <a:ln w="12700" cap="flat" cmpd="sng" algn="ctr">
              <a:solidFill>
                <a:srgbClr val="F0AD00">
                  <a:shade val="5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 lastClr="FFFFFF"/>
                  </a:solidFill>
                  <a:effectLst/>
                  <a:uLnTx/>
                  <a:uFillTx/>
                  <a:latin typeface="黑体"/>
                  <a:ea typeface="黑体"/>
                  <a:cs typeface="+mn-cs"/>
                </a:rPr>
                <a:t>分步式缓存</a:t>
              </a:r>
            </a:p>
          </p:txBody>
        </p:sp>
        <p:sp>
          <p:nvSpPr>
            <p:cNvPr id="35" name="直角双向箭头 94"/>
            <p:cNvSpPr/>
            <p:nvPr/>
          </p:nvSpPr>
          <p:spPr>
            <a:xfrm rot="16200000">
              <a:off x="4814887" y="1862138"/>
              <a:ext cx="371475" cy="590550"/>
            </a:xfrm>
            <a:prstGeom prst="leftUpArrow">
              <a:avLst/>
            </a:prstGeom>
            <a:solidFill>
              <a:srgbClr val="D4D4D6">
                <a:lumMod val="90000"/>
              </a:srgbClr>
            </a:solidFill>
            <a:ln w="12700" cap="flat" cmpd="sng" algn="ctr">
              <a:solidFill>
                <a:srgbClr val="F0AD00">
                  <a:shade val="5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 lastClr="FFFFFF"/>
                </a:solidFill>
                <a:effectLst/>
                <a:uLnTx/>
                <a:uFillTx/>
                <a:latin typeface="黑体"/>
                <a:ea typeface="黑体"/>
                <a:cs typeface="+mn-cs"/>
              </a:endParaRPr>
            </a:p>
          </p:txBody>
        </p:sp>
        <p:sp>
          <p:nvSpPr>
            <p:cNvPr id="36" name="直角双向箭头 95"/>
            <p:cNvSpPr/>
            <p:nvPr/>
          </p:nvSpPr>
          <p:spPr>
            <a:xfrm>
              <a:off x="4724400" y="3117850"/>
              <a:ext cx="571500" cy="330200"/>
            </a:xfrm>
            <a:prstGeom prst="leftUpArrow">
              <a:avLst/>
            </a:prstGeom>
            <a:solidFill>
              <a:srgbClr val="D4D4D6">
                <a:lumMod val="90000"/>
              </a:srgbClr>
            </a:solidFill>
            <a:ln w="12700" cap="flat" cmpd="sng" algn="ctr">
              <a:solidFill>
                <a:srgbClr val="F0AD00">
                  <a:shade val="5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 lastClr="FFFFFF"/>
                </a:solidFill>
                <a:effectLst/>
                <a:uLnTx/>
                <a:uFillTx/>
                <a:latin typeface="黑体"/>
                <a:ea typeface="黑体"/>
                <a:cs typeface="+mn-cs"/>
              </a:endParaRPr>
            </a:p>
          </p:txBody>
        </p:sp>
        <p:sp>
          <p:nvSpPr>
            <p:cNvPr id="37" name="圆角矩形标注 96"/>
            <p:cNvSpPr/>
            <p:nvPr/>
          </p:nvSpPr>
          <p:spPr>
            <a:xfrm>
              <a:off x="3314700" y="5019675"/>
              <a:ext cx="1628775" cy="609600"/>
            </a:xfrm>
            <a:prstGeom prst="wedgeRoundRectCallout">
              <a:avLst>
                <a:gd name="adj1" fmla="val -5772"/>
                <a:gd name="adj2" fmla="val -150233"/>
                <a:gd name="adj3" fmla="val 16667"/>
              </a:avLst>
            </a:prstGeom>
            <a:solidFill>
              <a:srgbClr val="FFFFCC"/>
            </a:solidFill>
            <a:ln w="12700" cap="flat" cmpd="sng" algn="ctr">
              <a:solidFill>
                <a:srgbClr val="F0AD00">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ysClr val="windowText" lastClr="000000"/>
                  </a:solidFill>
                  <a:effectLst/>
                  <a:uLnTx/>
                  <a:uFillTx/>
                  <a:latin typeface="黑体"/>
                  <a:ea typeface="黑体"/>
                  <a:cs typeface="+mn-cs"/>
                </a:rPr>
                <a:t>1</a:t>
              </a:r>
              <a:r>
                <a:rPr kumimoji="0" lang="zh-CN" altLang="en-US" sz="1200" b="0" i="0" u="none" strike="noStrike" kern="0" cap="none" spc="0" normalizeH="0" baseline="0" noProof="0" dirty="0">
                  <a:ln>
                    <a:noFill/>
                  </a:ln>
                  <a:solidFill>
                    <a:sysClr val="windowText" lastClr="000000"/>
                  </a:solidFill>
                  <a:effectLst/>
                  <a:uLnTx/>
                  <a:uFillTx/>
                  <a:latin typeface="黑体"/>
                  <a:ea typeface="黑体"/>
                  <a:cs typeface="+mn-cs"/>
                </a:rPr>
                <a:t>、消息支持订阅、广播</a:t>
              </a:r>
              <a:endParaRPr kumimoji="0" lang="en-US" altLang="zh-CN" sz="1200" b="0" i="0" u="none" strike="noStrike" kern="0" cap="none" spc="0" normalizeH="0" baseline="0" noProof="0" dirty="0">
                <a:ln>
                  <a:noFill/>
                </a:ln>
                <a:solidFill>
                  <a:sysClr val="windowText" lastClr="000000"/>
                </a:solidFill>
                <a:effectLst/>
                <a:uLnTx/>
                <a:uFillTx/>
                <a:latin typeface="黑体"/>
                <a:ea typeface="黑体"/>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ysClr val="windowText" lastClr="000000"/>
                  </a:solidFill>
                  <a:effectLst/>
                  <a:uLnTx/>
                  <a:uFillTx/>
                  <a:latin typeface="黑体"/>
                  <a:ea typeface="黑体"/>
                  <a:cs typeface="+mn-cs"/>
                </a:rPr>
                <a:t>2</a:t>
              </a:r>
              <a:r>
                <a:rPr kumimoji="0" lang="zh-CN" altLang="en-US" sz="1200" b="0" i="0" u="none" strike="noStrike" kern="0" cap="none" spc="0" normalizeH="0" baseline="0" noProof="0" dirty="0">
                  <a:ln>
                    <a:noFill/>
                  </a:ln>
                  <a:solidFill>
                    <a:sysClr val="windowText" lastClr="000000"/>
                  </a:solidFill>
                  <a:effectLst/>
                  <a:uLnTx/>
                  <a:uFillTx/>
                  <a:latin typeface="黑体"/>
                  <a:ea typeface="黑体"/>
                  <a:cs typeface="+mn-cs"/>
                </a:rPr>
                <a:t>、支持消息重发</a:t>
              </a:r>
              <a:endParaRPr kumimoji="0" lang="en-US" altLang="zh-CN" sz="1200" b="0" i="0" u="none" strike="noStrike" kern="0" cap="none" spc="0" normalizeH="0" baseline="0" noProof="0" dirty="0">
                <a:ln>
                  <a:noFill/>
                </a:ln>
                <a:solidFill>
                  <a:sysClr val="windowText" lastClr="000000"/>
                </a:solidFill>
                <a:effectLst/>
                <a:uLnTx/>
                <a:uFillTx/>
                <a:latin typeface="黑体"/>
                <a:ea typeface="黑体"/>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ysClr val="windowText" lastClr="000000"/>
                  </a:solidFill>
                  <a:effectLst/>
                  <a:uLnTx/>
                  <a:uFillTx/>
                  <a:latin typeface="黑体"/>
                  <a:ea typeface="黑体"/>
                  <a:cs typeface="+mn-cs"/>
                </a:rPr>
                <a:t>3</a:t>
              </a:r>
              <a:r>
                <a:rPr kumimoji="0" lang="zh-CN" altLang="en-US" sz="1200" b="0" i="0" u="none" strike="noStrike" kern="0" cap="none" spc="0" normalizeH="0" baseline="0" noProof="0" dirty="0">
                  <a:ln>
                    <a:noFill/>
                  </a:ln>
                  <a:solidFill>
                    <a:sysClr val="windowText" lastClr="000000"/>
                  </a:solidFill>
                  <a:effectLst/>
                  <a:uLnTx/>
                  <a:uFillTx/>
                  <a:latin typeface="黑体"/>
                  <a:ea typeface="黑体"/>
                  <a:cs typeface="+mn-cs"/>
                </a:rPr>
                <a:t>、推送服务器支持多点接入和负载均衡</a:t>
              </a:r>
              <a:endParaRPr kumimoji="0" lang="zh-CN" altLang="en-US" sz="1200" b="0" i="0" u="none" strike="noStrike" kern="0" cap="none" spc="0" normalizeH="0" baseline="0" noProof="0" dirty="0">
                <a:ln>
                  <a:noFill/>
                </a:ln>
                <a:solidFill>
                  <a:sysClr val="window" lastClr="FFFFFF"/>
                </a:solidFill>
                <a:effectLst/>
                <a:uLnTx/>
                <a:uFillTx/>
                <a:latin typeface="黑体"/>
                <a:ea typeface="黑体"/>
                <a:cs typeface="+mn-cs"/>
              </a:endParaRPr>
            </a:p>
          </p:txBody>
        </p:sp>
        <p:sp>
          <p:nvSpPr>
            <p:cNvPr id="38" name="圆角矩形标注 97"/>
            <p:cNvSpPr/>
            <p:nvPr/>
          </p:nvSpPr>
          <p:spPr>
            <a:xfrm>
              <a:off x="1771650" y="5105400"/>
              <a:ext cx="1343025" cy="523875"/>
            </a:xfrm>
            <a:prstGeom prst="wedgeRoundRectCallout">
              <a:avLst>
                <a:gd name="adj1" fmla="val -191"/>
                <a:gd name="adj2" fmla="val -324097"/>
                <a:gd name="adj3" fmla="val 16667"/>
              </a:avLst>
            </a:prstGeom>
            <a:solidFill>
              <a:srgbClr val="FFFFCC"/>
            </a:solidFill>
            <a:ln w="12700" cap="flat" cmpd="sng" algn="ctr">
              <a:solidFill>
                <a:srgbClr val="F0AD00">
                  <a:shade val="50000"/>
                </a:srgbClr>
              </a:solidFill>
              <a:prstDash val="solid"/>
            </a:ln>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Text" lastClr="000000"/>
                  </a:solidFill>
                  <a:effectLst/>
                  <a:uLnTx/>
                  <a:uFillTx/>
                  <a:latin typeface="黑体"/>
                  <a:ea typeface="黑体"/>
                  <a:cs typeface="+mn-cs"/>
                </a:rPr>
                <a:t>支持多种接入方式</a:t>
              </a:r>
              <a:endParaRPr kumimoji="0" lang="zh-CN" altLang="en-US" sz="1200" b="0" i="0" u="none" strike="noStrike" kern="0" cap="none" spc="0" normalizeH="0" baseline="0" noProof="0" dirty="0">
                <a:ln>
                  <a:noFill/>
                </a:ln>
                <a:solidFill>
                  <a:sysClr val="window" lastClr="FFFFFF"/>
                </a:solidFill>
                <a:effectLst/>
                <a:uLnTx/>
                <a:uFillTx/>
                <a:latin typeface="黑体"/>
                <a:ea typeface="黑体"/>
                <a:cs typeface="+mn-cs"/>
              </a:endParaRPr>
            </a:p>
          </p:txBody>
        </p:sp>
        <p:sp>
          <p:nvSpPr>
            <p:cNvPr id="39" name="圆角矩形标注 98"/>
            <p:cNvSpPr/>
            <p:nvPr/>
          </p:nvSpPr>
          <p:spPr>
            <a:xfrm>
              <a:off x="5400675" y="5210175"/>
              <a:ext cx="1266825" cy="419100"/>
            </a:xfrm>
            <a:prstGeom prst="wedgeRoundRectCallout">
              <a:avLst>
                <a:gd name="adj1" fmla="val -56381"/>
                <a:gd name="adj2" fmla="val -531827"/>
                <a:gd name="adj3" fmla="val 16667"/>
              </a:avLst>
            </a:prstGeom>
            <a:solidFill>
              <a:srgbClr val="FFFFCC"/>
            </a:solidFill>
            <a:ln w="12700" cap="flat" cmpd="sng" algn="ctr">
              <a:solidFill>
                <a:srgbClr val="F0AD00">
                  <a:shade val="5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Text" lastClr="000000"/>
                  </a:solidFill>
                  <a:effectLst/>
                  <a:uLnTx/>
                  <a:uFillTx/>
                  <a:latin typeface="黑体"/>
                  <a:ea typeface="黑体"/>
                  <a:cs typeface="+mn-cs"/>
                </a:rPr>
                <a:t>支持消息集中存储</a:t>
              </a:r>
              <a:endParaRPr kumimoji="0" lang="zh-CN" altLang="en-US" sz="1200" b="0" i="0" u="none" strike="noStrike" kern="0" cap="none" spc="0" normalizeH="0" baseline="0" noProof="0" dirty="0">
                <a:ln>
                  <a:noFill/>
                </a:ln>
                <a:solidFill>
                  <a:sysClr val="window" lastClr="FFFFFF"/>
                </a:solidFill>
                <a:effectLst/>
                <a:uLnTx/>
                <a:uFillTx/>
                <a:latin typeface="黑体"/>
                <a:ea typeface="黑体"/>
                <a:cs typeface="+mn-cs"/>
              </a:endParaRPr>
            </a:p>
          </p:txBody>
        </p:sp>
      </p:grpSp>
    </p:spTree>
    <p:extLst>
      <p:ext uri="{BB962C8B-B14F-4D97-AF65-F5344CB8AC3E}">
        <p14:creationId xmlns:p14="http://schemas.microsoft.com/office/powerpoint/2010/main" val="226976676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a:t>事</a:t>
            </a:r>
            <a:r>
              <a:rPr lang="zh-CN" altLang="en-US" sz="2400" dirty="0" smtClean="0"/>
              <a:t>件</a:t>
            </a:r>
            <a:r>
              <a:rPr lang="zh-CN" altLang="en-US" sz="2400" dirty="0"/>
              <a:t>服务</a:t>
            </a:r>
            <a:r>
              <a:rPr lang="zh-CN" altLang="en-US" sz="2400" dirty="0" smtClean="0"/>
              <a:t>框</a:t>
            </a:r>
            <a:r>
              <a:rPr lang="zh-CN" altLang="en-US" sz="2400" dirty="0"/>
              <a:t>架</a:t>
            </a:r>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62</a:t>
            </a:fld>
            <a:endParaRPr lang="en-US" altLang="zh-CN" dirty="0"/>
          </a:p>
        </p:txBody>
      </p:sp>
      <p:sp>
        <p:nvSpPr>
          <p:cNvPr id="3" name="Rectangle 2"/>
          <p:cNvSpPr/>
          <p:nvPr/>
        </p:nvSpPr>
        <p:spPr>
          <a:xfrm>
            <a:off x="402100" y="1066800"/>
            <a:ext cx="8669939" cy="3416320"/>
          </a:xfrm>
          <a:prstGeom prst="rect">
            <a:avLst/>
          </a:prstGeom>
        </p:spPr>
        <p:txBody>
          <a:bodyPr wrap="square">
            <a:spAutoFit/>
          </a:bodyPr>
          <a:lstStyle/>
          <a:p>
            <a:r>
              <a:rPr lang="zh-CN" altLang="en-US" b="1" dirty="0" smtClean="0"/>
              <a:t>主要功能特性</a:t>
            </a:r>
            <a:r>
              <a:rPr lang="zh-CN" altLang="en-US" dirty="0" smtClean="0"/>
              <a:t>：</a:t>
            </a:r>
            <a:endParaRPr lang="en-US" altLang="zh-CN" dirty="0" smtClean="0"/>
          </a:p>
          <a:p>
            <a:endParaRPr lang="en-US" altLang="zh-CN" dirty="0" smtClean="0"/>
          </a:p>
          <a:p>
            <a:pPr marL="742950" lvl="1" indent="-285750">
              <a:buFont typeface="Arial" panose="020B0604020202020204" pitchFamily="34" charset="0"/>
              <a:buChar char="•"/>
            </a:pPr>
            <a:r>
              <a:rPr lang="zh-CN" altLang="en-US" dirty="0" smtClean="0"/>
              <a:t>事</a:t>
            </a:r>
            <a:r>
              <a:rPr lang="zh-CN" altLang="en-US" dirty="0"/>
              <a:t>件服务器：提供接收内部发送事件消息的容器，以支持事件逻辑分段部署</a:t>
            </a:r>
          </a:p>
          <a:p>
            <a:pPr marL="742950" lvl="1" indent="-285750">
              <a:buFont typeface="Arial" panose="020B0604020202020204" pitchFamily="34" charset="0"/>
              <a:buChar char="•"/>
            </a:pPr>
            <a:r>
              <a:rPr lang="zh-CN" altLang="en-US" dirty="0"/>
              <a:t>事件逻辑：类似OPG，定义了事件的处理逻辑</a:t>
            </a:r>
          </a:p>
          <a:p>
            <a:pPr marL="742950" lvl="1" indent="-285750">
              <a:buFont typeface="Arial" panose="020B0604020202020204" pitchFamily="34" charset="0"/>
              <a:buChar char="•"/>
            </a:pPr>
            <a:r>
              <a:rPr lang="zh-CN" altLang="en-US" dirty="0"/>
              <a:t>事件发送：提供事件发送的能力，支持JMS和UDP两种事件发送。可按照事件重发策略，对未发送成功的事件进行重发</a:t>
            </a:r>
          </a:p>
          <a:p>
            <a:pPr marL="742950" lvl="1" indent="-285750">
              <a:buFont typeface="Arial" panose="020B0604020202020204" pitchFamily="34" charset="0"/>
              <a:buChar char="•"/>
            </a:pPr>
            <a:r>
              <a:rPr lang="zh-CN" altLang="en-US" dirty="0"/>
              <a:t>事件流水：对事件信息进行流水记录，默认支持数据库记录和内存记录两种方式</a:t>
            </a:r>
          </a:p>
          <a:p>
            <a:pPr marL="742950" lvl="1" indent="-285750">
              <a:buFont typeface="Arial" panose="020B0604020202020204" pitchFamily="34" charset="0"/>
              <a:buChar char="•"/>
            </a:pPr>
            <a:r>
              <a:rPr lang="zh-CN" altLang="en-US" dirty="0"/>
              <a:t>事件回执：提供事件回执服务，事件订阅者接收到事件后，发送回执，确认收到</a:t>
            </a:r>
          </a:p>
          <a:p>
            <a:pPr marL="742950" lvl="1" indent="-285750">
              <a:buFont typeface="Arial" panose="020B0604020202020204" pitchFamily="34" charset="0"/>
              <a:buChar char="•"/>
            </a:pPr>
            <a:r>
              <a:rPr lang="zh-CN" altLang="en-US" dirty="0"/>
              <a:t>事件订阅/反订阅：提供事件订阅/反订阅功能，用户对某种事件感兴趣，可以进行订阅</a:t>
            </a:r>
          </a:p>
        </p:txBody>
      </p:sp>
    </p:spTree>
    <p:extLst>
      <p:ext uri="{BB962C8B-B14F-4D97-AF65-F5344CB8AC3E}">
        <p14:creationId xmlns:p14="http://schemas.microsoft.com/office/powerpoint/2010/main" val="262394392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a:t>事</a:t>
            </a:r>
            <a:r>
              <a:rPr lang="zh-CN" altLang="en-US" sz="2400" dirty="0" smtClean="0"/>
              <a:t>件</a:t>
            </a:r>
            <a:r>
              <a:rPr lang="zh-CN" altLang="en-US" sz="2400" dirty="0"/>
              <a:t>服务</a:t>
            </a:r>
            <a:r>
              <a:rPr lang="zh-CN" altLang="en-US" sz="2400" dirty="0" smtClean="0"/>
              <a:t>框</a:t>
            </a:r>
            <a:r>
              <a:rPr lang="zh-CN" altLang="en-US" sz="2400" dirty="0"/>
              <a:t>架</a:t>
            </a:r>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63</a:t>
            </a:fld>
            <a:endParaRPr lang="en-US" altLang="zh-CN" dirty="0"/>
          </a:p>
        </p:txBody>
      </p:sp>
      <p:pic>
        <p:nvPicPr>
          <p:cNvPr id="2" name="Picture 1"/>
          <p:cNvPicPr>
            <a:picLocks noChangeAspect="1"/>
          </p:cNvPicPr>
          <p:nvPr/>
        </p:nvPicPr>
        <p:blipFill>
          <a:blip r:embed="rId3"/>
          <a:stretch>
            <a:fillRect/>
          </a:stretch>
        </p:blipFill>
        <p:spPr>
          <a:xfrm>
            <a:off x="974725" y="723827"/>
            <a:ext cx="7772400" cy="5676973"/>
          </a:xfrm>
          <a:prstGeom prst="rect">
            <a:avLst/>
          </a:prstGeom>
          <a:ln>
            <a:solidFill>
              <a:schemeClr val="bg1">
                <a:lumMod val="85000"/>
              </a:schemeClr>
            </a:solidFill>
          </a:ln>
        </p:spPr>
      </p:pic>
    </p:spTree>
    <p:extLst>
      <p:ext uri="{BB962C8B-B14F-4D97-AF65-F5344CB8AC3E}">
        <p14:creationId xmlns:p14="http://schemas.microsoft.com/office/powerpoint/2010/main" val="286865329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a:t>事件服务框架</a:t>
            </a:r>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64</a:t>
            </a:fld>
            <a:endParaRPr lang="en-US" altLang="zh-CN" dirty="0"/>
          </a:p>
        </p:txBody>
      </p:sp>
      <p:sp>
        <p:nvSpPr>
          <p:cNvPr id="2" name="Rectangle 2"/>
          <p:cNvSpPr>
            <a:spLocks noChangeArrowheads="1"/>
          </p:cNvSpPr>
          <p:nvPr/>
        </p:nvSpPr>
        <p:spPr bwMode="auto">
          <a:xfrm>
            <a:off x="974725" y="2057400"/>
            <a:ext cx="97218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Object 2"/>
          <p:cNvGraphicFramePr>
            <a:graphicFrameLocks noChangeAspect="1"/>
          </p:cNvGraphicFramePr>
          <p:nvPr>
            <p:extLst>
              <p:ext uri="{D42A27DB-BD31-4B8C-83A1-F6EECF244321}">
                <p14:modId xmlns:p14="http://schemas.microsoft.com/office/powerpoint/2010/main" val="4272788770"/>
              </p:ext>
            </p:extLst>
          </p:nvPr>
        </p:nvGraphicFramePr>
        <p:xfrm>
          <a:off x="546378" y="1295400"/>
          <a:ext cx="8429347" cy="4267200"/>
        </p:xfrm>
        <a:graphic>
          <a:graphicData uri="http://schemas.openxmlformats.org/presentationml/2006/ole">
            <mc:AlternateContent xmlns:mc="http://schemas.openxmlformats.org/markup-compatibility/2006">
              <mc:Choice xmlns:v="urn:schemas-microsoft-com:vml" Requires="v">
                <p:oleObj spid="_x0000_s3316" name="Visio" r:id="rId4" imgW="6766608" imgH="2920681" progId="Visio.Drawing.11">
                  <p:embed/>
                </p:oleObj>
              </mc:Choice>
              <mc:Fallback>
                <p:oleObj name="Visio" r:id="rId4" imgW="6766608" imgH="2920681"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378" y="1295400"/>
                        <a:ext cx="8429347" cy="4267200"/>
                      </a:xfrm>
                      <a:prstGeom prst="rect">
                        <a:avLst/>
                      </a:prstGeom>
                      <a:noFill/>
                    </p:spPr>
                  </p:pic>
                </p:oleObj>
              </mc:Fallback>
            </mc:AlternateContent>
          </a:graphicData>
        </a:graphic>
      </p:graphicFrame>
    </p:spTree>
    <p:extLst>
      <p:ext uri="{BB962C8B-B14F-4D97-AF65-F5344CB8AC3E}">
        <p14:creationId xmlns:p14="http://schemas.microsoft.com/office/powerpoint/2010/main" val="246191595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a:t>持</a:t>
            </a:r>
            <a:r>
              <a:rPr lang="zh-CN" altLang="en-US" sz="2400" dirty="0" smtClean="0"/>
              <a:t>续</a:t>
            </a:r>
            <a:r>
              <a:rPr lang="zh-CN" altLang="en-US" sz="2400" dirty="0"/>
              <a:t>集</a:t>
            </a:r>
            <a:r>
              <a:rPr lang="zh-CN" altLang="en-US" sz="2400" dirty="0" smtClean="0"/>
              <a:t>成框架</a:t>
            </a:r>
            <a:endParaRPr lang="zh-CN" altLang="en-US" sz="2400" dirty="0"/>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65</a:t>
            </a:fld>
            <a:endParaRPr lang="en-US" altLang="zh-CN" dirty="0"/>
          </a:p>
        </p:txBody>
      </p:sp>
      <p:sp>
        <p:nvSpPr>
          <p:cNvPr id="2" name="Rectangle 2"/>
          <p:cNvSpPr>
            <a:spLocks noChangeArrowheads="1"/>
          </p:cNvSpPr>
          <p:nvPr/>
        </p:nvSpPr>
        <p:spPr bwMode="auto">
          <a:xfrm>
            <a:off x="974725" y="2057400"/>
            <a:ext cx="97218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3"/>
          <p:cNvSpPr/>
          <p:nvPr/>
        </p:nvSpPr>
        <p:spPr>
          <a:xfrm>
            <a:off x="407007" y="990600"/>
            <a:ext cx="8797318" cy="2031325"/>
          </a:xfrm>
          <a:prstGeom prst="rect">
            <a:avLst/>
          </a:prstGeom>
        </p:spPr>
        <p:txBody>
          <a:bodyPr wrap="square">
            <a:spAutoFit/>
          </a:bodyPr>
          <a:lstStyle/>
          <a:p>
            <a:r>
              <a:rPr lang="zh-CN" altLang="en-US" dirty="0"/>
              <a:t>持续集成（Continuous Integration）是一种实践，可以让团队在持续的基础上收到反馈并进行改进，不必等到开发周期后期才寻找和修复缺陷</a:t>
            </a:r>
          </a:p>
          <a:p>
            <a:r>
              <a:rPr lang="zh-CN" altLang="en-US" dirty="0"/>
              <a:t>持续集成主要包括以下部分：</a:t>
            </a:r>
          </a:p>
          <a:p>
            <a:pPr marL="742950" lvl="1" indent="-285750">
              <a:buFont typeface="Arial" panose="020B0604020202020204" pitchFamily="34" charset="0"/>
              <a:buChar char="•"/>
            </a:pPr>
            <a:r>
              <a:rPr lang="zh-CN" altLang="en-US" dirty="0"/>
              <a:t>持续集成框架（Continuous Integration Framework，简称CIF），提供任务自动化运行的基础平台</a:t>
            </a:r>
          </a:p>
          <a:p>
            <a:pPr marL="742950" lvl="1" indent="-285750">
              <a:buFont typeface="Arial" panose="020B0604020202020204" pitchFamily="34" charset="0"/>
              <a:buChar char="•"/>
            </a:pPr>
            <a:r>
              <a:rPr lang="zh-CN" altLang="en-US" dirty="0"/>
              <a:t>一组通用的构建脚本，包括编译、打包、部署、运行UT等的通用脚本</a:t>
            </a:r>
          </a:p>
          <a:p>
            <a:pPr marL="742950" lvl="1" indent="-285750">
              <a:buFont typeface="Arial" panose="020B0604020202020204" pitchFamily="34" charset="0"/>
              <a:buChar char="•"/>
            </a:pPr>
            <a:r>
              <a:rPr lang="zh-CN" altLang="en-US" dirty="0"/>
              <a:t>基于WEB的管理控制台，提供任务定义、任务调度方式设置、报告查看等功能</a:t>
            </a:r>
          </a:p>
        </p:txBody>
      </p:sp>
    </p:spTree>
    <p:extLst>
      <p:ext uri="{BB962C8B-B14F-4D97-AF65-F5344CB8AC3E}">
        <p14:creationId xmlns:p14="http://schemas.microsoft.com/office/powerpoint/2010/main" val="30714124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a:t>持</a:t>
            </a:r>
            <a:r>
              <a:rPr lang="zh-CN" altLang="en-US" sz="2400" dirty="0" smtClean="0"/>
              <a:t>续</a:t>
            </a:r>
            <a:r>
              <a:rPr lang="zh-CN" altLang="en-US" sz="2400" dirty="0"/>
              <a:t>集</a:t>
            </a:r>
            <a:r>
              <a:rPr lang="zh-CN" altLang="en-US" sz="2400" dirty="0" smtClean="0"/>
              <a:t>成框架</a:t>
            </a:r>
            <a:endParaRPr lang="zh-CN" altLang="en-US" sz="2400" dirty="0"/>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66</a:t>
            </a:fld>
            <a:endParaRPr lang="en-US" altLang="zh-CN" dirty="0"/>
          </a:p>
        </p:txBody>
      </p:sp>
      <p:sp>
        <p:nvSpPr>
          <p:cNvPr id="35" name="五边形 116"/>
          <p:cNvSpPr/>
          <p:nvPr/>
        </p:nvSpPr>
        <p:spPr>
          <a:xfrm rot="5400000">
            <a:off x="-272681" y="4151639"/>
            <a:ext cx="2000264" cy="459087"/>
          </a:xfrm>
          <a:prstGeom prst="homePlate">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sz="1400"/>
          </a:p>
        </p:txBody>
      </p:sp>
      <p:sp>
        <p:nvSpPr>
          <p:cNvPr id="36" name="五边形 109"/>
          <p:cNvSpPr/>
          <p:nvPr/>
        </p:nvSpPr>
        <p:spPr>
          <a:xfrm rot="5400000">
            <a:off x="-247277" y="2176779"/>
            <a:ext cx="1949456" cy="459087"/>
          </a:xfrm>
          <a:prstGeom prst="homePlate">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sz="1400"/>
          </a:p>
        </p:txBody>
      </p:sp>
      <p:sp>
        <p:nvSpPr>
          <p:cNvPr id="37" name="TextBox 110"/>
          <p:cNvSpPr txBox="1">
            <a:spLocks noChangeArrowheads="1"/>
          </p:cNvSpPr>
          <p:nvPr/>
        </p:nvSpPr>
        <p:spPr bwMode="auto">
          <a:xfrm>
            <a:off x="518067" y="1800033"/>
            <a:ext cx="400110" cy="810478"/>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vert="eaVert" wrap="none">
            <a:spAutoFit/>
          </a:bodyPr>
          <a:lstStyle/>
          <a:p>
            <a:r>
              <a:rPr lang="zh-CN" altLang="en-US" sz="1400" dirty="0" smtClean="0"/>
              <a:t>开发编码</a:t>
            </a:r>
            <a:endParaRPr lang="zh-CN" altLang="en-US" sz="1400" dirty="0"/>
          </a:p>
        </p:txBody>
      </p:sp>
      <p:grpSp>
        <p:nvGrpSpPr>
          <p:cNvPr id="38" name="组合 6148"/>
          <p:cNvGrpSpPr>
            <a:grpSpLocks/>
          </p:cNvGrpSpPr>
          <p:nvPr/>
        </p:nvGrpSpPr>
        <p:grpSpPr bwMode="auto">
          <a:xfrm>
            <a:off x="1236184" y="3957683"/>
            <a:ext cx="434738" cy="810478"/>
            <a:chOff x="1675027" y="2117809"/>
            <a:chExt cx="409297" cy="673288"/>
          </a:xfrm>
        </p:grpSpPr>
        <p:sp>
          <p:nvSpPr>
            <p:cNvPr id="39" name="TextBox 117"/>
            <p:cNvSpPr txBox="1">
              <a:spLocks noChangeArrowheads="1"/>
            </p:cNvSpPr>
            <p:nvPr/>
          </p:nvSpPr>
          <p:spPr bwMode="auto">
            <a:xfrm>
              <a:off x="1675027" y="2117809"/>
              <a:ext cx="376695" cy="76758"/>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vert="eaVert" wrap="none">
              <a:spAutoFit/>
            </a:bodyPr>
            <a:lstStyle/>
            <a:p>
              <a:endParaRPr lang="zh-CN" altLang="en-US" sz="1400" dirty="0"/>
            </a:p>
          </p:txBody>
        </p:sp>
        <p:sp>
          <p:nvSpPr>
            <p:cNvPr id="40" name="TextBox 118"/>
            <p:cNvSpPr txBox="1">
              <a:spLocks noChangeArrowheads="1"/>
            </p:cNvSpPr>
            <p:nvPr/>
          </p:nvSpPr>
          <p:spPr bwMode="auto">
            <a:xfrm>
              <a:off x="1707629" y="2117809"/>
              <a:ext cx="376695" cy="673288"/>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vert="eaVert" wrap="none">
              <a:spAutoFit/>
            </a:bodyPr>
            <a:lstStyle/>
            <a:p>
              <a:r>
                <a:rPr lang="zh-CN" altLang="en-US" sz="1400" dirty="0"/>
                <a:t>系统测试</a:t>
              </a:r>
            </a:p>
          </p:txBody>
        </p:sp>
      </p:grpSp>
      <p:sp>
        <p:nvSpPr>
          <p:cNvPr id="41" name="矩形 6149"/>
          <p:cNvSpPr/>
          <p:nvPr/>
        </p:nvSpPr>
        <p:spPr>
          <a:xfrm>
            <a:off x="956441" y="1095035"/>
            <a:ext cx="8344877" cy="4296127"/>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sz="1400" dirty="0"/>
          </a:p>
        </p:txBody>
      </p:sp>
      <p:cxnSp>
        <p:nvCxnSpPr>
          <p:cNvPr id="42" name="直接连接符 6143"/>
          <p:cNvCxnSpPr/>
          <p:nvPr/>
        </p:nvCxnSpPr>
        <p:spPr>
          <a:xfrm>
            <a:off x="4707808" y="893763"/>
            <a:ext cx="0" cy="5507037"/>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99"/>
          <p:cNvCxnSpPr/>
          <p:nvPr/>
        </p:nvCxnSpPr>
        <p:spPr>
          <a:xfrm>
            <a:off x="7215452" y="819131"/>
            <a:ext cx="0" cy="5495925"/>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134"/>
          <p:cNvCxnSpPr/>
          <p:nvPr/>
        </p:nvCxnSpPr>
        <p:spPr>
          <a:xfrm>
            <a:off x="956995" y="3381050"/>
            <a:ext cx="8344588" cy="0"/>
          </a:xfrm>
          <a:prstGeom prst="line">
            <a:avLst/>
          </a:prstGeom>
          <a:ln/>
        </p:spPr>
        <p:style>
          <a:lnRef idx="1">
            <a:schemeClr val="accent1"/>
          </a:lnRef>
          <a:fillRef idx="2">
            <a:schemeClr val="accent1"/>
          </a:fillRef>
          <a:effectRef idx="1">
            <a:schemeClr val="accent1"/>
          </a:effectRef>
          <a:fontRef idx="minor">
            <a:schemeClr val="dk1"/>
          </a:fontRef>
        </p:style>
      </p:cxnSp>
      <p:sp>
        <p:nvSpPr>
          <p:cNvPr id="45" name="矩形 139"/>
          <p:cNvSpPr/>
          <p:nvPr/>
        </p:nvSpPr>
        <p:spPr bwMode="auto">
          <a:xfrm>
            <a:off x="5316640" y="1737976"/>
            <a:ext cx="1451526" cy="287338"/>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r>
              <a:rPr lang="zh-CN" altLang="en-US" sz="1400" dirty="0">
                <a:solidFill>
                  <a:schemeClr val="tx1"/>
                </a:solidFill>
                <a:latin typeface="宋体" pitchFamily="2" charset="-122"/>
                <a:ea typeface="宋体" pitchFamily="2" charset="-122"/>
              </a:rPr>
              <a:t>集成编译</a:t>
            </a:r>
          </a:p>
        </p:txBody>
      </p:sp>
      <p:sp>
        <p:nvSpPr>
          <p:cNvPr id="46" name="矩形 95"/>
          <p:cNvSpPr/>
          <p:nvPr/>
        </p:nvSpPr>
        <p:spPr bwMode="auto">
          <a:xfrm>
            <a:off x="3038065" y="2349820"/>
            <a:ext cx="1443097" cy="316851"/>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r>
              <a:rPr lang="zh-CN" altLang="en-US" sz="1400" dirty="0" smtClean="0">
                <a:solidFill>
                  <a:schemeClr val="tx1"/>
                </a:solidFill>
                <a:latin typeface="宋体" pitchFamily="2" charset="-122"/>
                <a:ea typeface="宋体" pitchFamily="2" charset="-122"/>
              </a:rPr>
              <a:t>单元测试</a:t>
            </a:r>
            <a:endParaRPr lang="zh-CN" altLang="en-US" sz="1400" dirty="0">
              <a:solidFill>
                <a:schemeClr val="tx1"/>
              </a:solidFill>
              <a:latin typeface="宋体" pitchFamily="2" charset="-122"/>
              <a:ea typeface="宋体" pitchFamily="2" charset="-122"/>
            </a:endParaRPr>
          </a:p>
        </p:txBody>
      </p:sp>
      <p:cxnSp>
        <p:nvCxnSpPr>
          <p:cNvPr id="47" name="直接连接符 79"/>
          <p:cNvCxnSpPr/>
          <p:nvPr/>
        </p:nvCxnSpPr>
        <p:spPr>
          <a:xfrm>
            <a:off x="2793845" y="869479"/>
            <a:ext cx="0" cy="5507037"/>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48" name="矩形 56"/>
          <p:cNvSpPr/>
          <p:nvPr/>
        </p:nvSpPr>
        <p:spPr bwMode="auto">
          <a:xfrm>
            <a:off x="1215206" y="3741661"/>
            <a:ext cx="1451526" cy="287337"/>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r>
              <a:rPr lang="zh-CN" altLang="en-US" sz="1400" dirty="0" smtClean="0">
                <a:solidFill>
                  <a:schemeClr val="tx1"/>
                </a:solidFill>
                <a:latin typeface="宋体" pitchFamily="2" charset="-122"/>
                <a:ea typeface="宋体" pitchFamily="2" charset="-122"/>
              </a:rPr>
              <a:t>单元测试报告</a:t>
            </a:r>
            <a:endParaRPr lang="zh-CN" altLang="en-US" sz="1400" dirty="0">
              <a:solidFill>
                <a:schemeClr val="tx1"/>
              </a:solidFill>
              <a:latin typeface="宋体" pitchFamily="2" charset="-122"/>
              <a:ea typeface="宋体" pitchFamily="2" charset="-122"/>
            </a:endParaRPr>
          </a:p>
        </p:txBody>
      </p:sp>
      <p:sp>
        <p:nvSpPr>
          <p:cNvPr id="49" name="矩形 57"/>
          <p:cNvSpPr/>
          <p:nvPr/>
        </p:nvSpPr>
        <p:spPr bwMode="auto">
          <a:xfrm>
            <a:off x="1215206" y="4166378"/>
            <a:ext cx="1451526" cy="287337"/>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r>
              <a:rPr lang="zh-CN" altLang="en-US" sz="1400" dirty="0" smtClean="0">
                <a:solidFill>
                  <a:schemeClr val="tx1"/>
                </a:solidFill>
                <a:latin typeface="宋体" pitchFamily="2" charset="-122"/>
                <a:ea typeface="宋体" pitchFamily="2" charset="-122"/>
              </a:rPr>
              <a:t>集成系统测试报告</a:t>
            </a:r>
            <a:endParaRPr lang="zh-CN" altLang="en-US" sz="1400" dirty="0">
              <a:solidFill>
                <a:schemeClr val="tx1"/>
              </a:solidFill>
              <a:latin typeface="宋体" pitchFamily="2" charset="-122"/>
              <a:ea typeface="宋体" pitchFamily="2" charset="-122"/>
            </a:endParaRPr>
          </a:p>
        </p:txBody>
      </p:sp>
      <p:sp>
        <p:nvSpPr>
          <p:cNvPr id="50" name="矩形 64"/>
          <p:cNvSpPr/>
          <p:nvPr/>
        </p:nvSpPr>
        <p:spPr>
          <a:xfrm>
            <a:off x="956995" y="1095034"/>
            <a:ext cx="8344588" cy="341312"/>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sz="1400"/>
          </a:p>
        </p:txBody>
      </p:sp>
      <p:sp>
        <p:nvSpPr>
          <p:cNvPr id="51" name="TextBox 79"/>
          <p:cNvSpPr txBox="1">
            <a:spLocks noChangeArrowheads="1"/>
          </p:cNvSpPr>
          <p:nvPr/>
        </p:nvSpPr>
        <p:spPr bwMode="auto">
          <a:xfrm>
            <a:off x="3180628" y="1050587"/>
            <a:ext cx="902811" cy="30777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spAutoFit/>
          </a:bodyPr>
          <a:lstStyle/>
          <a:p>
            <a:r>
              <a:rPr lang="zh-CN" altLang="en-US" sz="1400" dirty="0" smtClean="0">
                <a:latin typeface="微软雅黑" pitchFamily="34" charset="-122"/>
                <a:ea typeface="微软雅黑" pitchFamily="34" charset="-122"/>
              </a:rPr>
              <a:t>开发人员</a:t>
            </a:r>
            <a:endParaRPr lang="zh-CN" altLang="en-US" sz="1400" dirty="0">
              <a:latin typeface="微软雅黑" pitchFamily="34" charset="-122"/>
              <a:ea typeface="微软雅黑" pitchFamily="34" charset="-122"/>
            </a:endParaRPr>
          </a:p>
        </p:txBody>
      </p:sp>
      <p:sp>
        <p:nvSpPr>
          <p:cNvPr id="52" name="TextBox 100"/>
          <p:cNvSpPr txBox="1">
            <a:spLocks noChangeArrowheads="1"/>
          </p:cNvSpPr>
          <p:nvPr/>
        </p:nvSpPr>
        <p:spPr bwMode="auto">
          <a:xfrm>
            <a:off x="5454274" y="1039475"/>
            <a:ext cx="902811" cy="30777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spAutoFit/>
          </a:bodyPr>
          <a:lstStyle/>
          <a:p>
            <a:r>
              <a:rPr lang="zh-CN" altLang="en-US" sz="1400" dirty="0" smtClean="0">
                <a:latin typeface="微软雅黑" pitchFamily="34" charset="-122"/>
                <a:ea typeface="微软雅黑" pitchFamily="34" charset="-122"/>
              </a:rPr>
              <a:t>集成人员</a:t>
            </a:r>
            <a:endParaRPr lang="zh-CN" altLang="en-US" sz="1400" dirty="0">
              <a:latin typeface="微软雅黑" pitchFamily="34" charset="-122"/>
              <a:ea typeface="微软雅黑" pitchFamily="34" charset="-122"/>
            </a:endParaRPr>
          </a:p>
        </p:txBody>
      </p:sp>
      <p:sp>
        <p:nvSpPr>
          <p:cNvPr id="53" name="TextBox 101"/>
          <p:cNvSpPr txBox="1">
            <a:spLocks noChangeArrowheads="1"/>
          </p:cNvSpPr>
          <p:nvPr/>
        </p:nvSpPr>
        <p:spPr bwMode="auto">
          <a:xfrm>
            <a:off x="7725369" y="1039475"/>
            <a:ext cx="902811" cy="30777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spAutoFit/>
          </a:bodyPr>
          <a:lstStyle/>
          <a:p>
            <a:r>
              <a:rPr lang="zh-CN" altLang="en-US" sz="1400" dirty="0" smtClean="0">
                <a:latin typeface="微软雅黑" pitchFamily="34" charset="-122"/>
                <a:ea typeface="微软雅黑" pitchFamily="34" charset="-122"/>
              </a:rPr>
              <a:t>测试人员</a:t>
            </a:r>
            <a:endParaRPr lang="zh-CN" altLang="en-US" sz="1400" dirty="0">
              <a:latin typeface="微软雅黑" pitchFamily="34" charset="-122"/>
              <a:ea typeface="微软雅黑" pitchFamily="34" charset="-122"/>
            </a:endParaRPr>
          </a:p>
        </p:txBody>
      </p:sp>
      <p:sp>
        <p:nvSpPr>
          <p:cNvPr id="54" name="TextBox 79"/>
          <p:cNvSpPr txBox="1">
            <a:spLocks noChangeArrowheads="1"/>
          </p:cNvSpPr>
          <p:nvPr/>
        </p:nvSpPr>
        <p:spPr bwMode="auto">
          <a:xfrm>
            <a:off x="1109559" y="1037887"/>
            <a:ext cx="902811" cy="30777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spAutoFit/>
          </a:bodyPr>
          <a:lstStyle/>
          <a:p>
            <a:r>
              <a:rPr lang="zh-CN" altLang="en-US" sz="1400" dirty="0" smtClean="0">
                <a:latin typeface="微软雅黑" pitchFamily="34" charset="-122"/>
                <a:ea typeface="微软雅黑" pitchFamily="34" charset="-122"/>
              </a:rPr>
              <a:t>项目经理</a:t>
            </a:r>
            <a:endParaRPr lang="zh-CN" altLang="en-US" sz="1400" dirty="0">
              <a:latin typeface="微软雅黑" pitchFamily="34" charset="-122"/>
              <a:ea typeface="微软雅黑" pitchFamily="34" charset="-122"/>
            </a:endParaRPr>
          </a:p>
        </p:txBody>
      </p:sp>
      <p:sp>
        <p:nvSpPr>
          <p:cNvPr id="55" name="TextBox 122"/>
          <p:cNvSpPr txBox="1">
            <a:spLocks noChangeArrowheads="1"/>
          </p:cNvSpPr>
          <p:nvPr/>
        </p:nvSpPr>
        <p:spPr bwMode="auto">
          <a:xfrm>
            <a:off x="511292" y="3891822"/>
            <a:ext cx="400110" cy="1132303"/>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vert="eaVert" wrap="square">
            <a:spAutoFit/>
          </a:bodyPr>
          <a:lstStyle/>
          <a:p>
            <a:r>
              <a:rPr lang="zh-CN" altLang="en-US" sz="1400" dirty="0" smtClean="0"/>
              <a:t>集成测试</a:t>
            </a:r>
            <a:endParaRPr lang="zh-CN" altLang="en-US" sz="1400" dirty="0"/>
          </a:p>
        </p:txBody>
      </p:sp>
      <p:sp>
        <p:nvSpPr>
          <p:cNvPr id="56" name="矩形 72"/>
          <p:cNvSpPr/>
          <p:nvPr/>
        </p:nvSpPr>
        <p:spPr bwMode="auto">
          <a:xfrm>
            <a:off x="1215206" y="4592324"/>
            <a:ext cx="1451526" cy="288925"/>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r>
              <a:rPr lang="zh-CN" altLang="en-US" sz="1400" dirty="0">
                <a:solidFill>
                  <a:schemeClr val="tx1"/>
                </a:solidFill>
                <a:latin typeface="宋体" pitchFamily="2" charset="-122"/>
                <a:ea typeface="宋体" pitchFamily="2" charset="-122"/>
              </a:rPr>
              <a:t>代码</a:t>
            </a:r>
            <a:r>
              <a:rPr lang="zh-CN" altLang="en-US" sz="1400" dirty="0" smtClean="0">
                <a:solidFill>
                  <a:schemeClr val="tx1"/>
                </a:solidFill>
                <a:latin typeface="宋体" pitchFamily="2" charset="-122"/>
                <a:ea typeface="宋体" pitchFamily="2" charset="-122"/>
              </a:rPr>
              <a:t>检查报告</a:t>
            </a:r>
            <a:endParaRPr lang="zh-CN" altLang="en-US" sz="1400" dirty="0">
              <a:solidFill>
                <a:schemeClr val="tx1"/>
              </a:solidFill>
              <a:latin typeface="宋体" pitchFamily="2" charset="-122"/>
              <a:ea typeface="宋体" pitchFamily="2" charset="-122"/>
            </a:endParaRPr>
          </a:p>
        </p:txBody>
      </p:sp>
      <p:sp>
        <p:nvSpPr>
          <p:cNvPr id="57" name="矩形 73"/>
          <p:cNvSpPr/>
          <p:nvPr/>
        </p:nvSpPr>
        <p:spPr bwMode="auto">
          <a:xfrm>
            <a:off x="8886407" y="2166604"/>
            <a:ext cx="303810" cy="2214578"/>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r>
              <a:rPr lang="zh-CN" altLang="en-US" sz="1400" dirty="0" smtClean="0">
                <a:solidFill>
                  <a:schemeClr val="tx1"/>
                </a:solidFill>
                <a:latin typeface="宋体" pitchFamily="2" charset="-122"/>
                <a:ea typeface="宋体" pitchFamily="2" charset="-122"/>
              </a:rPr>
              <a:t>系统测试用例</a:t>
            </a:r>
            <a:endParaRPr lang="zh-CN" altLang="en-US" sz="1400" dirty="0">
              <a:solidFill>
                <a:schemeClr val="tx1"/>
              </a:solidFill>
              <a:latin typeface="宋体" pitchFamily="2" charset="-122"/>
              <a:ea typeface="宋体" pitchFamily="2" charset="-122"/>
            </a:endParaRPr>
          </a:p>
        </p:txBody>
      </p:sp>
      <p:sp>
        <p:nvSpPr>
          <p:cNvPr id="58" name="矩形 87"/>
          <p:cNvSpPr/>
          <p:nvPr/>
        </p:nvSpPr>
        <p:spPr bwMode="auto">
          <a:xfrm>
            <a:off x="3189970" y="4921588"/>
            <a:ext cx="5772389" cy="316851"/>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r>
              <a:rPr lang="zh-CN" altLang="en-US" sz="1400" dirty="0" smtClean="0">
                <a:solidFill>
                  <a:schemeClr val="tx1"/>
                </a:solidFill>
                <a:latin typeface="宋体" pitchFamily="2" charset="-122"/>
                <a:ea typeface="宋体" pitchFamily="2" charset="-122"/>
              </a:rPr>
              <a:t>具体用例错误报告</a:t>
            </a:r>
            <a:endParaRPr lang="zh-CN" altLang="en-US" sz="1400" dirty="0">
              <a:solidFill>
                <a:schemeClr val="tx1"/>
              </a:solidFill>
              <a:latin typeface="宋体" pitchFamily="2" charset="-122"/>
              <a:ea typeface="宋体" pitchFamily="2" charset="-122"/>
            </a:endParaRPr>
          </a:p>
        </p:txBody>
      </p:sp>
      <p:sp>
        <p:nvSpPr>
          <p:cNvPr id="59" name="矩形 91"/>
          <p:cNvSpPr/>
          <p:nvPr/>
        </p:nvSpPr>
        <p:spPr bwMode="auto">
          <a:xfrm>
            <a:off x="4860925" y="2238042"/>
            <a:ext cx="303810" cy="2214578"/>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r>
              <a:rPr lang="zh-CN" altLang="en-US" sz="1400" dirty="0" smtClean="0">
                <a:solidFill>
                  <a:schemeClr val="tx1"/>
                </a:solidFill>
                <a:latin typeface="宋体" pitchFamily="2" charset="-122"/>
                <a:ea typeface="宋体" pitchFamily="2" charset="-122"/>
              </a:rPr>
              <a:t>每日构建</a:t>
            </a:r>
            <a:endParaRPr lang="zh-CN" altLang="en-US" sz="1400" dirty="0">
              <a:solidFill>
                <a:schemeClr val="tx1"/>
              </a:solidFill>
              <a:latin typeface="宋体" pitchFamily="2" charset="-122"/>
              <a:ea typeface="宋体" pitchFamily="2" charset="-122"/>
            </a:endParaRPr>
          </a:p>
        </p:txBody>
      </p:sp>
      <p:sp>
        <p:nvSpPr>
          <p:cNvPr id="60" name="矩形 97"/>
          <p:cNvSpPr/>
          <p:nvPr/>
        </p:nvSpPr>
        <p:spPr bwMode="auto">
          <a:xfrm>
            <a:off x="6835690" y="2238042"/>
            <a:ext cx="303810" cy="2214578"/>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r>
              <a:rPr lang="zh-CN" altLang="en-US" sz="1400" dirty="0" smtClean="0">
                <a:solidFill>
                  <a:schemeClr val="tx1"/>
                </a:solidFill>
                <a:latin typeface="宋体" pitchFamily="2" charset="-122"/>
                <a:ea typeface="宋体" pitchFamily="2" charset="-122"/>
              </a:rPr>
              <a:t>每日测试</a:t>
            </a:r>
            <a:endParaRPr lang="zh-CN" altLang="en-US" sz="1400" dirty="0">
              <a:solidFill>
                <a:schemeClr val="tx1"/>
              </a:solidFill>
              <a:latin typeface="宋体" pitchFamily="2" charset="-122"/>
              <a:ea typeface="宋体" pitchFamily="2" charset="-122"/>
            </a:endParaRPr>
          </a:p>
        </p:txBody>
      </p:sp>
      <p:sp>
        <p:nvSpPr>
          <p:cNvPr id="61" name="矩形 98"/>
          <p:cNvSpPr/>
          <p:nvPr/>
        </p:nvSpPr>
        <p:spPr bwMode="auto">
          <a:xfrm>
            <a:off x="5316640" y="4452620"/>
            <a:ext cx="1443097" cy="285752"/>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r>
              <a:rPr lang="zh-CN" altLang="en-US" sz="1400" dirty="0" smtClean="0">
                <a:solidFill>
                  <a:schemeClr val="tx1"/>
                </a:solidFill>
                <a:latin typeface="宋体" pitchFamily="2" charset="-122"/>
                <a:ea typeface="宋体" pitchFamily="2" charset="-122"/>
              </a:rPr>
              <a:t>编译结果报告</a:t>
            </a:r>
            <a:endParaRPr lang="zh-CN" altLang="en-US" sz="1400" dirty="0">
              <a:solidFill>
                <a:schemeClr val="tx1"/>
              </a:solidFill>
              <a:latin typeface="宋体" pitchFamily="2" charset="-122"/>
              <a:ea typeface="宋体" pitchFamily="2" charset="-122"/>
            </a:endParaRPr>
          </a:p>
        </p:txBody>
      </p:sp>
      <p:sp>
        <p:nvSpPr>
          <p:cNvPr id="62" name="矩形 100"/>
          <p:cNvSpPr/>
          <p:nvPr/>
        </p:nvSpPr>
        <p:spPr bwMode="auto">
          <a:xfrm>
            <a:off x="2118207" y="1806242"/>
            <a:ext cx="1451526" cy="288925"/>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r>
              <a:rPr lang="zh-CN" altLang="en-US" sz="1400" dirty="0">
                <a:solidFill>
                  <a:schemeClr val="tx1"/>
                </a:solidFill>
                <a:latin typeface="宋体" pitchFamily="2" charset="-122"/>
                <a:ea typeface="宋体" pitchFamily="2" charset="-122"/>
              </a:rPr>
              <a:t>代码</a:t>
            </a:r>
            <a:r>
              <a:rPr lang="zh-CN" altLang="en-US" sz="1400" dirty="0" smtClean="0">
                <a:solidFill>
                  <a:schemeClr val="tx1"/>
                </a:solidFill>
                <a:latin typeface="宋体" pitchFamily="2" charset="-122"/>
                <a:ea typeface="宋体" pitchFamily="2" charset="-122"/>
              </a:rPr>
              <a:t>检查规范</a:t>
            </a:r>
            <a:endParaRPr lang="zh-CN" altLang="en-US" sz="1400" dirty="0">
              <a:solidFill>
                <a:schemeClr val="tx1"/>
              </a:solidFill>
              <a:latin typeface="宋体" pitchFamily="2" charset="-122"/>
              <a:ea typeface="宋体" pitchFamily="2" charset="-122"/>
            </a:endParaRPr>
          </a:p>
        </p:txBody>
      </p:sp>
      <p:sp>
        <p:nvSpPr>
          <p:cNvPr id="63" name="矩形 101"/>
          <p:cNvSpPr/>
          <p:nvPr/>
        </p:nvSpPr>
        <p:spPr bwMode="auto">
          <a:xfrm>
            <a:off x="7443310" y="1736390"/>
            <a:ext cx="1451526" cy="287338"/>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r>
              <a:rPr lang="zh-CN" altLang="en-US" sz="1400" dirty="0" smtClean="0">
                <a:solidFill>
                  <a:schemeClr val="tx1"/>
                </a:solidFill>
                <a:latin typeface="宋体" pitchFamily="2" charset="-122"/>
                <a:ea typeface="宋体" pitchFamily="2" charset="-122"/>
              </a:rPr>
              <a:t>测试方案</a:t>
            </a:r>
            <a:endParaRPr lang="zh-CN" altLang="en-US" sz="1400" dirty="0">
              <a:solidFill>
                <a:schemeClr val="tx1"/>
              </a:solidFill>
              <a:latin typeface="宋体" pitchFamily="2" charset="-122"/>
              <a:ea typeface="宋体" pitchFamily="2" charset="-122"/>
            </a:endParaRPr>
          </a:p>
        </p:txBody>
      </p:sp>
      <p:sp>
        <p:nvSpPr>
          <p:cNvPr id="64" name="矩形 102"/>
          <p:cNvSpPr/>
          <p:nvPr/>
        </p:nvSpPr>
        <p:spPr bwMode="auto">
          <a:xfrm>
            <a:off x="7443310" y="4451034"/>
            <a:ext cx="1451526" cy="287338"/>
          </a:xfrm>
          <a:prstGeom prst="rect">
            <a:avLst/>
          </a:prstGeom>
          <a:ln/>
        </p:spPr>
        <p:style>
          <a:lnRef idx="1">
            <a:schemeClr val="accent1"/>
          </a:lnRef>
          <a:fillRef idx="2">
            <a:schemeClr val="accent1"/>
          </a:fillRef>
          <a:effectRef idx="1">
            <a:schemeClr val="accent1"/>
          </a:effectRef>
          <a:fontRef idx="minor">
            <a:schemeClr val="dk1"/>
          </a:fontRef>
        </p:style>
        <p:txBody>
          <a:bodyPr anchor="ctr"/>
          <a:lstStyle/>
          <a:p>
            <a:pPr algn="ctr"/>
            <a:r>
              <a:rPr lang="zh-CN" altLang="en-US" sz="1400" dirty="0" smtClean="0">
                <a:solidFill>
                  <a:schemeClr val="tx1"/>
                </a:solidFill>
                <a:latin typeface="宋体" pitchFamily="2" charset="-122"/>
                <a:ea typeface="宋体" pitchFamily="2" charset="-122"/>
              </a:rPr>
              <a:t>测试环境</a:t>
            </a:r>
            <a:endParaRPr lang="zh-CN" altLang="en-US" sz="1400" dirty="0">
              <a:solidFill>
                <a:schemeClr val="tx1"/>
              </a:solidFill>
              <a:latin typeface="宋体" pitchFamily="2" charset="-122"/>
              <a:ea typeface="宋体" pitchFamily="2" charset="-122"/>
            </a:endParaRPr>
          </a:p>
        </p:txBody>
      </p:sp>
    </p:spTree>
    <p:extLst>
      <p:ext uri="{BB962C8B-B14F-4D97-AF65-F5344CB8AC3E}">
        <p14:creationId xmlns:p14="http://schemas.microsoft.com/office/powerpoint/2010/main" val="364498849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a:t>持</a:t>
            </a:r>
            <a:r>
              <a:rPr lang="zh-CN" altLang="en-US" sz="2400" dirty="0" smtClean="0"/>
              <a:t>续</a:t>
            </a:r>
            <a:r>
              <a:rPr lang="zh-CN" altLang="en-US" sz="2400" dirty="0"/>
              <a:t>集</a:t>
            </a:r>
            <a:r>
              <a:rPr lang="zh-CN" altLang="en-US" sz="2400" dirty="0" smtClean="0"/>
              <a:t>成框架</a:t>
            </a:r>
            <a:endParaRPr lang="zh-CN" altLang="en-US" sz="2400" dirty="0"/>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67</a:t>
            </a:fld>
            <a:endParaRPr lang="en-US" altLang="zh-CN" dirty="0"/>
          </a:p>
        </p:txBody>
      </p:sp>
      <p:sp>
        <p:nvSpPr>
          <p:cNvPr id="34" name="圆角矩形 64"/>
          <p:cNvSpPr/>
          <p:nvPr/>
        </p:nvSpPr>
        <p:spPr>
          <a:xfrm>
            <a:off x="2624485" y="714356"/>
            <a:ext cx="6732240" cy="2160240"/>
          </a:xfrm>
          <a:prstGeom prst="roundRect">
            <a:avLst>
              <a:gd name="adj" fmla="val 5462"/>
            </a:avLst>
          </a:prstGeom>
          <a:solidFill>
            <a:sysClr val="window" lastClr="FFFFFF"/>
          </a:solidFill>
          <a:ln w="25400" cap="flat" cmpd="sng" algn="ctr">
            <a:solidFill>
              <a:srgbClr val="F0AD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黑体"/>
              <a:ea typeface="黑体"/>
              <a:cs typeface="+mn-cs"/>
            </a:endParaRPr>
          </a:p>
        </p:txBody>
      </p:sp>
      <p:sp>
        <p:nvSpPr>
          <p:cNvPr id="65" name="圆角矩形 65" descr="的"/>
          <p:cNvSpPr/>
          <p:nvPr/>
        </p:nvSpPr>
        <p:spPr>
          <a:xfrm>
            <a:off x="464245" y="714356"/>
            <a:ext cx="1944216" cy="6048672"/>
          </a:xfrm>
          <a:prstGeom prst="roundRect">
            <a:avLst>
              <a:gd name="adj" fmla="val 8558"/>
            </a:avLst>
          </a:prstGeom>
          <a:solidFill>
            <a:sysClr val="window" lastClr="FFFFFF"/>
          </a:solidFill>
          <a:ln w="25400" cap="flat" cmpd="sng" algn="ctr">
            <a:solidFill>
              <a:srgbClr val="F0AD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黑体"/>
              <a:ea typeface="黑体"/>
              <a:cs typeface="+mn-cs"/>
            </a:endParaRPr>
          </a:p>
        </p:txBody>
      </p:sp>
      <p:sp>
        <p:nvSpPr>
          <p:cNvPr id="66" name="TextBox 65"/>
          <p:cNvSpPr txBox="1"/>
          <p:nvPr/>
        </p:nvSpPr>
        <p:spPr>
          <a:xfrm>
            <a:off x="680269" y="786371"/>
            <a:ext cx="144016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sysClr val="windowText" lastClr="000000"/>
                </a:solidFill>
                <a:effectLst/>
                <a:uLnTx/>
                <a:uFillTx/>
              </a:rPr>
              <a:t> 中心控制机</a:t>
            </a:r>
            <a:endParaRPr kumimoji="0" lang="zh-CN" altLang="en-US" sz="1800" b="0" i="0" u="none" strike="noStrike" kern="0" cap="none" spc="0" normalizeH="0" baseline="0" noProof="0" dirty="0">
              <a:ln>
                <a:noFill/>
              </a:ln>
              <a:solidFill>
                <a:sysClr val="windowText" lastClr="000000"/>
              </a:solidFill>
              <a:effectLst/>
              <a:uLnTx/>
              <a:uFillTx/>
            </a:endParaRPr>
          </a:p>
        </p:txBody>
      </p:sp>
      <p:sp>
        <p:nvSpPr>
          <p:cNvPr id="67" name="圆角矩形 67"/>
          <p:cNvSpPr/>
          <p:nvPr/>
        </p:nvSpPr>
        <p:spPr>
          <a:xfrm>
            <a:off x="2624485" y="2981092"/>
            <a:ext cx="6732240" cy="648072"/>
          </a:xfrm>
          <a:prstGeom prst="roundRect">
            <a:avLst/>
          </a:prstGeom>
          <a:solidFill>
            <a:sysClr val="window" lastClr="FFFFFF"/>
          </a:solidFill>
          <a:ln w="25400" cap="flat" cmpd="sng" algn="ctr">
            <a:solidFill>
              <a:srgbClr val="F0AD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黑体"/>
              <a:ea typeface="黑体"/>
              <a:cs typeface="+mn-cs"/>
            </a:endParaRPr>
          </a:p>
        </p:txBody>
      </p:sp>
      <p:sp>
        <p:nvSpPr>
          <p:cNvPr id="68" name="圆角矩形 68"/>
          <p:cNvSpPr/>
          <p:nvPr/>
        </p:nvSpPr>
        <p:spPr>
          <a:xfrm>
            <a:off x="2696493" y="747588"/>
            <a:ext cx="1121822" cy="2064292"/>
          </a:xfrm>
          <a:prstGeom prst="roundRect">
            <a:avLst/>
          </a:prstGeom>
          <a:gradFill rotWithShape="1">
            <a:gsLst>
              <a:gs pos="0">
                <a:srgbClr val="F0AD00">
                  <a:tint val="50000"/>
                  <a:satMod val="300000"/>
                </a:srgbClr>
              </a:gs>
              <a:gs pos="35000">
                <a:srgbClr val="F0AD00">
                  <a:tint val="37000"/>
                  <a:satMod val="300000"/>
                </a:srgbClr>
              </a:gs>
              <a:gs pos="100000">
                <a:srgbClr val="F0AD00">
                  <a:tint val="15000"/>
                  <a:satMod val="350000"/>
                </a:srgbClr>
              </a:gs>
            </a:gsLst>
            <a:lin ang="16200000" scaled="1"/>
          </a:gradFill>
          <a:ln w="9525" cap="flat" cmpd="sng" algn="ctr">
            <a:solidFill>
              <a:srgbClr val="F0AD00">
                <a:shade val="95000"/>
                <a:satMod val="105000"/>
              </a:srgbClr>
            </a:solidFill>
            <a:prstDash val="solid"/>
          </a:ln>
          <a:effectLst>
            <a:outerShdw blurRad="40000" dist="20000" dir="5400000" rotWithShape="0">
              <a:srgbClr val="000000">
                <a:alpha val="38000"/>
              </a:srgbClr>
            </a:outerShdw>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ysClr val="windowText" lastClr="000000"/>
                </a:solidFill>
                <a:effectLst/>
                <a:uLnTx/>
                <a:uFillTx/>
                <a:latin typeface="黑体"/>
                <a:ea typeface="黑体"/>
                <a:cs typeface="+mn-cs"/>
              </a:rPr>
              <a:t>代理机</a:t>
            </a:r>
            <a:r>
              <a:rPr kumimoji="0" lang="en-US" altLang="zh-CN" sz="1600" b="0" i="0" u="none" strike="noStrike" kern="0" cap="none" spc="0" normalizeH="0" baseline="0" noProof="0" dirty="0" smtClean="0">
                <a:ln>
                  <a:noFill/>
                </a:ln>
                <a:solidFill>
                  <a:sysClr val="windowText" lastClr="000000"/>
                </a:solidFill>
                <a:effectLst/>
                <a:uLnTx/>
                <a:uFillTx/>
                <a:latin typeface="黑体"/>
                <a:ea typeface="黑体"/>
                <a:cs typeface="+mn-cs"/>
              </a:rPr>
              <a:t>Agent</a:t>
            </a:r>
            <a:endParaRPr kumimoji="0" lang="zh-CN" altLang="en-US" sz="1600" b="0" i="0" u="none" strike="noStrike" kern="0" cap="none" spc="0" normalizeH="0" baseline="0" noProof="0" dirty="0">
              <a:ln>
                <a:noFill/>
              </a:ln>
              <a:solidFill>
                <a:sysClr val="windowText" lastClr="000000"/>
              </a:solidFill>
              <a:effectLst/>
              <a:uLnTx/>
              <a:uFillTx/>
              <a:latin typeface="黑体"/>
              <a:ea typeface="黑体"/>
              <a:cs typeface="+mn-cs"/>
            </a:endParaRPr>
          </a:p>
        </p:txBody>
      </p:sp>
      <p:sp>
        <p:nvSpPr>
          <p:cNvPr id="69" name="圆角矩形 69"/>
          <p:cNvSpPr/>
          <p:nvPr/>
        </p:nvSpPr>
        <p:spPr>
          <a:xfrm>
            <a:off x="4208661" y="2379832"/>
            <a:ext cx="4861048" cy="360040"/>
          </a:xfrm>
          <a:prstGeom prst="roundRect">
            <a:avLst/>
          </a:prstGeom>
          <a:gradFill rotWithShape="1">
            <a:gsLst>
              <a:gs pos="0">
                <a:srgbClr val="6BB76D">
                  <a:tint val="50000"/>
                  <a:satMod val="300000"/>
                </a:srgbClr>
              </a:gs>
              <a:gs pos="35000">
                <a:srgbClr val="6BB76D">
                  <a:tint val="37000"/>
                  <a:satMod val="300000"/>
                </a:srgbClr>
              </a:gs>
              <a:gs pos="100000">
                <a:srgbClr val="6BB76D">
                  <a:tint val="15000"/>
                  <a:satMod val="350000"/>
                </a:srgbClr>
              </a:gs>
            </a:gsLst>
            <a:lin ang="16200000" scaled="1"/>
          </a:gradFill>
          <a:ln w="9525" cap="flat" cmpd="sng" algn="ctr">
            <a:solidFill>
              <a:srgbClr val="6BB76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ysClr val="windowText" lastClr="000000"/>
                </a:solidFill>
                <a:effectLst/>
                <a:uLnTx/>
                <a:uFillTx/>
                <a:latin typeface="黑体"/>
                <a:ea typeface="黑体"/>
                <a:cs typeface="+mn-cs"/>
              </a:rPr>
              <a:t>错误消息处理</a:t>
            </a:r>
            <a:endParaRPr kumimoji="0" lang="zh-CN" altLang="en-US" sz="1400" b="0" i="0" u="none" strike="noStrike" kern="0" cap="none" spc="0" normalizeH="0" baseline="0" noProof="0" dirty="0">
              <a:ln>
                <a:noFill/>
              </a:ln>
              <a:solidFill>
                <a:sysClr val="windowText" lastClr="000000"/>
              </a:solidFill>
              <a:effectLst/>
              <a:uLnTx/>
              <a:uFillTx/>
              <a:latin typeface="黑体"/>
              <a:ea typeface="黑体"/>
              <a:cs typeface="+mn-cs"/>
            </a:endParaRPr>
          </a:p>
        </p:txBody>
      </p:sp>
      <p:sp>
        <p:nvSpPr>
          <p:cNvPr id="70" name="圆角矩形 70"/>
          <p:cNvSpPr/>
          <p:nvPr/>
        </p:nvSpPr>
        <p:spPr>
          <a:xfrm>
            <a:off x="5792837" y="1146404"/>
            <a:ext cx="720080" cy="1008112"/>
          </a:xfrm>
          <a:prstGeom prst="roundRect">
            <a:avLst/>
          </a:prstGeom>
          <a:gradFill rotWithShape="1">
            <a:gsLst>
              <a:gs pos="0">
                <a:srgbClr val="60B5CC">
                  <a:tint val="50000"/>
                  <a:satMod val="300000"/>
                </a:srgbClr>
              </a:gs>
              <a:gs pos="35000">
                <a:srgbClr val="60B5CC">
                  <a:tint val="37000"/>
                  <a:satMod val="300000"/>
                </a:srgbClr>
              </a:gs>
              <a:gs pos="100000">
                <a:srgbClr val="60B5CC">
                  <a:tint val="15000"/>
                  <a:satMod val="350000"/>
                </a:srgbClr>
              </a:gs>
            </a:gsLst>
            <a:lin ang="16200000" scaled="1"/>
          </a:gradFill>
          <a:ln w="9525" cap="flat" cmpd="sng" algn="ctr">
            <a:solidFill>
              <a:srgbClr val="60B5CC">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ysClr val="windowText" lastClr="000000"/>
                </a:solidFill>
                <a:effectLst/>
                <a:uLnTx/>
                <a:uFillTx/>
                <a:latin typeface="黑体"/>
                <a:ea typeface="黑体"/>
                <a:cs typeface="+mn-cs"/>
              </a:rPr>
              <a:t>执行单元测试</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smtClean="0">
              <a:ln>
                <a:noFill/>
              </a:ln>
              <a:solidFill>
                <a:sysClr val="windowText" lastClr="000000"/>
              </a:solidFill>
              <a:effectLst/>
              <a:uLnTx/>
              <a:uFillTx/>
              <a:latin typeface="黑体"/>
              <a:ea typeface="黑体"/>
              <a:cs typeface="+mn-cs"/>
            </a:endParaRPr>
          </a:p>
        </p:txBody>
      </p:sp>
      <p:sp>
        <p:nvSpPr>
          <p:cNvPr id="71" name="圆角矩形 71"/>
          <p:cNvSpPr/>
          <p:nvPr/>
        </p:nvSpPr>
        <p:spPr>
          <a:xfrm>
            <a:off x="3992637" y="1146404"/>
            <a:ext cx="720080" cy="1008112"/>
          </a:xfrm>
          <a:prstGeom prst="roundRect">
            <a:avLst/>
          </a:prstGeom>
          <a:gradFill rotWithShape="1">
            <a:gsLst>
              <a:gs pos="0">
                <a:srgbClr val="60B5CC">
                  <a:tint val="50000"/>
                  <a:satMod val="300000"/>
                </a:srgbClr>
              </a:gs>
              <a:gs pos="35000">
                <a:srgbClr val="60B5CC">
                  <a:tint val="37000"/>
                  <a:satMod val="300000"/>
                </a:srgbClr>
              </a:gs>
              <a:gs pos="100000">
                <a:srgbClr val="60B5CC">
                  <a:tint val="15000"/>
                  <a:satMod val="350000"/>
                </a:srgbClr>
              </a:gs>
            </a:gsLst>
            <a:lin ang="16200000" scaled="1"/>
          </a:gradFill>
          <a:ln w="9525" cap="flat" cmpd="sng" algn="ctr">
            <a:solidFill>
              <a:srgbClr val="60B5CC">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ysClr val="windowText" lastClr="000000"/>
                </a:solidFill>
                <a:effectLst/>
                <a:uLnTx/>
                <a:uFillTx/>
                <a:latin typeface="黑体"/>
                <a:ea typeface="黑体"/>
                <a:cs typeface="+mn-cs"/>
              </a:rPr>
              <a:t>获取代码</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smtClean="0">
              <a:ln>
                <a:noFill/>
              </a:ln>
              <a:solidFill>
                <a:sysClr val="windowText" lastClr="000000"/>
              </a:solidFill>
              <a:effectLst/>
              <a:uLnTx/>
              <a:uFillTx/>
              <a:latin typeface="黑体"/>
              <a:ea typeface="黑体"/>
              <a:cs typeface="+mn-cs"/>
            </a:endParaRPr>
          </a:p>
        </p:txBody>
      </p:sp>
      <p:sp>
        <p:nvSpPr>
          <p:cNvPr id="72" name="圆角矩形 72"/>
          <p:cNvSpPr/>
          <p:nvPr/>
        </p:nvSpPr>
        <p:spPr>
          <a:xfrm>
            <a:off x="4856733" y="1146404"/>
            <a:ext cx="720080" cy="1008112"/>
          </a:xfrm>
          <a:prstGeom prst="roundRect">
            <a:avLst/>
          </a:prstGeom>
          <a:gradFill rotWithShape="1">
            <a:gsLst>
              <a:gs pos="0">
                <a:srgbClr val="60B5CC">
                  <a:tint val="50000"/>
                  <a:satMod val="300000"/>
                </a:srgbClr>
              </a:gs>
              <a:gs pos="35000">
                <a:srgbClr val="60B5CC">
                  <a:tint val="37000"/>
                  <a:satMod val="300000"/>
                </a:srgbClr>
              </a:gs>
              <a:gs pos="100000">
                <a:srgbClr val="60B5CC">
                  <a:tint val="15000"/>
                  <a:satMod val="350000"/>
                </a:srgbClr>
              </a:gs>
            </a:gsLst>
            <a:lin ang="16200000" scaled="1"/>
          </a:gradFill>
          <a:ln w="9525" cap="flat" cmpd="sng" algn="ctr">
            <a:solidFill>
              <a:srgbClr val="60B5CC">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ysClr val="windowText" lastClr="000000"/>
                </a:solidFill>
                <a:effectLst/>
                <a:uLnTx/>
                <a:uFillTx/>
                <a:latin typeface="黑体"/>
                <a:ea typeface="黑体"/>
                <a:cs typeface="+mn-cs"/>
              </a:rPr>
              <a:t>编译代码</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smtClean="0">
              <a:ln>
                <a:noFill/>
              </a:ln>
              <a:solidFill>
                <a:sysClr val="windowText" lastClr="000000"/>
              </a:solidFill>
              <a:effectLst/>
              <a:uLnTx/>
              <a:uFillTx/>
              <a:latin typeface="黑体"/>
              <a:ea typeface="黑体"/>
              <a:cs typeface="+mn-cs"/>
            </a:endParaRPr>
          </a:p>
        </p:txBody>
      </p:sp>
      <p:sp>
        <p:nvSpPr>
          <p:cNvPr id="73" name="圆角矩形 73"/>
          <p:cNvSpPr/>
          <p:nvPr/>
        </p:nvSpPr>
        <p:spPr>
          <a:xfrm>
            <a:off x="6728941" y="1146404"/>
            <a:ext cx="720080" cy="1008112"/>
          </a:xfrm>
          <a:prstGeom prst="roundRect">
            <a:avLst/>
          </a:prstGeom>
          <a:gradFill rotWithShape="1">
            <a:gsLst>
              <a:gs pos="0">
                <a:srgbClr val="60B5CC">
                  <a:tint val="50000"/>
                  <a:satMod val="300000"/>
                </a:srgbClr>
              </a:gs>
              <a:gs pos="35000">
                <a:srgbClr val="60B5CC">
                  <a:tint val="37000"/>
                  <a:satMod val="300000"/>
                </a:srgbClr>
              </a:gs>
              <a:gs pos="100000">
                <a:srgbClr val="60B5CC">
                  <a:tint val="15000"/>
                  <a:satMod val="350000"/>
                </a:srgbClr>
              </a:gs>
            </a:gsLst>
            <a:lin ang="16200000" scaled="1"/>
          </a:gradFill>
          <a:ln w="9525" cap="flat" cmpd="sng" algn="ctr">
            <a:solidFill>
              <a:srgbClr val="60B5CC">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ysClr val="windowText" lastClr="000000"/>
                </a:solidFill>
                <a:effectLst/>
                <a:uLnTx/>
                <a:uFillTx/>
                <a:latin typeface="黑体"/>
                <a:ea typeface="黑体"/>
                <a:cs typeface="+mn-cs"/>
              </a:rPr>
              <a:t>生成单元测试报告</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smtClean="0">
              <a:ln>
                <a:noFill/>
              </a:ln>
              <a:solidFill>
                <a:sysClr val="windowText" lastClr="000000"/>
              </a:solidFill>
              <a:effectLst/>
              <a:uLnTx/>
              <a:uFillTx/>
              <a:latin typeface="黑体"/>
              <a:ea typeface="黑体"/>
              <a:cs typeface="+mn-cs"/>
            </a:endParaRPr>
          </a:p>
        </p:txBody>
      </p:sp>
      <p:sp>
        <p:nvSpPr>
          <p:cNvPr id="74" name="圆角矩形 74"/>
          <p:cNvSpPr/>
          <p:nvPr/>
        </p:nvSpPr>
        <p:spPr>
          <a:xfrm>
            <a:off x="7665045" y="1146404"/>
            <a:ext cx="720080" cy="1008112"/>
          </a:xfrm>
          <a:prstGeom prst="roundRect">
            <a:avLst/>
          </a:prstGeom>
          <a:gradFill rotWithShape="1">
            <a:gsLst>
              <a:gs pos="0">
                <a:srgbClr val="60B5CC">
                  <a:tint val="50000"/>
                  <a:satMod val="300000"/>
                </a:srgbClr>
              </a:gs>
              <a:gs pos="35000">
                <a:srgbClr val="60B5CC">
                  <a:tint val="37000"/>
                  <a:satMod val="300000"/>
                </a:srgbClr>
              </a:gs>
              <a:gs pos="100000">
                <a:srgbClr val="60B5CC">
                  <a:tint val="15000"/>
                  <a:satMod val="350000"/>
                </a:srgbClr>
              </a:gs>
            </a:gsLst>
            <a:lin ang="16200000" scaled="1"/>
          </a:gradFill>
          <a:ln w="9525" cap="flat" cmpd="sng" algn="ctr">
            <a:solidFill>
              <a:srgbClr val="60B5CC">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ysClr val="windowText" lastClr="000000"/>
                </a:solidFill>
                <a:effectLst/>
                <a:uLnTx/>
                <a:uFillTx/>
                <a:latin typeface="黑体"/>
                <a:ea typeface="黑体"/>
                <a:cs typeface="+mn-cs"/>
              </a:rPr>
              <a:t>编译产物打包</a:t>
            </a:r>
            <a:endParaRPr kumimoji="0" lang="en-US" altLang="zh-CN" sz="1400" b="0" i="0" u="none" strike="noStrike" kern="0" cap="none" spc="0" normalizeH="0" baseline="0" noProof="0" dirty="0" smtClean="0">
              <a:ln>
                <a:noFill/>
              </a:ln>
              <a:solidFill>
                <a:sysClr val="windowText" lastClr="000000"/>
              </a:solidFill>
              <a:effectLst/>
              <a:uLnTx/>
              <a:uFillTx/>
              <a:latin typeface="黑体"/>
              <a:ea typeface="黑体"/>
              <a:cs typeface="+mn-cs"/>
            </a:endParaRPr>
          </a:p>
        </p:txBody>
      </p:sp>
      <p:sp>
        <p:nvSpPr>
          <p:cNvPr id="75" name="圆角矩形 75"/>
          <p:cNvSpPr/>
          <p:nvPr/>
        </p:nvSpPr>
        <p:spPr>
          <a:xfrm>
            <a:off x="8601149" y="1146404"/>
            <a:ext cx="720080" cy="1008112"/>
          </a:xfrm>
          <a:prstGeom prst="roundRect">
            <a:avLst/>
          </a:prstGeom>
          <a:gradFill rotWithShape="1">
            <a:gsLst>
              <a:gs pos="0">
                <a:srgbClr val="60B5CC">
                  <a:tint val="50000"/>
                  <a:satMod val="300000"/>
                </a:srgbClr>
              </a:gs>
              <a:gs pos="35000">
                <a:srgbClr val="60B5CC">
                  <a:tint val="37000"/>
                  <a:satMod val="300000"/>
                </a:srgbClr>
              </a:gs>
              <a:gs pos="100000">
                <a:srgbClr val="60B5CC">
                  <a:tint val="15000"/>
                  <a:satMod val="350000"/>
                </a:srgbClr>
              </a:gs>
            </a:gsLst>
            <a:lin ang="16200000" scaled="1"/>
          </a:gradFill>
          <a:ln w="9525" cap="flat" cmpd="sng" algn="ctr">
            <a:solidFill>
              <a:srgbClr val="60B5CC">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ysClr val="windowText" lastClr="000000"/>
                </a:solidFill>
                <a:effectLst/>
                <a:uLnTx/>
                <a:uFillTx/>
                <a:latin typeface="黑体"/>
                <a:ea typeface="黑体"/>
                <a:cs typeface="+mn-cs"/>
              </a:rPr>
              <a:t>报告</a:t>
            </a:r>
            <a:r>
              <a:rPr kumimoji="0" lang="en-US" altLang="zh-CN" sz="1400" b="0" i="0" u="none" strike="noStrike" kern="0" cap="none" spc="0" normalizeH="0" baseline="0" noProof="0" dirty="0" smtClean="0">
                <a:ln>
                  <a:noFill/>
                </a:ln>
                <a:solidFill>
                  <a:sysClr val="windowText" lastClr="000000"/>
                </a:solidFill>
                <a:effectLst/>
                <a:uLnTx/>
                <a:uFillTx/>
                <a:latin typeface="黑体"/>
                <a:ea typeface="黑体"/>
                <a:cs typeface="+mn-cs"/>
              </a:rPr>
              <a:t>,</a:t>
            </a:r>
            <a:r>
              <a:rPr kumimoji="0" lang="zh-CN" altLang="en-US" sz="1400" b="0" i="0" u="none" strike="noStrike" kern="0" cap="none" spc="0" normalizeH="0" baseline="0" noProof="0" dirty="0" smtClean="0">
                <a:ln>
                  <a:noFill/>
                </a:ln>
                <a:solidFill>
                  <a:sysClr val="windowText" lastClr="000000"/>
                </a:solidFill>
                <a:effectLst/>
                <a:uLnTx/>
                <a:uFillTx/>
                <a:latin typeface="黑体"/>
                <a:ea typeface="黑体"/>
                <a:cs typeface="+mn-cs"/>
              </a:rPr>
              <a:t>编译产物上传</a:t>
            </a:r>
            <a:endParaRPr kumimoji="0" lang="en-US" altLang="zh-CN" sz="1400" b="0" i="0" u="none" strike="noStrike" kern="0" cap="none" spc="0" normalizeH="0" baseline="0" noProof="0" dirty="0" smtClean="0">
              <a:ln>
                <a:noFill/>
              </a:ln>
              <a:solidFill>
                <a:sysClr val="windowText" lastClr="000000"/>
              </a:solidFill>
              <a:effectLst/>
              <a:uLnTx/>
              <a:uFillTx/>
              <a:latin typeface="黑体"/>
              <a:ea typeface="黑体"/>
              <a:cs typeface="+mn-cs"/>
            </a:endParaRPr>
          </a:p>
        </p:txBody>
      </p:sp>
      <p:cxnSp>
        <p:nvCxnSpPr>
          <p:cNvPr id="76" name="直接箭头连接符 76"/>
          <p:cNvCxnSpPr>
            <a:endCxn id="71" idx="1"/>
          </p:cNvCxnSpPr>
          <p:nvPr/>
        </p:nvCxnSpPr>
        <p:spPr>
          <a:xfrm>
            <a:off x="3776613" y="1650460"/>
            <a:ext cx="216024" cy="0"/>
          </a:xfrm>
          <a:prstGeom prst="straightConnector1">
            <a:avLst/>
          </a:prstGeom>
          <a:noFill/>
          <a:ln w="9525" cap="flat" cmpd="sng" algn="ctr">
            <a:solidFill>
              <a:srgbClr val="F0AD00">
                <a:shade val="95000"/>
                <a:satMod val="105000"/>
              </a:srgbClr>
            </a:solidFill>
            <a:prstDash val="solid"/>
            <a:tailEnd type="arrow"/>
          </a:ln>
          <a:effectLst/>
        </p:spPr>
      </p:cxnSp>
      <p:cxnSp>
        <p:nvCxnSpPr>
          <p:cNvPr id="77" name="直接箭头连接符 77"/>
          <p:cNvCxnSpPr>
            <a:stCxn id="71" idx="3"/>
            <a:endCxn id="72" idx="1"/>
          </p:cNvCxnSpPr>
          <p:nvPr/>
        </p:nvCxnSpPr>
        <p:spPr>
          <a:xfrm>
            <a:off x="4712717" y="1650460"/>
            <a:ext cx="144016" cy="0"/>
          </a:xfrm>
          <a:prstGeom prst="straightConnector1">
            <a:avLst/>
          </a:prstGeom>
          <a:noFill/>
          <a:ln w="9525" cap="flat" cmpd="sng" algn="ctr">
            <a:solidFill>
              <a:srgbClr val="F0AD00">
                <a:shade val="95000"/>
                <a:satMod val="105000"/>
              </a:srgbClr>
            </a:solidFill>
            <a:prstDash val="solid"/>
            <a:tailEnd type="arrow"/>
          </a:ln>
          <a:effectLst/>
        </p:spPr>
      </p:cxnSp>
      <p:cxnSp>
        <p:nvCxnSpPr>
          <p:cNvPr id="78" name="直接箭头连接符 78"/>
          <p:cNvCxnSpPr>
            <a:stCxn id="72" idx="3"/>
            <a:endCxn id="70" idx="1"/>
          </p:cNvCxnSpPr>
          <p:nvPr/>
        </p:nvCxnSpPr>
        <p:spPr>
          <a:xfrm>
            <a:off x="5576813" y="1650460"/>
            <a:ext cx="216024" cy="0"/>
          </a:xfrm>
          <a:prstGeom prst="straightConnector1">
            <a:avLst/>
          </a:prstGeom>
          <a:noFill/>
          <a:ln w="9525" cap="flat" cmpd="sng" algn="ctr">
            <a:solidFill>
              <a:srgbClr val="F0AD00">
                <a:shade val="95000"/>
                <a:satMod val="105000"/>
              </a:srgbClr>
            </a:solidFill>
            <a:prstDash val="solid"/>
            <a:tailEnd type="arrow"/>
          </a:ln>
          <a:effectLst/>
        </p:spPr>
      </p:cxnSp>
      <p:cxnSp>
        <p:nvCxnSpPr>
          <p:cNvPr id="79" name="直接箭头连接符 79"/>
          <p:cNvCxnSpPr>
            <a:stCxn id="70" idx="3"/>
            <a:endCxn id="73" idx="1"/>
          </p:cNvCxnSpPr>
          <p:nvPr/>
        </p:nvCxnSpPr>
        <p:spPr>
          <a:xfrm>
            <a:off x="6512917" y="1650460"/>
            <a:ext cx="216024" cy="0"/>
          </a:xfrm>
          <a:prstGeom prst="straightConnector1">
            <a:avLst/>
          </a:prstGeom>
          <a:noFill/>
          <a:ln w="9525" cap="flat" cmpd="sng" algn="ctr">
            <a:solidFill>
              <a:srgbClr val="F0AD00">
                <a:shade val="95000"/>
                <a:satMod val="105000"/>
              </a:srgbClr>
            </a:solidFill>
            <a:prstDash val="solid"/>
            <a:tailEnd type="arrow"/>
          </a:ln>
          <a:effectLst/>
        </p:spPr>
      </p:cxnSp>
      <p:cxnSp>
        <p:nvCxnSpPr>
          <p:cNvPr id="80" name="直接箭头连接符 80"/>
          <p:cNvCxnSpPr>
            <a:stCxn id="73" idx="3"/>
            <a:endCxn id="74" idx="1"/>
          </p:cNvCxnSpPr>
          <p:nvPr/>
        </p:nvCxnSpPr>
        <p:spPr>
          <a:xfrm>
            <a:off x="7449021" y="1650460"/>
            <a:ext cx="216024" cy="0"/>
          </a:xfrm>
          <a:prstGeom prst="straightConnector1">
            <a:avLst/>
          </a:prstGeom>
          <a:noFill/>
          <a:ln w="9525" cap="flat" cmpd="sng" algn="ctr">
            <a:solidFill>
              <a:srgbClr val="F0AD00">
                <a:shade val="95000"/>
                <a:satMod val="105000"/>
              </a:srgbClr>
            </a:solidFill>
            <a:prstDash val="solid"/>
            <a:tailEnd type="arrow"/>
          </a:ln>
          <a:effectLst/>
        </p:spPr>
      </p:cxnSp>
      <p:cxnSp>
        <p:nvCxnSpPr>
          <p:cNvPr id="81" name="直接箭头连接符 81"/>
          <p:cNvCxnSpPr>
            <a:stCxn id="74" idx="3"/>
            <a:endCxn id="75" idx="1"/>
          </p:cNvCxnSpPr>
          <p:nvPr/>
        </p:nvCxnSpPr>
        <p:spPr>
          <a:xfrm>
            <a:off x="8385125" y="1650460"/>
            <a:ext cx="216024" cy="0"/>
          </a:xfrm>
          <a:prstGeom prst="straightConnector1">
            <a:avLst/>
          </a:prstGeom>
          <a:noFill/>
          <a:ln w="9525" cap="flat" cmpd="sng" algn="ctr">
            <a:solidFill>
              <a:srgbClr val="F0AD00">
                <a:shade val="95000"/>
                <a:satMod val="105000"/>
              </a:srgbClr>
            </a:solidFill>
            <a:prstDash val="solid"/>
            <a:tailEnd type="arrow"/>
          </a:ln>
          <a:effectLst/>
        </p:spPr>
      </p:cxnSp>
      <p:cxnSp>
        <p:nvCxnSpPr>
          <p:cNvPr id="82" name="形状 60"/>
          <p:cNvCxnSpPr>
            <a:stCxn id="75" idx="2"/>
          </p:cNvCxnSpPr>
          <p:nvPr/>
        </p:nvCxnSpPr>
        <p:spPr>
          <a:xfrm rot="5400000">
            <a:off x="6317744" y="-344913"/>
            <a:ext cx="144016" cy="5142874"/>
          </a:xfrm>
          <a:prstGeom prst="bentConnector2">
            <a:avLst/>
          </a:prstGeom>
          <a:noFill/>
          <a:ln w="9525" cap="flat" cmpd="sng" algn="ctr">
            <a:solidFill>
              <a:srgbClr val="F0AD00">
                <a:shade val="95000"/>
                <a:satMod val="105000"/>
              </a:srgbClr>
            </a:solidFill>
            <a:prstDash val="solid"/>
            <a:tailEnd type="arrow"/>
          </a:ln>
          <a:effectLst/>
        </p:spPr>
      </p:cxnSp>
      <p:sp>
        <p:nvSpPr>
          <p:cNvPr id="83" name="TextBox 82"/>
          <p:cNvSpPr txBox="1"/>
          <p:nvPr/>
        </p:nvSpPr>
        <p:spPr>
          <a:xfrm>
            <a:off x="5144765" y="714356"/>
            <a:ext cx="1512168"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sysClr val="windowText" lastClr="000000"/>
                </a:solidFill>
                <a:effectLst/>
                <a:uLnTx/>
                <a:uFillTx/>
              </a:rPr>
              <a:t>  编译机</a:t>
            </a:r>
            <a:r>
              <a:rPr kumimoji="0" lang="en-US" altLang="zh-CN" sz="1800" b="0" i="0" u="none" strike="noStrike" kern="0" cap="none" spc="0" normalizeH="0" baseline="0" noProof="0" dirty="0" smtClean="0">
                <a:ln>
                  <a:noFill/>
                </a:ln>
                <a:solidFill>
                  <a:sysClr val="windowText" lastClr="000000"/>
                </a:solidFill>
                <a:effectLst/>
                <a:uLnTx/>
                <a:uFillTx/>
              </a:rPr>
              <a:t>1</a:t>
            </a:r>
            <a:endParaRPr kumimoji="0" lang="zh-CN" altLang="en-US" sz="1800" b="0" i="0" u="none" strike="noStrike" kern="0" cap="none" spc="0" normalizeH="0" baseline="0" noProof="0" dirty="0">
              <a:ln>
                <a:noFill/>
              </a:ln>
              <a:solidFill>
                <a:sysClr val="windowText" lastClr="000000"/>
              </a:solidFill>
              <a:effectLst/>
              <a:uLnTx/>
              <a:uFillTx/>
            </a:endParaRPr>
          </a:p>
        </p:txBody>
      </p:sp>
      <p:cxnSp>
        <p:nvCxnSpPr>
          <p:cNvPr id="84" name="肘形连接符 79"/>
          <p:cNvCxnSpPr>
            <a:stCxn id="69" idx="1"/>
          </p:cNvCxnSpPr>
          <p:nvPr/>
        </p:nvCxnSpPr>
        <p:spPr>
          <a:xfrm flipH="1">
            <a:off x="3776613" y="2559852"/>
            <a:ext cx="432048" cy="0"/>
          </a:xfrm>
          <a:prstGeom prst="straightConnector1">
            <a:avLst/>
          </a:prstGeom>
          <a:noFill/>
          <a:ln w="9525" cap="flat" cmpd="sng" algn="ctr">
            <a:solidFill>
              <a:srgbClr val="F0AD00">
                <a:shade val="95000"/>
                <a:satMod val="105000"/>
              </a:srgbClr>
            </a:solidFill>
            <a:prstDash val="solid"/>
            <a:tailEnd type="arrow"/>
          </a:ln>
          <a:effectLst/>
        </p:spPr>
      </p:cxnSp>
      <p:sp>
        <p:nvSpPr>
          <p:cNvPr id="85" name="TextBox 84"/>
          <p:cNvSpPr txBox="1"/>
          <p:nvPr/>
        </p:nvSpPr>
        <p:spPr>
          <a:xfrm>
            <a:off x="5144765" y="2971800"/>
            <a:ext cx="152792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sysClr val="windowText" lastClr="000000"/>
                </a:solidFill>
                <a:effectLst/>
                <a:uLnTx/>
                <a:uFillTx/>
              </a:rPr>
              <a:t>  编译机</a:t>
            </a:r>
            <a:r>
              <a:rPr kumimoji="0" lang="en-US" altLang="zh-CN" sz="1800" b="0" i="0" u="none" strike="noStrike" kern="0" cap="none" spc="0" normalizeH="0" baseline="0" noProof="0" dirty="0" smtClean="0">
                <a:ln>
                  <a:noFill/>
                </a:ln>
                <a:solidFill>
                  <a:sysClr val="windowText" lastClr="000000"/>
                </a:solidFill>
                <a:effectLst/>
                <a:uLnTx/>
                <a:uFillTx/>
              </a:rPr>
              <a:t>2</a:t>
            </a:r>
            <a:endParaRPr kumimoji="0" lang="zh-CN" altLang="en-US" sz="1800" b="0" i="0" u="none" strike="noStrike" kern="0" cap="none" spc="0" normalizeH="0" baseline="0" noProof="0" dirty="0">
              <a:ln>
                <a:noFill/>
              </a:ln>
              <a:solidFill>
                <a:sysClr val="windowText" lastClr="000000"/>
              </a:solidFill>
              <a:effectLst/>
              <a:uLnTx/>
              <a:uFillTx/>
            </a:endParaRPr>
          </a:p>
        </p:txBody>
      </p:sp>
      <p:sp>
        <p:nvSpPr>
          <p:cNvPr id="86" name="圆角矩形 86"/>
          <p:cNvSpPr/>
          <p:nvPr/>
        </p:nvSpPr>
        <p:spPr>
          <a:xfrm>
            <a:off x="2696493" y="3053100"/>
            <a:ext cx="1165134" cy="474410"/>
          </a:xfrm>
          <a:prstGeom prst="roundRect">
            <a:avLst/>
          </a:prstGeom>
          <a:gradFill rotWithShape="1">
            <a:gsLst>
              <a:gs pos="0">
                <a:srgbClr val="F0AD00">
                  <a:tint val="50000"/>
                  <a:satMod val="300000"/>
                </a:srgbClr>
              </a:gs>
              <a:gs pos="35000">
                <a:srgbClr val="F0AD00">
                  <a:tint val="37000"/>
                  <a:satMod val="300000"/>
                </a:srgbClr>
              </a:gs>
              <a:gs pos="100000">
                <a:srgbClr val="F0AD00">
                  <a:tint val="15000"/>
                  <a:satMod val="350000"/>
                </a:srgbClr>
              </a:gs>
            </a:gsLst>
            <a:lin ang="16200000" scaled="1"/>
          </a:gradFill>
          <a:ln w="9525" cap="flat" cmpd="sng" algn="ctr">
            <a:solidFill>
              <a:srgbClr val="F0AD00">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ysClr val="windowText" lastClr="000000"/>
                </a:solidFill>
                <a:effectLst/>
                <a:uLnTx/>
                <a:uFillTx/>
                <a:latin typeface="黑体"/>
                <a:ea typeface="黑体"/>
                <a:cs typeface="+mn-cs"/>
              </a:rPr>
              <a:t>代理机</a:t>
            </a:r>
            <a:r>
              <a:rPr kumimoji="0" lang="en-US" altLang="zh-CN" sz="1600" b="0" i="0" u="none" strike="noStrike" kern="0" cap="none" spc="0" normalizeH="0" baseline="0" noProof="0" dirty="0" smtClean="0">
                <a:ln>
                  <a:noFill/>
                </a:ln>
                <a:solidFill>
                  <a:sysClr val="windowText" lastClr="000000"/>
                </a:solidFill>
                <a:effectLst/>
                <a:uLnTx/>
                <a:uFillTx/>
                <a:latin typeface="黑体"/>
                <a:ea typeface="黑体"/>
                <a:cs typeface="+mn-cs"/>
              </a:rPr>
              <a:t>Agent</a:t>
            </a:r>
            <a:endParaRPr kumimoji="0" lang="zh-CN" altLang="en-US" sz="1600" b="0" i="0" u="none" strike="noStrike" kern="0" cap="none" spc="0" normalizeH="0" baseline="0" noProof="0" dirty="0">
              <a:ln>
                <a:noFill/>
              </a:ln>
              <a:solidFill>
                <a:sysClr val="windowText" lastClr="000000"/>
              </a:solidFill>
              <a:effectLst/>
              <a:uLnTx/>
              <a:uFillTx/>
              <a:latin typeface="黑体"/>
              <a:ea typeface="黑体"/>
              <a:cs typeface="+mn-cs"/>
            </a:endParaRPr>
          </a:p>
        </p:txBody>
      </p:sp>
      <p:sp>
        <p:nvSpPr>
          <p:cNvPr id="87" name="TextBox 86"/>
          <p:cNvSpPr txBox="1"/>
          <p:nvPr/>
        </p:nvSpPr>
        <p:spPr>
          <a:xfrm>
            <a:off x="4016640" y="3197116"/>
            <a:ext cx="465651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sysClr val="windowText" lastClr="000000"/>
                </a:solidFill>
                <a:effectLst/>
                <a:uLnTx/>
                <a:uFillTx/>
              </a:rPr>
              <a:t>……</a:t>
            </a:r>
            <a:endParaRPr kumimoji="0" lang="zh-CN" altLang="en-US" sz="1800" b="0" i="0" u="none" strike="noStrike" kern="0" cap="none" spc="0" normalizeH="0" baseline="0" noProof="0" dirty="0">
              <a:ln>
                <a:noFill/>
              </a:ln>
              <a:solidFill>
                <a:sysClr val="windowText" lastClr="000000"/>
              </a:solidFill>
              <a:effectLst/>
              <a:uLnTx/>
              <a:uFillTx/>
            </a:endParaRPr>
          </a:p>
        </p:txBody>
      </p:sp>
      <p:sp>
        <p:nvSpPr>
          <p:cNvPr id="88" name="圆角矩形 88"/>
          <p:cNvSpPr/>
          <p:nvPr/>
        </p:nvSpPr>
        <p:spPr>
          <a:xfrm>
            <a:off x="2624485" y="3733800"/>
            <a:ext cx="6732240" cy="2160240"/>
          </a:xfrm>
          <a:prstGeom prst="roundRect">
            <a:avLst>
              <a:gd name="adj" fmla="val 4321"/>
            </a:avLst>
          </a:prstGeom>
          <a:solidFill>
            <a:sysClr val="window" lastClr="FFFFFF"/>
          </a:solidFill>
          <a:ln w="25400" cap="flat" cmpd="sng" algn="ctr">
            <a:solidFill>
              <a:srgbClr val="F0AD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黑体"/>
              <a:ea typeface="黑体"/>
              <a:cs typeface="+mn-cs"/>
            </a:endParaRPr>
          </a:p>
        </p:txBody>
      </p:sp>
      <p:sp>
        <p:nvSpPr>
          <p:cNvPr id="89" name="圆角矩形 89"/>
          <p:cNvSpPr/>
          <p:nvPr/>
        </p:nvSpPr>
        <p:spPr>
          <a:xfrm>
            <a:off x="4316165" y="5471284"/>
            <a:ext cx="4789040" cy="360040"/>
          </a:xfrm>
          <a:prstGeom prst="roundRect">
            <a:avLst/>
          </a:prstGeom>
          <a:gradFill rotWithShape="1">
            <a:gsLst>
              <a:gs pos="0">
                <a:srgbClr val="6BB76D">
                  <a:tint val="50000"/>
                  <a:satMod val="300000"/>
                </a:srgbClr>
              </a:gs>
              <a:gs pos="35000">
                <a:srgbClr val="6BB76D">
                  <a:tint val="37000"/>
                  <a:satMod val="300000"/>
                </a:srgbClr>
              </a:gs>
              <a:gs pos="100000">
                <a:srgbClr val="6BB76D">
                  <a:tint val="15000"/>
                  <a:satMod val="350000"/>
                </a:srgbClr>
              </a:gs>
            </a:gsLst>
            <a:lin ang="16200000" scaled="1"/>
          </a:gradFill>
          <a:ln w="9525" cap="flat" cmpd="sng" algn="ctr">
            <a:solidFill>
              <a:srgbClr val="6BB76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ysClr val="windowText" lastClr="000000"/>
                </a:solidFill>
                <a:effectLst/>
                <a:uLnTx/>
                <a:uFillTx/>
                <a:latin typeface="黑体"/>
                <a:ea typeface="黑体"/>
                <a:cs typeface="+mn-cs"/>
              </a:rPr>
              <a:t>错误消息处理</a:t>
            </a:r>
            <a:endParaRPr kumimoji="0" lang="zh-CN" altLang="en-US" sz="1400" b="0" i="0" u="none" strike="noStrike" kern="0" cap="none" spc="0" normalizeH="0" baseline="0" noProof="0" dirty="0">
              <a:ln>
                <a:noFill/>
              </a:ln>
              <a:solidFill>
                <a:sysClr val="windowText" lastClr="000000"/>
              </a:solidFill>
              <a:effectLst/>
              <a:uLnTx/>
              <a:uFillTx/>
              <a:latin typeface="黑体"/>
              <a:ea typeface="黑体"/>
              <a:cs typeface="+mn-cs"/>
            </a:endParaRPr>
          </a:p>
        </p:txBody>
      </p:sp>
      <p:sp>
        <p:nvSpPr>
          <p:cNvPr id="90" name="圆角矩形 90"/>
          <p:cNvSpPr/>
          <p:nvPr/>
        </p:nvSpPr>
        <p:spPr>
          <a:xfrm>
            <a:off x="6440909" y="4165848"/>
            <a:ext cx="720080" cy="1008112"/>
          </a:xfrm>
          <a:prstGeom prst="roundRect">
            <a:avLst/>
          </a:prstGeom>
          <a:gradFill rotWithShape="1">
            <a:gsLst>
              <a:gs pos="0">
                <a:srgbClr val="60B5CC">
                  <a:tint val="50000"/>
                  <a:satMod val="300000"/>
                </a:srgbClr>
              </a:gs>
              <a:gs pos="35000">
                <a:srgbClr val="60B5CC">
                  <a:tint val="37000"/>
                  <a:satMod val="300000"/>
                </a:srgbClr>
              </a:gs>
              <a:gs pos="100000">
                <a:srgbClr val="60B5CC">
                  <a:tint val="15000"/>
                  <a:satMod val="350000"/>
                </a:srgbClr>
              </a:gs>
            </a:gsLst>
            <a:lin ang="16200000" scaled="1"/>
          </a:gradFill>
          <a:ln w="9525" cap="flat" cmpd="sng" algn="ctr">
            <a:solidFill>
              <a:srgbClr val="60B5CC">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600" b="0" i="0" u="none" strike="noStrike" kern="0" cap="none" spc="0" normalizeH="0" baseline="0" noProof="0" dirty="0" smtClean="0">
              <a:ln>
                <a:noFill/>
              </a:ln>
              <a:solidFill>
                <a:sysClr val="windowText" lastClr="000000"/>
              </a:solidFill>
              <a:effectLst/>
              <a:uLnTx/>
              <a:uFillTx/>
              <a:latin typeface="黑体"/>
              <a:ea typeface="黑体"/>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ysClr val="windowText" lastClr="000000"/>
                </a:solidFill>
                <a:effectLst/>
                <a:uLnTx/>
                <a:uFillTx/>
                <a:latin typeface="黑体"/>
                <a:ea typeface="黑体"/>
                <a:cs typeface="+mn-cs"/>
              </a:rPr>
              <a:t>启动应用服务器</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smtClean="0">
              <a:ln>
                <a:noFill/>
              </a:ln>
              <a:solidFill>
                <a:sysClr val="windowText" lastClr="000000"/>
              </a:solidFill>
              <a:effectLst/>
              <a:uLnTx/>
              <a:uFillTx/>
              <a:latin typeface="黑体"/>
              <a:ea typeface="黑体"/>
              <a:cs typeface="+mn-cs"/>
            </a:endParaRPr>
          </a:p>
        </p:txBody>
      </p:sp>
      <p:sp>
        <p:nvSpPr>
          <p:cNvPr id="91" name="圆角矩形 91"/>
          <p:cNvSpPr/>
          <p:nvPr/>
        </p:nvSpPr>
        <p:spPr>
          <a:xfrm>
            <a:off x="4280669" y="4165848"/>
            <a:ext cx="720080" cy="1008112"/>
          </a:xfrm>
          <a:prstGeom prst="roundRect">
            <a:avLst/>
          </a:prstGeom>
          <a:gradFill rotWithShape="1">
            <a:gsLst>
              <a:gs pos="0">
                <a:srgbClr val="60B5CC">
                  <a:tint val="50000"/>
                  <a:satMod val="300000"/>
                </a:srgbClr>
              </a:gs>
              <a:gs pos="35000">
                <a:srgbClr val="60B5CC">
                  <a:tint val="37000"/>
                  <a:satMod val="300000"/>
                </a:srgbClr>
              </a:gs>
              <a:gs pos="100000">
                <a:srgbClr val="60B5CC">
                  <a:tint val="15000"/>
                  <a:satMod val="350000"/>
                </a:srgbClr>
              </a:gs>
            </a:gsLst>
            <a:lin ang="16200000" scaled="1"/>
          </a:gradFill>
          <a:ln w="9525" cap="flat" cmpd="sng" algn="ctr">
            <a:solidFill>
              <a:srgbClr val="60B5CC">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600" b="0" i="0" u="none" strike="noStrike" kern="0" cap="none" spc="0" normalizeH="0" baseline="0" noProof="0" dirty="0" smtClean="0">
              <a:ln>
                <a:noFill/>
              </a:ln>
              <a:solidFill>
                <a:sysClr val="windowText" lastClr="000000"/>
              </a:solidFill>
              <a:effectLst/>
              <a:uLnTx/>
              <a:uFillTx/>
              <a:latin typeface="黑体"/>
              <a:ea typeface="黑体"/>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ysClr val="windowText" lastClr="000000"/>
                </a:solidFill>
                <a:effectLst/>
                <a:uLnTx/>
                <a:uFillTx/>
                <a:latin typeface="黑体"/>
                <a:ea typeface="黑体"/>
                <a:cs typeface="+mn-cs"/>
              </a:rPr>
              <a:t>准备本次测试环境</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smtClean="0">
              <a:ln>
                <a:noFill/>
              </a:ln>
              <a:solidFill>
                <a:sysClr val="windowText" lastClr="000000"/>
              </a:solidFill>
              <a:effectLst/>
              <a:uLnTx/>
              <a:uFillTx/>
              <a:latin typeface="黑体"/>
              <a:ea typeface="黑体"/>
              <a:cs typeface="+mn-cs"/>
            </a:endParaRPr>
          </a:p>
        </p:txBody>
      </p:sp>
      <p:sp>
        <p:nvSpPr>
          <p:cNvPr id="92" name="圆角矩形 92"/>
          <p:cNvSpPr/>
          <p:nvPr/>
        </p:nvSpPr>
        <p:spPr>
          <a:xfrm>
            <a:off x="5360789" y="4165848"/>
            <a:ext cx="720080" cy="1008112"/>
          </a:xfrm>
          <a:prstGeom prst="roundRect">
            <a:avLst/>
          </a:prstGeom>
          <a:gradFill rotWithShape="1">
            <a:gsLst>
              <a:gs pos="0">
                <a:srgbClr val="60B5CC">
                  <a:tint val="50000"/>
                  <a:satMod val="300000"/>
                </a:srgbClr>
              </a:gs>
              <a:gs pos="35000">
                <a:srgbClr val="60B5CC">
                  <a:tint val="37000"/>
                  <a:satMod val="300000"/>
                </a:srgbClr>
              </a:gs>
              <a:gs pos="100000">
                <a:srgbClr val="60B5CC">
                  <a:tint val="15000"/>
                  <a:satMod val="350000"/>
                </a:srgbClr>
              </a:gs>
            </a:gsLst>
            <a:lin ang="16200000" scaled="1"/>
          </a:gradFill>
          <a:ln w="9525" cap="flat" cmpd="sng" algn="ctr">
            <a:solidFill>
              <a:srgbClr val="60B5CC">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0" i="0" u="none" strike="noStrike" kern="0" cap="none" spc="0" normalizeH="0" baseline="0" noProof="0" dirty="0" smtClean="0">
              <a:ln>
                <a:noFill/>
              </a:ln>
              <a:solidFill>
                <a:sysClr val="windowText" lastClr="000000"/>
              </a:solidFill>
              <a:effectLst/>
              <a:uLnTx/>
              <a:uFillTx/>
              <a:latin typeface="黑体"/>
              <a:ea typeface="黑体"/>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0" i="0" u="none" strike="noStrike" kern="0" cap="none" spc="0" normalizeH="0" baseline="0" noProof="0" dirty="0" smtClean="0">
              <a:ln>
                <a:noFill/>
              </a:ln>
              <a:solidFill>
                <a:sysClr val="windowText" lastClr="000000"/>
              </a:solidFill>
              <a:effectLst/>
              <a:uLnTx/>
              <a:uFillTx/>
              <a:latin typeface="黑体"/>
              <a:ea typeface="黑体"/>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ysClr val="windowText" lastClr="000000"/>
                </a:solidFill>
                <a:effectLst/>
                <a:uLnTx/>
                <a:uFillTx/>
                <a:latin typeface="黑体"/>
                <a:ea typeface="黑体"/>
                <a:cs typeface="+mn-cs"/>
              </a:rPr>
              <a:t>部署修改相关资源</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smtClean="0">
              <a:ln>
                <a:noFill/>
              </a:ln>
              <a:solidFill>
                <a:sysClr val="windowText" lastClr="000000"/>
              </a:solidFill>
              <a:effectLst/>
              <a:uLnTx/>
              <a:uFillTx/>
              <a:latin typeface="黑体"/>
              <a:ea typeface="黑体"/>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smtClean="0">
              <a:ln>
                <a:noFill/>
              </a:ln>
              <a:solidFill>
                <a:sysClr val="windowText" lastClr="000000"/>
              </a:solidFill>
              <a:effectLst/>
              <a:uLnTx/>
              <a:uFillTx/>
              <a:latin typeface="黑体"/>
              <a:ea typeface="黑体"/>
              <a:cs typeface="+mn-cs"/>
            </a:endParaRPr>
          </a:p>
        </p:txBody>
      </p:sp>
      <p:sp>
        <p:nvSpPr>
          <p:cNvPr id="93" name="圆角矩形 93"/>
          <p:cNvSpPr/>
          <p:nvPr/>
        </p:nvSpPr>
        <p:spPr>
          <a:xfrm>
            <a:off x="7521029" y="4165848"/>
            <a:ext cx="720080" cy="1008112"/>
          </a:xfrm>
          <a:prstGeom prst="roundRect">
            <a:avLst/>
          </a:prstGeom>
          <a:gradFill rotWithShape="1">
            <a:gsLst>
              <a:gs pos="0">
                <a:srgbClr val="60B5CC">
                  <a:tint val="50000"/>
                  <a:satMod val="300000"/>
                </a:srgbClr>
              </a:gs>
              <a:gs pos="35000">
                <a:srgbClr val="60B5CC">
                  <a:tint val="37000"/>
                  <a:satMod val="300000"/>
                </a:srgbClr>
              </a:gs>
              <a:gs pos="100000">
                <a:srgbClr val="60B5CC">
                  <a:tint val="15000"/>
                  <a:satMod val="350000"/>
                </a:srgbClr>
              </a:gs>
            </a:gsLst>
            <a:lin ang="16200000" scaled="1"/>
          </a:gradFill>
          <a:ln w="9525" cap="flat" cmpd="sng" algn="ctr">
            <a:solidFill>
              <a:srgbClr val="60B5CC">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0" i="0" u="none" strike="noStrike" kern="0" cap="none" spc="0" normalizeH="0" baseline="0" noProof="0" dirty="0" smtClean="0">
              <a:ln>
                <a:noFill/>
              </a:ln>
              <a:solidFill>
                <a:sysClr val="windowText" lastClr="000000"/>
              </a:solidFill>
              <a:effectLst/>
              <a:uLnTx/>
              <a:uFillTx/>
              <a:latin typeface="黑体"/>
              <a:ea typeface="黑体"/>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ysClr val="windowText" lastClr="000000"/>
                </a:solidFill>
                <a:effectLst/>
                <a:uLnTx/>
                <a:uFillTx/>
                <a:latin typeface="黑体"/>
                <a:ea typeface="黑体"/>
                <a:cs typeface="+mn-cs"/>
              </a:rPr>
              <a:t>执行集成测试用例</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smtClean="0">
              <a:ln>
                <a:noFill/>
              </a:ln>
              <a:solidFill>
                <a:sysClr val="windowText" lastClr="000000"/>
              </a:solidFill>
              <a:effectLst/>
              <a:uLnTx/>
              <a:uFillTx/>
              <a:latin typeface="黑体"/>
              <a:ea typeface="黑体"/>
              <a:cs typeface="+mn-cs"/>
            </a:endParaRPr>
          </a:p>
        </p:txBody>
      </p:sp>
      <p:sp>
        <p:nvSpPr>
          <p:cNvPr id="94" name="圆角矩形 94"/>
          <p:cNvSpPr/>
          <p:nvPr/>
        </p:nvSpPr>
        <p:spPr>
          <a:xfrm>
            <a:off x="8601149" y="4165848"/>
            <a:ext cx="720080" cy="1008112"/>
          </a:xfrm>
          <a:prstGeom prst="roundRect">
            <a:avLst/>
          </a:prstGeom>
          <a:gradFill rotWithShape="1">
            <a:gsLst>
              <a:gs pos="0">
                <a:srgbClr val="60B5CC">
                  <a:tint val="50000"/>
                  <a:satMod val="300000"/>
                </a:srgbClr>
              </a:gs>
              <a:gs pos="35000">
                <a:srgbClr val="60B5CC">
                  <a:tint val="37000"/>
                  <a:satMod val="300000"/>
                </a:srgbClr>
              </a:gs>
              <a:gs pos="100000">
                <a:srgbClr val="60B5CC">
                  <a:tint val="15000"/>
                  <a:satMod val="350000"/>
                </a:srgbClr>
              </a:gs>
            </a:gsLst>
            <a:lin ang="16200000" scaled="1"/>
          </a:gradFill>
          <a:ln w="9525" cap="flat" cmpd="sng" algn="ctr">
            <a:solidFill>
              <a:srgbClr val="60B5CC">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ysClr val="windowText" lastClr="000000"/>
                </a:solidFill>
                <a:effectLst/>
                <a:uLnTx/>
                <a:uFillTx/>
                <a:latin typeface="黑体"/>
                <a:ea typeface="黑体"/>
                <a:cs typeface="+mn-cs"/>
              </a:rPr>
              <a:t>发集成测试报告</a:t>
            </a:r>
          </a:p>
        </p:txBody>
      </p:sp>
      <p:cxnSp>
        <p:nvCxnSpPr>
          <p:cNvPr id="95" name="直接箭头连接符 95"/>
          <p:cNvCxnSpPr>
            <a:endCxn id="91" idx="1"/>
          </p:cNvCxnSpPr>
          <p:nvPr/>
        </p:nvCxnSpPr>
        <p:spPr>
          <a:xfrm>
            <a:off x="3632597" y="4669904"/>
            <a:ext cx="648072" cy="0"/>
          </a:xfrm>
          <a:prstGeom prst="straightConnector1">
            <a:avLst/>
          </a:prstGeom>
          <a:noFill/>
          <a:ln w="9525" cap="flat" cmpd="sng" algn="ctr">
            <a:solidFill>
              <a:srgbClr val="F0AD00">
                <a:shade val="95000"/>
                <a:satMod val="105000"/>
              </a:srgbClr>
            </a:solidFill>
            <a:prstDash val="solid"/>
            <a:tailEnd type="arrow"/>
          </a:ln>
          <a:effectLst/>
        </p:spPr>
      </p:cxnSp>
      <p:cxnSp>
        <p:nvCxnSpPr>
          <p:cNvPr id="96" name="直接箭头连接符 96"/>
          <p:cNvCxnSpPr>
            <a:stCxn id="91" idx="3"/>
            <a:endCxn id="92" idx="1"/>
          </p:cNvCxnSpPr>
          <p:nvPr/>
        </p:nvCxnSpPr>
        <p:spPr>
          <a:xfrm>
            <a:off x="5000749" y="4669904"/>
            <a:ext cx="360040" cy="0"/>
          </a:xfrm>
          <a:prstGeom prst="straightConnector1">
            <a:avLst/>
          </a:prstGeom>
          <a:noFill/>
          <a:ln w="9525" cap="flat" cmpd="sng" algn="ctr">
            <a:solidFill>
              <a:srgbClr val="F0AD00">
                <a:shade val="95000"/>
                <a:satMod val="105000"/>
              </a:srgbClr>
            </a:solidFill>
            <a:prstDash val="solid"/>
            <a:tailEnd type="arrow"/>
          </a:ln>
          <a:effectLst/>
        </p:spPr>
      </p:cxnSp>
      <p:cxnSp>
        <p:nvCxnSpPr>
          <p:cNvPr id="97" name="直接箭头连接符 97"/>
          <p:cNvCxnSpPr>
            <a:stCxn id="92" idx="3"/>
            <a:endCxn id="90" idx="1"/>
          </p:cNvCxnSpPr>
          <p:nvPr/>
        </p:nvCxnSpPr>
        <p:spPr>
          <a:xfrm>
            <a:off x="6080869" y="4669904"/>
            <a:ext cx="360040" cy="0"/>
          </a:xfrm>
          <a:prstGeom prst="straightConnector1">
            <a:avLst/>
          </a:prstGeom>
          <a:noFill/>
          <a:ln w="9525" cap="flat" cmpd="sng" algn="ctr">
            <a:solidFill>
              <a:srgbClr val="F0AD00">
                <a:shade val="95000"/>
                <a:satMod val="105000"/>
              </a:srgbClr>
            </a:solidFill>
            <a:prstDash val="solid"/>
            <a:tailEnd type="arrow"/>
          </a:ln>
          <a:effectLst/>
        </p:spPr>
      </p:cxnSp>
      <p:cxnSp>
        <p:nvCxnSpPr>
          <p:cNvPr id="98" name="直接箭头连接符 98"/>
          <p:cNvCxnSpPr>
            <a:stCxn id="90" idx="3"/>
            <a:endCxn id="93" idx="1"/>
          </p:cNvCxnSpPr>
          <p:nvPr/>
        </p:nvCxnSpPr>
        <p:spPr>
          <a:xfrm>
            <a:off x="7160989" y="4669904"/>
            <a:ext cx="360040" cy="0"/>
          </a:xfrm>
          <a:prstGeom prst="straightConnector1">
            <a:avLst/>
          </a:prstGeom>
          <a:noFill/>
          <a:ln w="9525" cap="flat" cmpd="sng" algn="ctr">
            <a:solidFill>
              <a:srgbClr val="F0AD00">
                <a:shade val="95000"/>
                <a:satMod val="105000"/>
              </a:srgbClr>
            </a:solidFill>
            <a:prstDash val="solid"/>
            <a:tailEnd type="arrow"/>
          </a:ln>
          <a:effectLst/>
        </p:spPr>
      </p:cxnSp>
      <p:cxnSp>
        <p:nvCxnSpPr>
          <p:cNvPr id="99" name="直接箭头连接符 99"/>
          <p:cNvCxnSpPr>
            <a:stCxn id="93" idx="3"/>
            <a:endCxn id="94" idx="1"/>
          </p:cNvCxnSpPr>
          <p:nvPr/>
        </p:nvCxnSpPr>
        <p:spPr>
          <a:xfrm>
            <a:off x="8241109" y="4669904"/>
            <a:ext cx="360040" cy="0"/>
          </a:xfrm>
          <a:prstGeom prst="straightConnector1">
            <a:avLst/>
          </a:prstGeom>
          <a:noFill/>
          <a:ln w="9525" cap="flat" cmpd="sng" algn="ctr">
            <a:solidFill>
              <a:srgbClr val="F0AD00">
                <a:shade val="95000"/>
                <a:satMod val="105000"/>
              </a:srgbClr>
            </a:solidFill>
            <a:prstDash val="solid"/>
            <a:tailEnd type="arrow"/>
          </a:ln>
          <a:effectLst/>
        </p:spPr>
      </p:cxnSp>
      <p:cxnSp>
        <p:nvCxnSpPr>
          <p:cNvPr id="100" name="形状 108"/>
          <p:cNvCxnSpPr>
            <a:stCxn id="94" idx="2"/>
          </p:cNvCxnSpPr>
          <p:nvPr/>
        </p:nvCxnSpPr>
        <p:spPr>
          <a:xfrm rot="5400000">
            <a:off x="6260890" y="2617676"/>
            <a:ext cx="144016" cy="5256584"/>
          </a:xfrm>
          <a:prstGeom prst="bentConnector2">
            <a:avLst/>
          </a:prstGeom>
          <a:noFill/>
          <a:ln w="9525" cap="flat" cmpd="sng" algn="ctr">
            <a:solidFill>
              <a:srgbClr val="F0AD00">
                <a:shade val="95000"/>
                <a:satMod val="105000"/>
              </a:srgbClr>
            </a:solidFill>
            <a:prstDash val="solid"/>
            <a:tailEnd type="arrow"/>
          </a:ln>
          <a:effectLst/>
        </p:spPr>
      </p:cxnSp>
      <p:sp>
        <p:nvSpPr>
          <p:cNvPr id="101" name="TextBox 100"/>
          <p:cNvSpPr txBox="1"/>
          <p:nvPr/>
        </p:nvSpPr>
        <p:spPr>
          <a:xfrm>
            <a:off x="5144765" y="3733800"/>
            <a:ext cx="1512168"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sysClr val="windowText" lastClr="000000"/>
                </a:solidFill>
                <a:effectLst/>
                <a:uLnTx/>
                <a:uFillTx/>
              </a:rPr>
              <a:t>  测试机</a:t>
            </a:r>
            <a:r>
              <a:rPr kumimoji="0" lang="en-US" altLang="zh-CN" sz="1800" b="0" i="0" u="none" strike="noStrike" kern="0" cap="none" spc="0" normalizeH="0" baseline="0" noProof="0" dirty="0" smtClean="0">
                <a:ln>
                  <a:noFill/>
                </a:ln>
                <a:solidFill>
                  <a:sysClr val="windowText" lastClr="000000"/>
                </a:solidFill>
                <a:effectLst/>
                <a:uLnTx/>
                <a:uFillTx/>
              </a:rPr>
              <a:t>1</a:t>
            </a:r>
            <a:endParaRPr kumimoji="0" lang="zh-CN" altLang="en-US" sz="1800" b="0" i="0" u="none" strike="noStrike" kern="0" cap="none" spc="0" normalizeH="0" baseline="0" noProof="0" dirty="0">
              <a:ln>
                <a:noFill/>
              </a:ln>
              <a:solidFill>
                <a:sysClr val="windowText" lastClr="000000"/>
              </a:solidFill>
              <a:effectLst/>
              <a:uLnTx/>
              <a:uFillTx/>
            </a:endParaRPr>
          </a:p>
        </p:txBody>
      </p:sp>
      <p:cxnSp>
        <p:nvCxnSpPr>
          <p:cNvPr id="102" name="肘形连接符 79"/>
          <p:cNvCxnSpPr>
            <a:stCxn id="89" idx="1"/>
          </p:cNvCxnSpPr>
          <p:nvPr/>
        </p:nvCxnSpPr>
        <p:spPr>
          <a:xfrm flipH="1">
            <a:off x="3704605" y="5651304"/>
            <a:ext cx="611560" cy="26712"/>
          </a:xfrm>
          <a:prstGeom prst="straightConnector1">
            <a:avLst/>
          </a:prstGeom>
          <a:noFill/>
          <a:ln w="9525" cap="flat" cmpd="sng" algn="ctr">
            <a:solidFill>
              <a:srgbClr val="F0AD00">
                <a:shade val="95000"/>
                <a:satMod val="105000"/>
              </a:srgbClr>
            </a:solidFill>
            <a:prstDash val="solid"/>
            <a:tailEnd type="arrow"/>
          </a:ln>
          <a:effectLst/>
        </p:spPr>
      </p:cxnSp>
      <p:sp>
        <p:nvSpPr>
          <p:cNvPr id="103" name="圆角矩形 103"/>
          <p:cNvSpPr/>
          <p:nvPr/>
        </p:nvSpPr>
        <p:spPr>
          <a:xfrm>
            <a:off x="2624485" y="6029092"/>
            <a:ext cx="6732240" cy="648072"/>
          </a:xfrm>
          <a:prstGeom prst="roundRect">
            <a:avLst/>
          </a:prstGeom>
          <a:solidFill>
            <a:sysClr val="window" lastClr="FFFFFF"/>
          </a:solidFill>
          <a:ln w="25400" cap="flat" cmpd="sng" algn="ctr">
            <a:solidFill>
              <a:srgbClr val="F0AD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黑体"/>
              <a:ea typeface="黑体"/>
              <a:cs typeface="+mn-cs"/>
            </a:endParaRPr>
          </a:p>
        </p:txBody>
      </p:sp>
      <p:sp>
        <p:nvSpPr>
          <p:cNvPr id="104" name="TextBox 103"/>
          <p:cNvSpPr txBox="1"/>
          <p:nvPr/>
        </p:nvSpPr>
        <p:spPr>
          <a:xfrm>
            <a:off x="5144765" y="6019800"/>
            <a:ext cx="152792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sysClr val="windowText" lastClr="000000"/>
                </a:solidFill>
                <a:effectLst/>
                <a:uLnTx/>
                <a:uFillTx/>
              </a:rPr>
              <a:t>  测试机</a:t>
            </a:r>
            <a:r>
              <a:rPr kumimoji="0" lang="en-US" altLang="zh-CN" sz="1800" b="0" i="0" u="none" strike="noStrike" kern="0" cap="none" spc="0" normalizeH="0" baseline="0" noProof="0" dirty="0" smtClean="0">
                <a:ln>
                  <a:noFill/>
                </a:ln>
                <a:solidFill>
                  <a:sysClr val="windowText" lastClr="000000"/>
                </a:solidFill>
                <a:effectLst/>
                <a:uLnTx/>
                <a:uFillTx/>
              </a:rPr>
              <a:t>2</a:t>
            </a:r>
            <a:endParaRPr kumimoji="0" lang="zh-CN" altLang="en-US" sz="1800" b="0" i="0" u="none" strike="noStrike" kern="0" cap="none" spc="0" normalizeH="0" baseline="0" noProof="0" dirty="0">
              <a:ln>
                <a:noFill/>
              </a:ln>
              <a:solidFill>
                <a:sysClr val="windowText" lastClr="000000"/>
              </a:solidFill>
              <a:effectLst/>
              <a:uLnTx/>
              <a:uFillTx/>
            </a:endParaRPr>
          </a:p>
        </p:txBody>
      </p:sp>
      <p:sp>
        <p:nvSpPr>
          <p:cNvPr id="105" name="圆角矩形 105"/>
          <p:cNvSpPr/>
          <p:nvPr/>
        </p:nvSpPr>
        <p:spPr>
          <a:xfrm>
            <a:off x="2696493" y="6101100"/>
            <a:ext cx="1165134" cy="513348"/>
          </a:xfrm>
          <a:prstGeom prst="roundRect">
            <a:avLst/>
          </a:prstGeom>
          <a:gradFill rotWithShape="1">
            <a:gsLst>
              <a:gs pos="0">
                <a:srgbClr val="F0AD00">
                  <a:tint val="50000"/>
                  <a:satMod val="300000"/>
                </a:srgbClr>
              </a:gs>
              <a:gs pos="35000">
                <a:srgbClr val="F0AD00">
                  <a:tint val="37000"/>
                  <a:satMod val="300000"/>
                </a:srgbClr>
              </a:gs>
              <a:gs pos="100000">
                <a:srgbClr val="F0AD00">
                  <a:tint val="15000"/>
                  <a:satMod val="350000"/>
                </a:srgbClr>
              </a:gs>
            </a:gsLst>
            <a:lin ang="16200000" scaled="1"/>
          </a:gradFill>
          <a:ln w="9525" cap="flat" cmpd="sng" algn="ctr">
            <a:solidFill>
              <a:srgbClr val="F0AD00">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ysClr val="windowText" lastClr="000000"/>
                </a:solidFill>
                <a:effectLst/>
                <a:uLnTx/>
                <a:uFillTx/>
                <a:latin typeface="黑体"/>
                <a:ea typeface="黑体"/>
                <a:cs typeface="+mn-cs"/>
              </a:rPr>
              <a:t>代理机</a:t>
            </a:r>
            <a:r>
              <a:rPr kumimoji="0" lang="en-US" altLang="zh-CN" sz="1600" b="0" i="0" u="none" strike="noStrike" kern="0" cap="none" spc="0" normalizeH="0" baseline="0" noProof="0" dirty="0" smtClean="0">
                <a:ln>
                  <a:noFill/>
                </a:ln>
                <a:solidFill>
                  <a:sysClr val="windowText" lastClr="000000"/>
                </a:solidFill>
                <a:effectLst/>
                <a:uLnTx/>
                <a:uFillTx/>
                <a:latin typeface="黑体"/>
                <a:ea typeface="黑体"/>
                <a:cs typeface="+mn-cs"/>
              </a:rPr>
              <a:t>Agent</a:t>
            </a:r>
            <a:endParaRPr kumimoji="0" lang="zh-CN" altLang="en-US" sz="1600" b="0" i="0" u="none" strike="noStrike" kern="0" cap="none" spc="0" normalizeH="0" baseline="0" noProof="0" dirty="0">
              <a:ln>
                <a:noFill/>
              </a:ln>
              <a:solidFill>
                <a:sysClr val="windowText" lastClr="000000"/>
              </a:solidFill>
              <a:effectLst/>
              <a:uLnTx/>
              <a:uFillTx/>
              <a:latin typeface="黑体"/>
              <a:ea typeface="黑体"/>
              <a:cs typeface="+mn-cs"/>
            </a:endParaRPr>
          </a:p>
        </p:txBody>
      </p:sp>
      <p:sp>
        <p:nvSpPr>
          <p:cNvPr id="106" name="TextBox 105"/>
          <p:cNvSpPr txBox="1"/>
          <p:nvPr/>
        </p:nvSpPr>
        <p:spPr>
          <a:xfrm>
            <a:off x="4016640" y="6245116"/>
            <a:ext cx="4656517"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sysClr val="windowText" lastClr="000000"/>
                </a:solidFill>
                <a:effectLst/>
                <a:uLnTx/>
                <a:uFillTx/>
              </a:rPr>
              <a:t>……</a:t>
            </a:r>
            <a:endParaRPr kumimoji="0" lang="zh-CN" altLang="en-US" sz="1800" b="0" i="0" u="none" strike="noStrike" kern="0" cap="none" spc="0" normalizeH="0" baseline="0" noProof="0" dirty="0">
              <a:ln>
                <a:noFill/>
              </a:ln>
              <a:solidFill>
                <a:sysClr val="windowText" lastClr="000000"/>
              </a:solidFill>
              <a:effectLst/>
              <a:uLnTx/>
              <a:uFillTx/>
            </a:endParaRPr>
          </a:p>
        </p:txBody>
      </p:sp>
      <p:sp>
        <p:nvSpPr>
          <p:cNvPr id="107" name="圆角矩形 107"/>
          <p:cNvSpPr/>
          <p:nvPr/>
        </p:nvSpPr>
        <p:spPr>
          <a:xfrm>
            <a:off x="536253" y="1155696"/>
            <a:ext cx="1728192" cy="2306536"/>
          </a:xfrm>
          <a:prstGeom prst="roundRect">
            <a:avLst/>
          </a:prstGeom>
          <a:gradFill rotWithShape="1">
            <a:gsLst>
              <a:gs pos="0">
                <a:srgbClr val="F0AD00">
                  <a:tint val="50000"/>
                  <a:satMod val="300000"/>
                </a:srgbClr>
              </a:gs>
              <a:gs pos="35000">
                <a:srgbClr val="F0AD00">
                  <a:tint val="37000"/>
                  <a:satMod val="300000"/>
                </a:srgbClr>
              </a:gs>
              <a:gs pos="100000">
                <a:srgbClr val="F0AD00">
                  <a:tint val="15000"/>
                  <a:satMod val="350000"/>
                </a:srgbClr>
              </a:gs>
            </a:gsLst>
            <a:lin ang="16200000" scaled="1"/>
          </a:gradFill>
          <a:ln w="9525" cap="flat" cmpd="sng" algn="ctr">
            <a:solidFill>
              <a:srgbClr val="F0AD00">
                <a:shade val="95000"/>
                <a:satMod val="105000"/>
              </a:srgbClr>
            </a:solidFill>
            <a:prstDash val="solid"/>
          </a:ln>
          <a:effectLst>
            <a:outerShdw blurRad="40000" dist="20000" dir="5400000" rotWithShape="0">
              <a:srgbClr val="000000">
                <a:alpha val="38000"/>
              </a:srgbClr>
            </a:outerShdw>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sysClr val="windowText" lastClr="000000"/>
                </a:solidFill>
                <a:effectLst/>
                <a:uLnTx/>
                <a:uFillTx/>
                <a:latin typeface="黑体"/>
                <a:ea typeface="黑体"/>
                <a:cs typeface="+mn-cs"/>
              </a:rPr>
              <a:t>主控机</a:t>
            </a:r>
            <a:r>
              <a:rPr kumimoji="0" lang="en-US" altLang="zh-CN" sz="1800" b="0" i="0" u="none" strike="noStrike" kern="0" cap="none" spc="0" normalizeH="0" baseline="0" noProof="0" dirty="0" smtClean="0">
                <a:ln>
                  <a:noFill/>
                </a:ln>
                <a:solidFill>
                  <a:sysClr val="windowText" lastClr="000000"/>
                </a:solidFill>
                <a:effectLst/>
                <a:uLnTx/>
                <a:uFillTx/>
                <a:latin typeface="黑体"/>
                <a:ea typeface="黑体"/>
                <a:cs typeface="+mn-cs"/>
              </a:rPr>
              <a:t>Server</a:t>
            </a:r>
            <a:endParaRPr kumimoji="0" lang="zh-CN" altLang="en-US" sz="1800" b="0" i="0" u="none" strike="noStrike" kern="0" cap="none" spc="0" normalizeH="0" baseline="0" noProof="0" dirty="0">
              <a:ln>
                <a:noFill/>
              </a:ln>
              <a:solidFill>
                <a:sysClr val="windowText" lastClr="000000"/>
              </a:solidFill>
              <a:effectLst/>
              <a:uLnTx/>
              <a:uFillTx/>
              <a:latin typeface="黑体"/>
              <a:ea typeface="黑体"/>
              <a:cs typeface="+mn-cs"/>
            </a:endParaRPr>
          </a:p>
        </p:txBody>
      </p:sp>
      <p:sp>
        <p:nvSpPr>
          <p:cNvPr id="108" name="圆角矩形 108"/>
          <p:cNvSpPr/>
          <p:nvPr/>
        </p:nvSpPr>
        <p:spPr>
          <a:xfrm>
            <a:off x="536253" y="4026724"/>
            <a:ext cx="1800200" cy="2551638"/>
          </a:xfrm>
          <a:prstGeom prst="roundRect">
            <a:avLst/>
          </a:prstGeom>
          <a:gradFill rotWithShape="1">
            <a:gsLst>
              <a:gs pos="0">
                <a:srgbClr val="F0AD00">
                  <a:tint val="50000"/>
                  <a:satMod val="300000"/>
                </a:srgbClr>
              </a:gs>
              <a:gs pos="35000">
                <a:srgbClr val="F0AD00">
                  <a:tint val="37000"/>
                  <a:satMod val="300000"/>
                </a:srgbClr>
              </a:gs>
              <a:gs pos="100000">
                <a:srgbClr val="F0AD00">
                  <a:tint val="15000"/>
                  <a:satMod val="350000"/>
                </a:srgbClr>
              </a:gs>
            </a:gsLst>
            <a:lin ang="16200000" scaled="1"/>
          </a:gradFill>
          <a:ln w="9525" cap="flat" cmpd="sng" algn="ctr">
            <a:solidFill>
              <a:srgbClr val="F0AD00">
                <a:shade val="95000"/>
                <a:satMod val="105000"/>
              </a:srgbClr>
            </a:solidFill>
            <a:prstDash val="solid"/>
          </a:ln>
          <a:effectLst>
            <a:outerShdw blurRad="40000" dist="20000" dir="5400000" rotWithShape="0">
              <a:srgbClr val="000000">
                <a:alpha val="38000"/>
              </a:srgbClr>
            </a:outerShdw>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ysClr val="windowText" lastClr="000000"/>
                </a:solidFill>
                <a:effectLst/>
                <a:uLnTx/>
                <a:uFillTx/>
                <a:latin typeface="黑体"/>
                <a:ea typeface="黑体"/>
                <a:cs typeface="+mn-cs"/>
              </a:rPr>
              <a:t> WEB</a:t>
            </a:r>
            <a:r>
              <a:rPr kumimoji="0" lang="zh-CN" altLang="en-US" sz="1800" b="0" i="0" u="none" strike="noStrike" kern="0" cap="none" spc="0" normalizeH="0" baseline="0" noProof="0" dirty="0">
                <a:ln>
                  <a:noFill/>
                </a:ln>
                <a:solidFill>
                  <a:sysClr val="windowText" lastClr="000000"/>
                </a:solidFill>
                <a:effectLst/>
                <a:uLnTx/>
                <a:uFillTx/>
                <a:latin typeface="黑体"/>
                <a:ea typeface="黑体"/>
                <a:cs typeface="+mn-cs"/>
              </a:rPr>
              <a:t>控制台</a:t>
            </a:r>
          </a:p>
        </p:txBody>
      </p:sp>
      <p:sp>
        <p:nvSpPr>
          <p:cNvPr id="109" name="圆角矩形 109"/>
          <p:cNvSpPr/>
          <p:nvPr/>
        </p:nvSpPr>
        <p:spPr>
          <a:xfrm>
            <a:off x="571674" y="4534203"/>
            <a:ext cx="828675" cy="566772"/>
          </a:xfrm>
          <a:prstGeom prst="roundRect">
            <a:avLst/>
          </a:prstGeom>
          <a:gradFill rotWithShape="1">
            <a:gsLst>
              <a:gs pos="0">
                <a:srgbClr val="F0AD00">
                  <a:tint val="50000"/>
                  <a:satMod val="300000"/>
                </a:srgbClr>
              </a:gs>
              <a:gs pos="35000">
                <a:srgbClr val="F0AD00">
                  <a:tint val="37000"/>
                  <a:satMod val="300000"/>
                </a:srgbClr>
              </a:gs>
              <a:gs pos="100000">
                <a:srgbClr val="F0AD00">
                  <a:tint val="15000"/>
                  <a:satMod val="350000"/>
                </a:srgbClr>
              </a:gs>
            </a:gsLst>
            <a:lin ang="16200000" scaled="1"/>
          </a:gradFill>
          <a:ln w="9525" cap="flat" cmpd="sng" algn="ctr">
            <a:solidFill>
              <a:srgbClr val="F0AD00">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ysClr val="windowText" lastClr="000000"/>
                </a:solidFill>
                <a:effectLst/>
                <a:uLnTx/>
                <a:uFillTx/>
                <a:latin typeface="黑体"/>
                <a:ea typeface="黑体"/>
                <a:cs typeface="+mn-cs"/>
              </a:rPr>
              <a:t>定义集成任务流</a:t>
            </a:r>
            <a:endParaRPr kumimoji="0" lang="zh-CN" altLang="en-US" sz="1200" b="0" i="0" u="none" strike="noStrike" kern="0" cap="none" spc="0" normalizeH="0" baseline="0" noProof="0" dirty="0">
              <a:ln>
                <a:noFill/>
              </a:ln>
              <a:solidFill>
                <a:sysClr val="windowText" lastClr="000000"/>
              </a:solidFill>
              <a:effectLst/>
              <a:uLnTx/>
              <a:uFillTx/>
              <a:latin typeface="黑体"/>
              <a:ea typeface="黑体"/>
              <a:cs typeface="+mn-cs"/>
            </a:endParaRPr>
          </a:p>
        </p:txBody>
      </p:sp>
      <p:sp>
        <p:nvSpPr>
          <p:cNvPr id="110" name="圆角矩形 110"/>
          <p:cNvSpPr/>
          <p:nvPr/>
        </p:nvSpPr>
        <p:spPr>
          <a:xfrm>
            <a:off x="571674" y="5182275"/>
            <a:ext cx="828675" cy="566772"/>
          </a:xfrm>
          <a:prstGeom prst="roundRect">
            <a:avLst/>
          </a:prstGeom>
          <a:gradFill rotWithShape="1">
            <a:gsLst>
              <a:gs pos="0">
                <a:srgbClr val="F0AD00">
                  <a:tint val="50000"/>
                  <a:satMod val="300000"/>
                </a:srgbClr>
              </a:gs>
              <a:gs pos="35000">
                <a:srgbClr val="F0AD00">
                  <a:tint val="37000"/>
                  <a:satMod val="300000"/>
                </a:srgbClr>
              </a:gs>
              <a:gs pos="100000">
                <a:srgbClr val="F0AD00">
                  <a:tint val="15000"/>
                  <a:satMod val="350000"/>
                </a:srgbClr>
              </a:gs>
            </a:gsLst>
            <a:lin ang="16200000" scaled="1"/>
          </a:gradFill>
          <a:ln w="9525" cap="flat" cmpd="sng" algn="ctr">
            <a:solidFill>
              <a:srgbClr val="F0AD00">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ysClr val="windowText" lastClr="000000"/>
                </a:solidFill>
                <a:effectLst/>
                <a:uLnTx/>
                <a:uFillTx/>
                <a:latin typeface="黑体"/>
                <a:ea typeface="黑体"/>
                <a:cs typeface="+mn-cs"/>
              </a:rPr>
              <a:t>集成任务状态查看</a:t>
            </a:r>
            <a:endParaRPr kumimoji="0" lang="zh-CN" altLang="en-US" sz="1200" b="0" i="0" u="none" strike="noStrike" kern="0" cap="none" spc="0" normalizeH="0" baseline="0" noProof="0" dirty="0">
              <a:ln>
                <a:noFill/>
              </a:ln>
              <a:solidFill>
                <a:sysClr val="windowText" lastClr="000000"/>
              </a:solidFill>
              <a:effectLst/>
              <a:uLnTx/>
              <a:uFillTx/>
              <a:latin typeface="黑体"/>
              <a:ea typeface="黑体"/>
              <a:cs typeface="+mn-cs"/>
            </a:endParaRPr>
          </a:p>
        </p:txBody>
      </p:sp>
      <p:sp>
        <p:nvSpPr>
          <p:cNvPr id="111" name="圆角矩形 111"/>
          <p:cNvSpPr/>
          <p:nvPr/>
        </p:nvSpPr>
        <p:spPr>
          <a:xfrm>
            <a:off x="1435775" y="4530780"/>
            <a:ext cx="828675" cy="566772"/>
          </a:xfrm>
          <a:prstGeom prst="roundRect">
            <a:avLst/>
          </a:prstGeom>
          <a:gradFill rotWithShape="1">
            <a:gsLst>
              <a:gs pos="0">
                <a:srgbClr val="F0AD00">
                  <a:tint val="50000"/>
                  <a:satMod val="300000"/>
                </a:srgbClr>
              </a:gs>
              <a:gs pos="35000">
                <a:srgbClr val="F0AD00">
                  <a:tint val="37000"/>
                  <a:satMod val="300000"/>
                </a:srgbClr>
              </a:gs>
              <a:gs pos="100000">
                <a:srgbClr val="F0AD00">
                  <a:tint val="15000"/>
                  <a:satMod val="350000"/>
                </a:srgbClr>
              </a:gs>
            </a:gsLst>
            <a:lin ang="16200000" scaled="1"/>
          </a:gradFill>
          <a:ln w="9525" cap="flat" cmpd="sng" algn="ctr">
            <a:solidFill>
              <a:srgbClr val="F0AD00">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ysClr val="windowText" lastClr="000000"/>
                </a:solidFill>
                <a:effectLst/>
                <a:uLnTx/>
                <a:uFillTx/>
                <a:latin typeface="黑体"/>
                <a:ea typeface="黑体"/>
                <a:cs typeface="+mn-cs"/>
              </a:rPr>
              <a:t>定义执行策略</a:t>
            </a:r>
            <a:endParaRPr kumimoji="0" lang="zh-CN" altLang="en-US" sz="1200" b="0" i="0" u="none" strike="noStrike" kern="0" cap="none" spc="0" normalizeH="0" baseline="0" noProof="0" dirty="0">
              <a:ln>
                <a:noFill/>
              </a:ln>
              <a:solidFill>
                <a:sysClr val="windowText" lastClr="000000"/>
              </a:solidFill>
              <a:effectLst/>
              <a:uLnTx/>
              <a:uFillTx/>
              <a:latin typeface="黑体"/>
              <a:ea typeface="黑体"/>
              <a:cs typeface="+mn-cs"/>
            </a:endParaRPr>
          </a:p>
        </p:txBody>
      </p:sp>
      <p:sp>
        <p:nvSpPr>
          <p:cNvPr id="112" name="圆角矩形 112"/>
          <p:cNvSpPr/>
          <p:nvPr/>
        </p:nvSpPr>
        <p:spPr>
          <a:xfrm>
            <a:off x="1435775" y="5182275"/>
            <a:ext cx="828675" cy="566772"/>
          </a:xfrm>
          <a:prstGeom prst="roundRect">
            <a:avLst/>
          </a:prstGeom>
          <a:gradFill rotWithShape="1">
            <a:gsLst>
              <a:gs pos="0">
                <a:srgbClr val="F0AD00">
                  <a:tint val="50000"/>
                  <a:satMod val="300000"/>
                </a:srgbClr>
              </a:gs>
              <a:gs pos="35000">
                <a:srgbClr val="F0AD00">
                  <a:tint val="37000"/>
                  <a:satMod val="300000"/>
                </a:srgbClr>
              </a:gs>
              <a:gs pos="100000">
                <a:srgbClr val="F0AD00">
                  <a:tint val="15000"/>
                  <a:satMod val="350000"/>
                </a:srgbClr>
              </a:gs>
            </a:gsLst>
            <a:lin ang="16200000" scaled="1"/>
          </a:gradFill>
          <a:ln w="9525" cap="flat" cmpd="sng" algn="ctr">
            <a:solidFill>
              <a:srgbClr val="F0AD00">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ysClr val="windowText" lastClr="000000"/>
                </a:solidFill>
                <a:effectLst/>
                <a:uLnTx/>
                <a:uFillTx/>
                <a:latin typeface="黑体"/>
                <a:ea typeface="黑体"/>
                <a:cs typeface="+mn-cs"/>
              </a:rPr>
              <a:t>报告展现</a:t>
            </a:r>
          </a:p>
        </p:txBody>
      </p:sp>
      <p:sp>
        <p:nvSpPr>
          <p:cNvPr id="113" name="圆角矩形 113"/>
          <p:cNvSpPr/>
          <p:nvPr/>
        </p:nvSpPr>
        <p:spPr>
          <a:xfrm>
            <a:off x="571674" y="5826924"/>
            <a:ext cx="828675" cy="566772"/>
          </a:xfrm>
          <a:prstGeom prst="roundRect">
            <a:avLst/>
          </a:prstGeom>
          <a:gradFill rotWithShape="1">
            <a:gsLst>
              <a:gs pos="0">
                <a:srgbClr val="F0AD00">
                  <a:tint val="50000"/>
                  <a:satMod val="300000"/>
                </a:srgbClr>
              </a:gs>
              <a:gs pos="35000">
                <a:srgbClr val="F0AD00">
                  <a:tint val="37000"/>
                  <a:satMod val="300000"/>
                </a:srgbClr>
              </a:gs>
              <a:gs pos="100000">
                <a:srgbClr val="F0AD00">
                  <a:tint val="15000"/>
                  <a:satMod val="350000"/>
                </a:srgbClr>
              </a:gs>
            </a:gsLst>
            <a:lin ang="16200000" scaled="1"/>
          </a:gradFill>
          <a:ln w="9525" cap="flat" cmpd="sng" algn="ctr">
            <a:solidFill>
              <a:srgbClr val="F0AD00">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ysClr val="windowText" lastClr="000000"/>
                </a:solidFill>
                <a:effectLst/>
                <a:uLnTx/>
                <a:uFillTx/>
                <a:latin typeface="黑体"/>
                <a:ea typeface="黑体"/>
                <a:cs typeface="+mn-cs"/>
              </a:rPr>
              <a:t>邮件发送</a:t>
            </a:r>
            <a:endParaRPr kumimoji="0" lang="zh-CN" altLang="en-US" sz="1200" b="0" i="0" u="none" strike="noStrike" kern="0" cap="none" spc="0" normalizeH="0" baseline="0" noProof="0" dirty="0">
              <a:ln>
                <a:noFill/>
              </a:ln>
              <a:solidFill>
                <a:sysClr val="windowText" lastClr="000000"/>
              </a:solidFill>
              <a:effectLst/>
              <a:uLnTx/>
              <a:uFillTx/>
              <a:latin typeface="黑体"/>
              <a:ea typeface="黑体"/>
              <a:cs typeface="+mn-cs"/>
            </a:endParaRPr>
          </a:p>
        </p:txBody>
      </p:sp>
      <p:sp>
        <p:nvSpPr>
          <p:cNvPr id="114" name="圆角矩形 114"/>
          <p:cNvSpPr/>
          <p:nvPr/>
        </p:nvSpPr>
        <p:spPr>
          <a:xfrm>
            <a:off x="1435775" y="5830347"/>
            <a:ext cx="828675" cy="566772"/>
          </a:xfrm>
          <a:prstGeom prst="roundRect">
            <a:avLst/>
          </a:prstGeom>
          <a:gradFill rotWithShape="1">
            <a:gsLst>
              <a:gs pos="0">
                <a:srgbClr val="F0AD00">
                  <a:tint val="50000"/>
                  <a:satMod val="300000"/>
                </a:srgbClr>
              </a:gs>
              <a:gs pos="35000">
                <a:srgbClr val="F0AD00">
                  <a:tint val="37000"/>
                  <a:satMod val="300000"/>
                </a:srgbClr>
              </a:gs>
              <a:gs pos="100000">
                <a:srgbClr val="F0AD00">
                  <a:tint val="15000"/>
                  <a:satMod val="350000"/>
                </a:srgbClr>
              </a:gs>
            </a:gsLst>
            <a:lin ang="16200000" scaled="1"/>
          </a:gradFill>
          <a:ln w="9525" cap="flat" cmpd="sng" algn="ctr">
            <a:solidFill>
              <a:srgbClr val="F0AD00">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ysClr val="windowText" lastClr="000000"/>
                </a:solidFill>
                <a:effectLst/>
                <a:uLnTx/>
                <a:uFillTx/>
                <a:latin typeface="黑体"/>
                <a:ea typeface="黑体"/>
                <a:cs typeface="+mn-cs"/>
              </a:rPr>
              <a:t>配置转发</a:t>
            </a:r>
            <a:r>
              <a:rPr kumimoji="0" lang="en-US" altLang="zh-CN" sz="1200" b="0" i="0" u="none" strike="noStrike" kern="0" cap="none" spc="0" normalizeH="0" baseline="0" noProof="0" dirty="0" smtClean="0">
                <a:ln>
                  <a:noFill/>
                </a:ln>
                <a:solidFill>
                  <a:sysClr val="windowText" lastClr="000000"/>
                </a:solidFill>
                <a:effectLst/>
                <a:uLnTx/>
                <a:uFillTx/>
                <a:latin typeface="黑体"/>
                <a:ea typeface="黑体"/>
                <a:cs typeface="+mn-cs"/>
              </a:rPr>
              <a:t>/</a:t>
            </a:r>
            <a:r>
              <a:rPr kumimoji="0" lang="zh-CN" altLang="en-US" sz="1200" b="0" i="0" u="none" strike="noStrike" kern="0" cap="none" spc="0" normalizeH="0" baseline="0" noProof="0" dirty="0" smtClean="0">
                <a:ln>
                  <a:noFill/>
                </a:ln>
                <a:solidFill>
                  <a:sysClr val="windowText" lastClr="000000"/>
                </a:solidFill>
                <a:effectLst/>
                <a:uLnTx/>
                <a:uFillTx/>
                <a:latin typeface="黑体"/>
                <a:ea typeface="黑体"/>
                <a:cs typeface="+mn-cs"/>
              </a:rPr>
              <a:t>同步</a:t>
            </a:r>
            <a:endParaRPr kumimoji="0" lang="zh-CN" altLang="en-US" sz="1200" b="0" i="0" u="none" strike="noStrike" kern="0" cap="none" spc="0" normalizeH="0" baseline="0" noProof="0" dirty="0">
              <a:ln>
                <a:noFill/>
              </a:ln>
              <a:solidFill>
                <a:sysClr val="windowText" lastClr="000000"/>
              </a:solidFill>
              <a:effectLst/>
              <a:uLnTx/>
              <a:uFillTx/>
              <a:latin typeface="黑体"/>
              <a:ea typeface="黑体"/>
              <a:cs typeface="+mn-cs"/>
            </a:endParaRPr>
          </a:p>
        </p:txBody>
      </p:sp>
      <p:cxnSp>
        <p:nvCxnSpPr>
          <p:cNvPr id="115" name="直接箭头连接符 115"/>
          <p:cNvCxnSpPr/>
          <p:nvPr/>
        </p:nvCxnSpPr>
        <p:spPr>
          <a:xfrm rot="5400000">
            <a:off x="1177108" y="3783703"/>
            <a:ext cx="500064" cy="3"/>
          </a:xfrm>
          <a:prstGeom prst="straightConnector1">
            <a:avLst/>
          </a:prstGeom>
          <a:noFill/>
          <a:ln w="28575" algn="ctr">
            <a:solidFill>
              <a:srgbClr val="6699FF"/>
            </a:solidFill>
            <a:round/>
            <a:headEnd type="arrow"/>
            <a:tailEnd type="arrow"/>
          </a:ln>
          <a:effectLst/>
        </p:spPr>
      </p:cxnSp>
      <p:sp>
        <p:nvSpPr>
          <p:cNvPr id="116" name="圆角矩形 116"/>
          <p:cNvSpPr/>
          <p:nvPr/>
        </p:nvSpPr>
        <p:spPr>
          <a:xfrm>
            <a:off x="712762" y="2819290"/>
            <a:ext cx="642942" cy="500066"/>
          </a:xfrm>
          <a:prstGeom prst="roundRect">
            <a:avLst/>
          </a:prstGeom>
          <a:gradFill rotWithShape="1">
            <a:gsLst>
              <a:gs pos="0">
                <a:srgbClr val="F0AD00">
                  <a:tint val="50000"/>
                  <a:satMod val="300000"/>
                </a:srgbClr>
              </a:gs>
              <a:gs pos="35000">
                <a:srgbClr val="F0AD00">
                  <a:tint val="37000"/>
                  <a:satMod val="300000"/>
                </a:srgbClr>
              </a:gs>
              <a:gs pos="100000">
                <a:srgbClr val="F0AD00">
                  <a:tint val="15000"/>
                  <a:satMod val="350000"/>
                </a:srgbClr>
              </a:gs>
            </a:gsLst>
            <a:lin ang="16200000" scaled="1"/>
          </a:gradFill>
          <a:ln w="9525" cap="flat" cmpd="sng" algn="ctr">
            <a:solidFill>
              <a:srgbClr val="F0AD00">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ysClr val="windowText" lastClr="000000"/>
                </a:solidFill>
                <a:effectLst/>
                <a:uLnTx/>
                <a:uFillTx/>
                <a:latin typeface="黑体"/>
                <a:ea typeface="黑体"/>
                <a:cs typeface="+mn-cs"/>
              </a:rPr>
              <a:t>消息引擎</a:t>
            </a:r>
            <a:endParaRPr kumimoji="0" lang="zh-CN" altLang="en-US" sz="1200" b="0" i="0" u="none" strike="noStrike" kern="0" cap="none" spc="0" normalizeH="0" baseline="0" noProof="0" dirty="0">
              <a:ln>
                <a:noFill/>
              </a:ln>
              <a:solidFill>
                <a:sysClr val="windowText" lastClr="000000"/>
              </a:solidFill>
              <a:effectLst/>
              <a:uLnTx/>
              <a:uFillTx/>
              <a:latin typeface="黑体"/>
              <a:ea typeface="黑体"/>
              <a:cs typeface="+mn-cs"/>
            </a:endParaRPr>
          </a:p>
        </p:txBody>
      </p:sp>
      <p:sp>
        <p:nvSpPr>
          <p:cNvPr id="117" name="圆角矩形 117"/>
          <p:cNvSpPr/>
          <p:nvPr/>
        </p:nvSpPr>
        <p:spPr>
          <a:xfrm>
            <a:off x="752277" y="1676282"/>
            <a:ext cx="1389242" cy="785818"/>
          </a:xfrm>
          <a:prstGeom prst="roundRect">
            <a:avLst/>
          </a:prstGeom>
          <a:gradFill rotWithShape="1">
            <a:gsLst>
              <a:gs pos="0">
                <a:srgbClr val="F0AD00">
                  <a:tint val="50000"/>
                  <a:satMod val="300000"/>
                </a:srgbClr>
              </a:gs>
              <a:gs pos="35000">
                <a:srgbClr val="F0AD00">
                  <a:tint val="37000"/>
                  <a:satMod val="300000"/>
                </a:srgbClr>
              </a:gs>
              <a:gs pos="100000">
                <a:srgbClr val="F0AD00">
                  <a:tint val="15000"/>
                  <a:satMod val="350000"/>
                </a:srgbClr>
              </a:gs>
            </a:gsLst>
            <a:lin ang="16200000" scaled="1"/>
          </a:gradFill>
          <a:ln w="9525" cap="flat" cmpd="sng" algn="ctr">
            <a:solidFill>
              <a:srgbClr val="F0AD00">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ysClr val="windowText" lastClr="000000"/>
                </a:solidFill>
                <a:effectLst/>
                <a:uLnTx/>
                <a:uFillTx/>
                <a:latin typeface="黑体"/>
                <a:ea typeface="黑体"/>
                <a:cs typeface="+mn-cs"/>
              </a:rPr>
              <a:t>任务流调度引擎</a:t>
            </a:r>
            <a:endParaRPr kumimoji="0" lang="zh-CN" altLang="en-US" sz="1200" b="0" i="0" u="none" strike="noStrike" kern="0" cap="none" spc="0" normalizeH="0" baseline="0" noProof="0" dirty="0">
              <a:ln>
                <a:noFill/>
              </a:ln>
              <a:solidFill>
                <a:sysClr val="windowText" lastClr="000000"/>
              </a:solidFill>
              <a:effectLst/>
              <a:uLnTx/>
              <a:uFillTx/>
              <a:latin typeface="黑体"/>
              <a:ea typeface="黑体"/>
              <a:cs typeface="+mn-cs"/>
            </a:endParaRPr>
          </a:p>
        </p:txBody>
      </p:sp>
      <p:sp>
        <p:nvSpPr>
          <p:cNvPr id="118" name="圆角矩形 118"/>
          <p:cNvSpPr/>
          <p:nvPr/>
        </p:nvSpPr>
        <p:spPr>
          <a:xfrm>
            <a:off x="1498584" y="2819290"/>
            <a:ext cx="642942" cy="500066"/>
          </a:xfrm>
          <a:prstGeom prst="roundRect">
            <a:avLst/>
          </a:prstGeom>
          <a:gradFill rotWithShape="1">
            <a:gsLst>
              <a:gs pos="0">
                <a:srgbClr val="F0AD00">
                  <a:tint val="50000"/>
                  <a:satMod val="300000"/>
                </a:srgbClr>
              </a:gs>
              <a:gs pos="35000">
                <a:srgbClr val="F0AD00">
                  <a:tint val="37000"/>
                  <a:satMod val="300000"/>
                </a:srgbClr>
              </a:gs>
              <a:gs pos="100000">
                <a:srgbClr val="F0AD00">
                  <a:tint val="15000"/>
                  <a:satMod val="350000"/>
                </a:srgbClr>
              </a:gs>
            </a:gsLst>
            <a:lin ang="16200000" scaled="1"/>
          </a:gradFill>
          <a:ln w="9525" cap="flat" cmpd="sng" algn="ctr">
            <a:solidFill>
              <a:srgbClr val="F0AD00">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solidFill>
                  <a:sysClr val="windowText" lastClr="000000"/>
                </a:solidFill>
                <a:effectLst/>
                <a:uLnTx/>
                <a:uFillTx/>
                <a:latin typeface="黑体"/>
                <a:ea typeface="黑体"/>
                <a:cs typeface="+mn-cs"/>
              </a:rPr>
              <a:t>RMI </a:t>
            </a:r>
            <a:r>
              <a:rPr kumimoji="0" lang="zh-CN" altLang="en-US" sz="1200" b="0" i="0" u="none" strike="noStrike" kern="0" cap="none" spc="0" normalizeH="0" baseline="0" noProof="0" dirty="0" smtClean="0">
                <a:ln>
                  <a:noFill/>
                </a:ln>
                <a:solidFill>
                  <a:sysClr val="windowText" lastClr="000000"/>
                </a:solidFill>
                <a:effectLst/>
                <a:uLnTx/>
                <a:uFillTx/>
                <a:latin typeface="黑体"/>
                <a:ea typeface="黑体"/>
                <a:cs typeface="+mn-cs"/>
              </a:rPr>
              <a:t>引擎</a:t>
            </a:r>
            <a:endParaRPr kumimoji="0" lang="zh-CN" altLang="en-US" sz="1200" b="0" i="0" u="none" strike="noStrike" kern="0" cap="none" spc="0" normalizeH="0" baseline="0" noProof="0" dirty="0">
              <a:ln>
                <a:noFill/>
              </a:ln>
              <a:solidFill>
                <a:sysClr val="windowText" lastClr="000000"/>
              </a:solidFill>
              <a:effectLst/>
              <a:uLnTx/>
              <a:uFillTx/>
              <a:latin typeface="黑体"/>
              <a:ea typeface="黑体"/>
              <a:cs typeface="+mn-cs"/>
            </a:endParaRPr>
          </a:p>
        </p:txBody>
      </p:sp>
      <p:sp>
        <p:nvSpPr>
          <p:cNvPr id="119" name="圆角矩形 119"/>
          <p:cNvSpPr/>
          <p:nvPr/>
        </p:nvSpPr>
        <p:spPr>
          <a:xfrm>
            <a:off x="2815993" y="2163808"/>
            <a:ext cx="857256" cy="357190"/>
          </a:xfrm>
          <a:prstGeom prst="roundRect">
            <a:avLst/>
          </a:prstGeom>
          <a:gradFill rotWithShape="1">
            <a:gsLst>
              <a:gs pos="0">
                <a:srgbClr val="F0AD00">
                  <a:tint val="50000"/>
                  <a:satMod val="300000"/>
                </a:srgbClr>
              </a:gs>
              <a:gs pos="35000">
                <a:srgbClr val="F0AD00">
                  <a:tint val="37000"/>
                  <a:satMod val="300000"/>
                </a:srgbClr>
              </a:gs>
              <a:gs pos="100000">
                <a:srgbClr val="F0AD00">
                  <a:tint val="15000"/>
                  <a:satMod val="350000"/>
                </a:srgbClr>
              </a:gs>
            </a:gsLst>
            <a:lin ang="16200000" scaled="1"/>
          </a:gradFill>
          <a:ln w="9525" cap="flat" cmpd="sng" algn="ctr">
            <a:solidFill>
              <a:srgbClr val="F0AD00">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ysClr val="windowText" lastClr="000000"/>
                </a:solidFill>
                <a:effectLst/>
                <a:uLnTx/>
                <a:uFillTx/>
                <a:latin typeface="黑体"/>
                <a:ea typeface="黑体"/>
                <a:cs typeface="+mn-cs"/>
              </a:rPr>
              <a:t>消息引擎</a:t>
            </a:r>
            <a:endParaRPr kumimoji="0" lang="zh-CN" altLang="en-US" sz="1200" b="0" i="0" u="none" strike="noStrike" kern="0" cap="none" spc="0" normalizeH="0" baseline="0" noProof="0" dirty="0">
              <a:ln>
                <a:noFill/>
              </a:ln>
              <a:solidFill>
                <a:sysClr val="windowText" lastClr="000000"/>
              </a:solidFill>
              <a:effectLst/>
              <a:uLnTx/>
              <a:uFillTx/>
              <a:latin typeface="黑体"/>
              <a:ea typeface="黑体"/>
              <a:cs typeface="+mn-cs"/>
            </a:endParaRPr>
          </a:p>
        </p:txBody>
      </p:sp>
      <p:sp>
        <p:nvSpPr>
          <p:cNvPr id="120" name="圆角矩形 120"/>
          <p:cNvSpPr/>
          <p:nvPr/>
        </p:nvSpPr>
        <p:spPr>
          <a:xfrm>
            <a:off x="2815993" y="1518586"/>
            <a:ext cx="857256" cy="357190"/>
          </a:xfrm>
          <a:prstGeom prst="roundRect">
            <a:avLst/>
          </a:prstGeom>
          <a:gradFill rotWithShape="1">
            <a:gsLst>
              <a:gs pos="0">
                <a:srgbClr val="F0AD00">
                  <a:tint val="50000"/>
                  <a:satMod val="300000"/>
                </a:srgbClr>
              </a:gs>
              <a:gs pos="35000">
                <a:srgbClr val="F0AD00">
                  <a:tint val="37000"/>
                  <a:satMod val="300000"/>
                </a:srgbClr>
              </a:gs>
              <a:gs pos="100000">
                <a:srgbClr val="F0AD00">
                  <a:tint val="15000"/>
                  <a:satMod val="350000"/>
                </a:srgbClr>
              </a:gs>
            </a:gsLst>
            <a:lin ang="16200000" scaled="1"/>
          </a:gradFill>
          <a:ln w="9525" cap="flat" cmpd="sng" algn="ctr">
            <a:solidFill>
              <a:srgbClr val="F0AD00">
                <a:shade val="95000"/>
                <a:satMod val="105000"/>
              </a:srgbClr>
            </a:solidFill>
            <a:prstDash val="solid"/>
          </a:ln>
          <a:effectLst>
            <a:outerShdw blurRad="40000" dist="20000" dir="5400000" rotWithShape="0">
              <a:srgbClr val="000000">
                <a:alpha val="38000"/>
              </a:srgbClr>
            </a:outerShdw>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ysClr val="windowText" lastClr="000000"/>
                </a:solidFill>
                <a:effectLst/>
                <a:uLnTx/>
                <a:uFillTx/>
                <a:latin typeface="黑体"/>
                <a:ea typeface="黑体"/>
                <a:cs typeface="+mn-cs"/>
              </a:rPr>
              <a:t>任务执行 引擎</a:t>
            </a:r>
            <a:endParaRPr kumimoji="0" lang="zh-CN" altLang="en-US" sz="1200" b="0" i="0" u="none" strike="noStrike" kern="0" cap="none" spc="0" normalizeH="0" baseline="0" noProof="0" dirty="0">
              <a:ln>
                <a:noFill/>
              </a:ln>
              <a:solidFill>
                <a:sysClr val="windowText" lastClr="000000"/>
              </a:solidFill>
              <a:effectLst/>
              <a:uLnTx/>
              <a:uFillTx/>
              <a:latin typeface="黑体"/>
              <a:ea typeface="黑体"/>
              <a:cs typeface="+mn-cs"/>
            </a:endParaRPr>
          </a:p>
        </p:txBody>
      </p:sp>
      <p:sp>
        <p:nvSpPr>
          <p:cNvPr id="121" name="圆角矩形 121"/>
          <p:cNvSpPr/>
          <p:nvPr/>
        </p:nvSpPr>
        <p:spPr>
          <a:xfrm>
            <a:off x="2641588" y="3740812"/>
            <a:ext cx="1121822" cy="2064292"/>
          </a:xfrm>
          <a:prstGeom prst="roundRect">
            <a:avLst/>
          </a:prstGeom>
          <a:gradFill rotWithShape="1">
            <a:gsLst>
              <a:gs pos="0">
                <a:srgbClr val="F0AD00">
                  <a:tint val="50000"/>
                  <a:satMod val="300000"/>
                </a:srgbClr>
              </a:gs>
              <a:gs pos="35000">
                <a:srgbClr val="F0AD00">
                  <a:tint val="37000"/>
                  <a:satMod val="300000"/>
                </a:srgbClr>
              </a:gs>
              <a:gs pos="100000">
                <a:srgbClr val="F0AD00">
                  <a:tint val="15000"/>
                  <a:satMod val="350000"/>
                </a:srgbClr>
              </a:gs>
            </a:gsLst>
            <a:lin ang="16200000" scaled="1"/>
          </a:gradFill>
          <a:ln w="9525" cap="flat" cmpd="sng" algn="ctr">
            <a:solidFill>
              <a:srgbClr val="F0AD00">
                <a:shade val="95000"/>
                <a:satMod val="105000"/>
              </a:srgbClr>
            </a:solidFill>
            <a:prstDash val="solid"/>
          </a:ln>
          <a:effectLst>
            <a:outerShdw blurRad="40000" dist="20000" dir="5400000" rotWithShape="0">
              <a:srgbClr val="000000">
                <a:alpha val="38000"/>
              </a:srgbClr>
            </a:outerShdw>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ysClr val="windowText" lastClr="000000"/>
                </a:solidFill>
                <a:effectLst/>
                <a:uLnTx/>
                <a:uFillTx/>
                <a:latin typeface="黑体"/>
                <a:ea typeface="黑体"/>
                <a:cs typeface="+mn-cs"/>
              </a:rPr>
              <a:t>代理机</a:t>
            </a:r>
            <a:r>
              <a:rPr kumimoji="0" lang="en-US" altLang="zh-CN" sz="1600" b="0" i="0" u="none" strike="noStrike" kern="0" cap="none" spc="0" normalizeH="0" baseline="0" noProof="0" dirty="0" smtClean="0">
                <a:ln>
                  <a:noFill/>
                </a:ln>
                <a:solidFill>
                  <a:sysClr val="windowText" lastClr="000000"/>
                </a:solidFill>
                <a:effectLst/>
                <a:uLnTx/>
                <a:uFillTx/>
                <a:latin typeface="黑体"/>
                <a:ea typeface="黑体"/>
                <a:cs typeface="+mn-cs"/>
              </a:rPr>
              <a:t>Agent</a:t>
            </a:r>
            <a:endParaRPr kumimoji="0" lang="zh-CN" altLang="en-US" sz="1600" b="0" i="0" u="none" strike="noStrike" kern="0" cap="none" spc="0" normalizeH="0" baseline="0" noProof="0" dirty="0">
              <a:ln>
                <a:noFill/>
              </a:ln>
              <a:solidFill>
                <a:sysClr val="windowText" lastClr="000000"/>
              </a:solidFill>
              <a:effectLst/>
              <a:uLnTx/>
              <a:uFillTx/>
              <a:latin typeface="黑体"/>
              <a:ea typeface="黑体"/>
              <a:cs typeface="+mn-cs"/>
            </a:endParaRPr>
          </a:p>
        </p:txBody>
      </p:sp>
      <p:sp>
        <p:nvSpPr>
          <p:cNvPr id="122" name="圆角矩形 122"/>
          <p:cNvSpPr/>
          <p:nvPr/>
        </p:nvSpPr>
        <p:spPr>
          <a:xfrm>
            <a:off x="2784461" y="5186102"/>
            <a:ext cx="857256" cy="357190"/>
          </a:xfrm>
          <a:prstGeom prst="roundRect">
            <a:avLst/>
          </a:prstGeom>
          <a:gradFill rotWithShape="1">
            <a:gsLst>
              <a:gs pos="0">
                <a:srgbClr val="F0AD00">
                  <a:tint val="50000"/>
                  <a:satMod val="300000"/>
                </a:srgbClr>
              </a:gs>
              <a:gs pos="35000">
                <a:srgbClr val="F0AD00">
                  <a:tint val="37000"/>
                  <a:satMod val="300000"/>
                </a:srgbClr>
              </a:gs>
              <a:gs pos="100000">
                <a:srgbClr val="F0AD00">
                  <a:tint val="15000"/>
                  <a:satMod val="350000"/>
                </a:srgbClr>
              </a:gs>
            </a:gsLst>
            <a:lin ang="16200000" scaled="1"/>
          </a:gradFill>
          <a:ln w="9525" cap="flat" cmpd="sng" algn="ctr">
            <a:solidFill>
              <a:srgbClr val="F0AD00">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ysClr val="windowText" lastClr="000000"/>
                </a:solidFill>
                <a:effectLst/>
                <a:uLnTx/>
                <a:uFillTx/>
                <a:latin typeface="黑体"/>
                <a:ea typeface="黑体"/>
                <a:cs typeface="+mn-cs"/>
              </a:rPr>
              <a:t>消息引擎</a:t>
            </a:r>
            <a:endParaRPr kumimoji="0" lang="zh-CN" altLang="en-US" sz="1200" b="0" i="0" u="none" strike="noStrike" kern="0" cap="none" spc="0" normalizeH="0" baseline="0" noProof="0" dirty="0">
              <a:ln>
                <a:noFill/>
              </a:ln>
              <a:solidFill>
                <a:sysClr val="windowText" lastClr="000000"/>
              </a:solidFill>
              <a:effectLst/>
              <a:uLnTx/>
              <a:uFillTx/>
              <a:latin typeface="黑体"/>
              <a:ea typeface="黑体"/>
              <a:cs typeface="+mn-cs"/>
            </a:endParaRPr>
          </a:p>
        </p:txBody>
      </p:sp>
      <p:sp>
        <p:nvSpPr>
          <p:cNvPr id="123" name="圆角矩形 123"/>
          <p:cNvSpPr/>
          <p:nvPr/>
        </p:nvSpPr>
        <p:spPr>
          <a:xfrm>
            <a:off x="2784461" y="4538030"/>
            <a:ext cx="857256" cy="357190"/>
          </a:xfrm>
          <a:prstGeom prst="roundRect">
            <a:avLst/>
          </a:prstGeom>
          <a:gradFill rotWithShape="1">
            <a:gsLst>
              <a:gs pos="0">
                <a:srgbClr val="F0AD00">
                  <a:tint val="50000"/>
                  <a:satMod val="300000"/>
                </a:srgbClr>
              </a:gs>
              <a:gs pos="35000">
                <a:srgbClr val="F0AD00">
                  <a:tint val="37000"/>
                  <a:satMod val="300000"/>
                </a:srgbClr>
              </a:gs>
              <a:gs pos="100000">
                <a:srgbClr val="F0AD00">
                  <a:tint val="15000"/>
                  <a:satMod val="350000"/>
                </a:srgbClr>
              </a:gs>
            </a:gsLst>
            <a:lin ang="16200000" scaled="1"/>
          </a:gradFill>
          <a:ln w="9525" cap="flat" cmpd="sng" algn="ctr">
            <a:solidFill>
              <a:srgbClr val="F0AD00">
                <a:shade val="95000"/>
                <a:satMod val="105000"/>
              </a:srgbClr>
            </a:solidFill>
            <a:prstDash val="solid"/>
          </a:ln>
          <a:effectLst>
            <a:outerShdw blurRad="40000" dist="20000" dir="5400000" rotWithShape="0">
              <a:srgbClr val="000000">
                <a:alpha val="38000"/>
              </a:srgbClr>
            </a:outerShdw>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ysClr val="windowText" lastClr="000000"/>
                </a:solidFill>
                <a:effectLst/>
                <a:uLnTx/>
                <a:uFillTx/>
                <a:latin typeface="黑体"/>
                <a:ea typeface="黑体"/>
                <a:cs typeface="+mn-cs"/>
              </a:rPr>
              <a:t>任务执行 引擎</a:t>
            </a:r>
            <a:endParaRPr kumimoji="0" lang="zh-CN" altLang="en-US" sz="1200" b="0" i="0" u="none" strike="noStrike" kern="0" cap="none" spc="0" normalizeH="0" baseline="0" noProof="0" dirty="0">
              <a:ln>
                <a:noFill/>
              </a:ln>
              <a:solidFill>
                <a:sysClr val="windowText" lastClr="000000"/>
              </a:solidFill>
              <a:effectLst/>
              <a:uLnTx/>
              <a:uFillTx/>
              <a:latin typeface="黑体"/>
              <a:ea typeface="黑体"/>
              <a:cs typeface="+mn-cs"/>
            </a:endParaRPr>
          </a:p>
        </p:txBody>
      </p:sp>
      <p:cxnSp>
        <p:nvCxnSpPr>
          <p:cNvPr id="124" name="直接箭头连接符 124"/>
          <p:cNvCxnSpPr/>
          <p:nvPr/>
        </p:nvCxnSpPr>
        <p:spPr>
          <a:xfrm>
            <a:off x="2284395" y="1747720"/>
            <a:ext cx="500066" cy="1588"/>
          </a:xfrm>
          <a:prstGeom prst="straightConnector1">
            <a:avLst/>
          </a:prstGeom>
          <a:noFill/>
          <a:ln w="28575" algn="ctr">
            <a:solidFill>
              <a:srgbClr val="6699FF"/>
            </a:solidFill>
            <a:round/>
            <a:headEnd type="arrow"/>
            <a:tailEnd type="arrow"/>
          </a:ln>
          <a:effectLst/>
        </p:spPr>
      </p:cxnSp>
      <p:cxnSp>
        <p:nvCxnSpPr>
          <p:cNvPr id="125" name="肘形连接符 125"/>
          <p:cNvCxnSpPr/>
          <p:nvPr/>
        </p:nvCxnSpPr>
        <p:spPr>
          <a:xfrm>
            <a:off x="2284399" y="2319224"/>
            <a:ext cx="377140" cy="2756918"/>
          </a:xfrm>
          <a:prstGeom prst="bentConnector3">
            <a:avLst>
              <a:gd name="adj1" fmla="val 50000"/>
            </a:avLst>
          </a:prstGeom>
          <a:noFill/>
          <a:ln w="28575" algn="ctr">
            <a:solidFill>
              <a:srgbClr val="6699FF"/>
            </a:solidFill>
            <a:round/>
            <a:headEnd type="arrow"/>
            <a:tailEnd type="arrow"/>
          </a:ln>
          <a:effectLst/>
        </p:spPr>
      </p:cxnSp>
    </p:spTree>
    <p:extLst>
      <p:ext uri="{BB962C8B-B14F-4D97-AF65-F5344CB8AC3E}">
        <p14:creationId xmlns:p14="http://schemas.microsoft.com/office/powerpoint/2010/main" val="138265271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a:t>持</a:t>
            </a:r>
            <a:r>
              <a:rPr lang="zh-CN" altLang="en-US" sz="2400" dirty="0" smtClean="0"/>
              <a:t>续</a:t>
            </a:r>
            <a:r>
              <a:rPr lang="zh-CN" altLang="en-US" sz="2400" dirty="0"/>
              <a:t>集</a:t>
            </a:r>
            <a:r>
              <a:rPr lang="zh-CN" altLang="en-US" sz="2400" dirty="0" smtClean="0"/>
              <a:t>成框架</a:t>
            </a:r>
            <a:endParaRPr lang="zh-CN" altLang="en-US" sz="2400" dirty="0"/>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68</a:t>
            </a:fld>
            <a:endParaRPr lang="en-US" altLang="zh-CN" dirty="0"/>
          </a:p>
        </p:txBody>
      </p:sp>
      <p:pic>
        <p:nvPicPr>
          <p:cNvPr id="34" name="Picture 3"/>
          <p:cNvPicPr>
            <a:picLocks noChangeAspect="1" noChangeArrowheads="1"/>
          </p:cNvPicPr>
          <p:nvPr/>
        </p:nvPicPr>
        <p:blipFill>
          <a:blip r:embed="rId3" cstate="print"/>
          <a:srcRect/>
          <a:stretch>
            <a:fillRect/>
          </a:stretch>
        </p:blipFill>
        <p:spPr bwMode="auto">
          <a:xfrm>
            <a:off x="198870" y="1002493"/>
            <a:ext cx="9329679" cy="5143536"/>
          </a:xfrm>
          <a:prstGeom prst="rect">
            <a:avLst/>
          </a:prstGeom>
          <a:noFill/>
          <a:ln w="9525">
            <a:solidFill>
              <a:schemeClr val="bg1">
                <a:lumMod val="85000"/>
              </a:schemeClr>
            </a:solidFill>
            <a:miter lim="800000"/>
            <a:headEnd/>
            <a:tailEnd/>
          </a:ln>
        </p:spPr>
      </p:pic>
    </p:spTree>
    <p:extLst>
      <p:ext uri="{BB962C8B-B14F-4D97-AF65-F5344CB8AC3E}">
        <p14:creationId xmlns:p14="http://schemas.microsoft.com/office/powerpoint/2010/main" val="377206422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提纲</a:t>
            </a:r>
            <a:endParaRPr lang="zh-CN" altLang="en-US" dirty="0"/>
          </a:p>
        </p:txBody>
      </p:sp>
      <p:grpSp>
        <p:nvGrpSpPr>
          <p:cNvPr id="2" name="组合 4"/>
          <p:cNvGrpSpPr/>
          <p:nvPr/>
        </p:nvGrpSpPr>
        <p:grpSpPr>
          <a:xfrm>
            <a:off x="1186117" y="1143008"/>
            <a:ext cx="7273058" cy="600075"/>
            <a:chOff x="1043608" y="1316856"/>
            <a:chExt cx="6840760" cy="600075"/>
          </a:xfrm>
        </p:grpSpPr>
        <p:sp>
          <p:nvSpPr>
            <p:cNvPr id="6" name="AutoShape 2"/>
            <p:cNvSpPr>
              <a:spLocks noChangeArrowheads="1"/>
            </p:cNvSpPr>
            <p:nvPr/>
          </p:nvSpPr>
          <p:spPr bwMode="auto">
            <a:xfrm>
              <a:off x="1043608" y="1316856"/>
              <a:ext cx="734932" cy="600075"/>
            </a:xfrm>
            <a:prstGeom prst="homePlate">
              <a:avLst>
                <a:gd name="adj" fmla="val 26228"/>
              </a:avLst>
            </a:prstGeom>
            <a:solidFill>
              <a:srgbClr val="333399"/>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2000" kern="0" dirty="0" smtClean="0">
                  <a:solidFill>
                    <a:srgbClr val="FFFFFF"/>
                  </a:solidFill>
                  <a:latin typeface="微软雅黑" pitchFamily="34" charset="-122"/>
                  <a:ea typeface="微软雅黑" pitchFamily="34" charset="-122"/>
                </a:rPr>
                <a:t>一</a:t>
              </a:r>
              <a:endParaRPr lang="en-US" altLang="zh-CN" sz="2000" kern="0" dirty="0">
                <a:solidFill>
                  <a:srgbClr val="FFFFFF"/>
                </a:solidFill>
                <a:latin typeface="微软雅黑" pitchFamily="34" charset="-122"/>
                <a:ea typeface="微软雅黑" pitchFamily="34" charset="-122"/>
              </a:endParaRPr>
            </a:p>
          </p:txBody>
        </p:sp>
        <p:sp>
          <p:nvSpPr>
            <p:cNvPr id="7" name="Freeform 4"/>
            <p:cNvSpPr>
              <a:spLocks/>
            </p:cNvSpPr>
            <p:nvPr/>
          </p:nvSpPr>
          <p:spPr bwMode="auto">
            <a:xfrm>
              <a:off x="1835771" y="1316856"/>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bg1"/>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pPr>
              <a:endParaRPr lang="zh-CN" altLang="en-US" sz="2000" kern="0" dirty="0">
                <a:solidFill>
                  <a:schemeClr val="bg1"/>
                </a:solidFill>
                <a:latin typeface="微软雅黑" pitchFamily="34" charset="-122"/>
                <a:ea typeface="微软雅黑" pitchFamily="34" charset="-122"/>
              </a:endParaRPr>
            </a:p>
          </p:txBody>
        </p:sp>
        <p:sp>
          <p:nvSpPr>
            <p:cNvPr id="8" name="Rectangle 5"/>
            <p:cNvSpPr>
              <a:spLocks noChangeArrowheads="1"/>
            </p:cNvSpPr>
            <p:nvPr/>
          </p:nvSpPr>
          <p:spPr bwMode="auto">
            <a:xfrm>
              <a:off x="1907705" y="1370831"/>
              <a:ext cx="5832649" cy="505946"/>
            </a:xfrm>
            <a:prstGeom prst="rect">
              <a:avLst/>
            </a:prstGeom>
            <a:noFill/>
            <a:ln w="6350">
              <a:noFill/>
              <a:miter lim="800000"/>
              <a:headEnd/>
              <a:tailEnd/>
            </a:ln>
          </p:spPr>
          <p:txBody>
            <a:bodyPr lIns="0" tIns="0" rIns="0" bIns="0" anchor="ctr"/>
            <a:lstStyle/>
            <a:p>
              <a:pPr marL="190500" lvl="1" indent="266700" fontAlgn="auto">
                <a:spcBef>
                  <a:spcPct val="20000"/>
                </a:spcBef>
                <a:spcAft>
                  <a:spcPts val="0"/>
                </a:spcAft>
                <a:buFontTx/>
                <a:buChar char="–"/>
                <a:tabLst>
                  <a:tab pos="8521700" algn="r"/>
                </a:tabLst>
                <a:defRPr/>
              </a:pPr>
              <a:r>
                <a:rPr kumimoji="1" lang="zh-CN" altLang="en-US" kern="0" dirty="0">
                  <a:solidFill>
                    <a:srgbClr val="000000"/>
                  </a:solidFill>
                  <a:latin typeface="微软雅黑"/>
                  <a:ea typeface="微软雅黑"/>
                  <a:cs typeface="微软雅黑"/>
                </a:rPr>
                <a:t>产品总体介绍</a:t>
              </a:r>
            </a:p>
          </p:txBody>
        </p:sp>
      </p:grpSp>
      <p:grpSp>
        <p:nvGrpSpPr>
          <p:cNvPr id="3" name="组合 8"/>
          <p:cNvGrpSpPr/>
          <p:nvPr/>
        </p:nvGrpSpPr>
        <p:grpSpPr>
          <a:xfrm>
            <a:off x="1186117" y="1905008"/>
            <a:ext cx="7273058" cy="600075"/>
            <a:chOff x="1043608" y="2252861"/>
            <a:chExt cx="6840760" cy="600075"/>
          </a:xfrm>
        </p:grpSpPr>
        <p:sp>
          <p:nvSpPr>
            <p:cNvPr id="10" name="AutoShape 2"/>
            <p:cNvSpPr>
              <a:spLocks noChangeArrowheads="1"/>
            </p:cNvSpPr>
            <p:nvPr/>
          </p:nvSpPr>
          <p:spPr bwMode="auto">
            <a:xfrm>
              <a:off x="1043608" y="2252861"/>
              <a:ext cx="734932" cy="600075"/>
            </a:xfrm>
            <a:prstGeom prst="homePlate">
              <a:avLst>
                <a:gd name="adj" fmla="val 26228"/>
              </a:avLst>
            </a:prstGeom>
            <a:solidFill>
              <a:srgbClr val="333399"/>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1800" b="1" kern="0" dirty="0" smtClean="0">
                  <a:solidFill>
                    <a:srgbClr val="FFFFFF"/>
                  </a:solidFill>
                  <a:latin typeface="微软雅黑" pitchFamily="34" charset="-122"/>
                  <a:ea typeface="微软雅黑" pitchFamily="34" charset="-122"/>
                </a:rPr>
                <a:t>二</a:t>
              </a:r>
              <a:endParaRPr lang="en-US" altLang="zh-CN" sz="1800" b="1" kern="0" dirty="0">
                <a:solidFill>
                  <a:srgbClr val="FFFFFF"/>
                </a:solidFill>
                <a:latin typeface="微软雅黑" pitchFamily="34" charset="-122"/>
                <a:ea typeface="微软雅黑" pitchFamily="34" charset="-122"/>
              </a:endParaRPr>
            </a:p>
          </p:txBody>
        </p:sp>
        <p:sp>
          <p:nvSpPr>
            <p:cNvPr id="11" name="Freeform 4"/>
            <p:cNvSpPr>
              <a:spLocks/>
            </p:cNvSpPr>
            <p:nvPr/>
          </p:nvSpPr>
          <p:spPr bwMode="auto">
            <a:xfrm>
              <a:off x="1835771" y="2252861"/>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bg1"/>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endParaRPr lang="zh-CN" altLang="en-US" sz="1800" kern="0">
                <a:solidFill>
                  <a:srgbClr val="FFFFFF">
                    <a:lumMod val="50000"/>
                  </a:srgbClr>
                </a:solidFill>
                <a:latin typeface="微软雅黑" pitchFamily="34" charset="-122"/>
                <a:ea typeface="微软雅黑" pitchFamily="34" charset="-122"/>
              </a:endParaRPr>
            </a:p>
          </p:txBody>
        </p:sp>
        <p:sp>
          <p:nvSpPr>
            <p:cNvPr id="12" name="Rectangle 5"/>
            <p:cNvSpPr>
              <a:spLocks noChangeArrowheads="1"/>
            </p:cNvSpPr>
            <p:nvPr/>
          </p:nvSpPr>
          <p:spPr bwMode="auto">
            <a:xfrm>
              <a:off x="1907705" y="2306836"/>
              <a:ext cx="5832648" cy="505946"/>
            </a:xfrm>
            <a:prstGeom prst="rect">
              <a:avLst/>
            </a:prstGeom>
            <a:noFill/>
            <a:ln w="6350" algn="ctr">
              <a:noFill/>
              <a:miter lim="800000"/>
              <a:headEnd/>
              <a:tailEnd/>
            </a:ln>
          </p:spPr>
          <p:txBody>
            <a:bodyPr lIns="0" tIns="0" rIns="0" bIns="0" anchor="ctr"/>
            <a:lstStyle/>
            <a:p>
              <a:pPr marL="190500" lvl="1" indent="266700" fontAlgn="auto">
                <a:spcBef>
                  <a:spcPct val="20000"/>
                </a:spcBef>
                <a:spcAft>
                  <a:spcPts val="0"/>
                </a:spcAft>
                <a:buFontTx/>
                <a:buChar char="–"/>
                <a:tabLst>
                  <a:tab pos="8521700" algn="r"/>
                </a:tabLst>
                <a:defRPr/>
              </a:pPr>
              <a:r>
                <a:rPr kumimoji="1" lang="zh-CN" altLang="en-US" kern="0" dirty="0">
                  <a:solidFill>
                    <a:srgbClr val="000000"/>
                  </a:solidFill>
                  <a:latin typeface="微软雅黑"/>
                  <a:ea typeface="微软雅黑"/>
                  <a:cs typeface="微软雅黑"/>
                </a:rPr>
                <a:t>系统支撑类组件</a:t>
              </a:r>
              <a:endParaRPr kumimoji="1" lang="zh-CN" altLang="de-DE" kern="0" dirty="0">
                <a:solidFill>
                  <a:srgbClr val="000000"/>
                </a:solidFill>
                <a:latin typeface="微软雅黑"/>
                <a:ea typeface="微软雅黑"/>
                <a:cs typeface="微软雅黑"/>
              </a:endParaRPr>
            </a:p>
          </p:txBody>
        </p:sp>
      </p:grpSp>
      <p:grpSp>
        <p:nvGrpSpPr>
          <p:cNvPr id="13" name="组合 28"/>
          <p:cNvGrpSpPr/>
          <p:nvPr/>
        </p:nvGrpSpPr>
        <p:grpSpPr>
          <a:xfrm>
            <a:off x="1186117" y="2667008"/>
            <a:ext cx="7273058" cy="600075"/>
            <a:chOff x="1043930" y="4797152"/>
            <a:chExt cx="6840760" cy="600075"/>
          </a:xfrm>
        </p:grpSpPr>
        <p:sp>
          <p:nvSpPr>
            <p:cNvPr id="30" name="AutoShape 2"/>
            <p:cNvSpPr>
              <a:spLocks noChangeArrowheads="1"/>
            </p:cNvSpPr>
            <p:nvPr/>
          </p:nvSpPr>
          <p:spPr bwMode="auto">
            <a:xfrm>
              <a:off x="1043930" y="4797152"/>
              <a:ext cx="734932" cy="600075"/>
            </a:xfrm>
            <a:prstGeom prst="homePlate">
              <a:avLst>
                <a:gd name="adj" fmla="val 26228"/>
              </a:avLst>
            </a:prstGeom>
            <a:solidFill>
              <a:srgbClr val="333399"/>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1800" b="1" kern="0" dirty="0" smtClean="0">
                  <a:solidFill>
                    <a:srgbClr val="FFFFFF"/>
                  </a:solidFill>
                  <a:latin typeface="微软雅黑" pitchFamily="34" charset="-122"/>
                  <a:ea typeface="微软雅黑" pitchFamily="34" charset="-122"/>
                </a:rPr>
                <a:t>三</a:t>
              </a:r>
              <a:endParaRPr lang="en-US" altLang="zh-CN" sz="1800" b="1" kern="0" dirty="0">
                <a:solidFill>
                  <a:srgbClr val="FFFFFF"/>
                </a:solidFill>
                <a:latin typeface="微软雅黑" pitchFamily="34" charset="-122"/>
                <a:ea typeface="微软雅黑" pitchFamily="34" charset="-122"/>
              </a:endParaRPr>
            </a:p>
          </p:txBody>
        </p:sp>
        <p:sp>
          <p:nvSpPr>
            <p:cNvPr id="31" name="Freeform 4"/>
            <p:cNvSpPr>
              <a:spLocks/>
            </p:cNvSpPr>
            <p:nvPr/>
          </p:nvSpPr>
          <p:spPr bwMode="auto">
            <a:xfrm>
              <a:off x="1836093" y="4797152"/>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bg1"/>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pPr>
              <a:endParaRPr lang="zh-CN" altLang="en-US" sz="1800" kern="0">
                <a:solidFill>
                  <a:srgbClr val="FFFFFF">
                    <a:lumMod val="50000"/>
                  </a:srgbClr>
                </a:solidFill>
                <a:latin typeface="微软雅黑" pitchFamily="34" charset="-122"/>
                <a:ea typeface="微软雅黑" pitchFamily="34" charset="-122"/>
              </a:endParaRPr>
            </a:p>
          </p:txBody>
        </p:sp>
        <p:sp>
          <p:nvSpPr>
            <p:cNvPr id="32" name="Rectangle 5"/>
            <p:cNvSpPr>
              <a:spLocks noChangeArrowheads="1"/>
            </p:cNvSpPr>
            <p:nvPr/>
          </p:nvSpPr>
          <p:spPr bwMode="auto">
            <a:xfrm>
              <a:off x="1908026" y="4851127"/>
              <a:ext cx="5832648" cy="505946"/>
            </a:xfrm>
            <a:prstGeom prst="rect">
              <a:avLst/>
            </a:prstGeom>
            <a:noFill/>
            <a:ln w="6350">
              <a:noFill/>
              <a:miter lim="800000"/>
              <a:headEnd/>
              <a:tailEnd/>
            </a:ln>
          </p:spPr>
          <p:txBody>
            <a:bodyPr lIns="0" tIns="0" rIns="0" bIns="0" anchor="ctr"/>
            <a:lstStyle/>
            <a:p>
              <a:pPr marL="190500" lvl="1" indent="266700" fontAlgn="auto">
                <a:spcBef>
                  <a:spcPct val="20000"/>
                </a:spcBef>
                <a:spcAft>
                  <a:spcPts val="0"/>
                </a:spcAft>
                <a:buFontTx/>
                <a:buChar char="–"/>
                <a:tabLst>
                  <a:tab pos="8521700" algn="r"/>
                </a:tabLst>
                <a:defRPr/>
              </a:pPr>
              <a:r>
                <a:rPr kumimoji="1" lang="zh-CN" altLang="en-US" kern="0" dirty="0">
                  <a:solidFill>
                    <a:srgbClr val="000000"/>
                  </a:solidFill>
                  <a:latin typeface="微软雅黑"/>
                  <a:ea typeface="微软雅黑"/>
                  <a:cs typeface="微软雅黑"/>
                </a:rPr>
                <a:t>基础框架类组件</a:t>
              </a:r>
              <a:endParaRPr kumimoji="1" lang="zh-CN" altLang="de-DE" kern="0" dirty="0">
                <a:solidFill>
                  <a:srgbClr val="000000"/>
                </a:solidFill>
                <a:latin typeface="微软雅黑"/>
                <a:ea typeface="微软雅黑"/>
                <a:cs typeface="微软雅黑"/>
              </a:endParaRPr>
            </a:p>
          </p:txBody>
        </p:sp>
      </p:grpSp>
      <p:sp>
        <p:nvSpPr>
          <p:cNvPr id="25" name="灯片编号占位符 3"/>
          <p:cNvSpPr>
            <a:spLocks noGrp="1"/>
          </p:cNvSpPr>
          <p:nvPr>
            <p:ph type="sldNum" sz="quarter" idx="12"/>
          </p:nvPr>
        </p:nvSpPr>
        <p:spPr>
          <a:xfrm>
            <a:off x="-15871" y="6397633"/>
            <a:ext cx="529431" cy="307975"/>
          </a:xfrm>
        </p:spPr>
        <p:txBody>
          <a:bodyPr/>
          <a:lstStyle/>
          <a:p>
            <a:fld id="{BD61978C-FD3D-4268-8D6C-034E9AD544A3}" type="slidenum">
              <a:rPr lang="en-US" altLang="zh-CN" smtClean="0"/>
              <a:pPr/>
              <a:t>69</a:t>
            </a:fld>
            <a:endParaRPr lang="en-US" altLang="zh-CN" dirty="0"/>
          </a:p>
        </p:txBody>
      </p:sp>
      <p:grpSp>
        <p:nvGrpSpPr>
          <p:cNvPr id="16" name="组合 28"/>
          <p:cNvGrpSpPr/>
          <p:nvPr/>
        </p:nvGrpSpPr>
        <p:grpSpPr>
          <a:xfrm>
            <a:off x="1203325" y="3424877"/>
            <a:ext cx="7273058" cy="600075"/>
            <a:chOff x="1043930" y="4797152"/>
            <a:chExt cx="6840760" cy="600075"/>
          </a:xfrm>
        </p:grpSpPr>
        <p:sp>
          <p:nvSpPr>
            <p:cNvPr id="17" name="AutoShape 2"/>
            <p:cNvSpPr>
              <a:spLocks noChangeArrowheads="1"/>
            </p:cNvSpPr>
            <p:nvPr/>
          </p:nvSpPr>
          <p:spPr bwMode="auto">
            <a:xfrm>
              <a:off x="1043930" y="4797152"/>
              <a:ext cx="734932" cy="600075"/>
            </a:xfrm>
            <a:prstGeom prst="homePlate">
              <a:avLst>
                <a:gd name="adj" fmla="val 26228"/>
              </a:avLst>
            </a:prstGeom>
            <a:solidFill>
              <a:srgbClr val="333399"/>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1800" b="1" kern="0" dirty="0" smtClean="0">
                  <a:solidFill>
                    <a:srgbClr val="FFFFFF"/>
                  </a:solidFill>
                  <a:latin typeface="微软雅黑" pitchFamily="34" charset="-122"/>
                  <a:ea typeface="微软雅黑" pitchFamily="34" charset="-122"/>
                </a:rPr>
                <a:t>四</a:t>
              </a:r>
              <a:endParaRPr lang="en-US" altLang="zh-CN" sz="1800" b="1" kern="0" dirty="0">
                <a:solidFill>
                  <a:srgbClr val="FFFFFF"/>
                </a:solidFill>
                <a:latin typeface="微软雅黑" pitchFamily="34" charset="-122"/>
                <a:ea typeface="微软雅黑" pitchFamily="34" charset="-122"/>
              </a:endParaRPr>
            </a:p>
          </p:txBody>
        </p:sp>
        <p:sp>
          <p:nvSpPr>
            <p:cNvPr id="18" name="Freeform 4"/>
            <p:cNvSpPr>
              <a:spLocks/>
            </p:cNvSpPr>
            <p:nvPr/>
          </p:nvSpPr>
          <p:spPr bwMode="auto">
            <a:xfrm>
              <a:off x="1836093" y="4797152"/>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rgbClr val="C00000"/>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pPr>
              <a:endParaRPr lang="zh-CN" altLang="en-US" sz="1800" kern="0">
                <a:solidFill>
                  <a:srgbClr val="FFFFFF">
                    <a:lumMod val="50000"/>
                  </a:srgbClr>
                </a:solidFill>
                <a:latin typeface="微软雅黑" pitchFamily="34" charset="-122"/>
                <a:ea typeface="微软雅黑" pitchFamily="34" charset="-122"/>
              </a:endParaRPr>
            </a:p>
          </p:txBody>
        </p:sp>
        <p:sp>
          <p:nvSpPr>
            <p:cNvPr id="19" name="Rectangle 5"/>
            <p:cNvSpPr>
              <a:spLocks noChangeArrowheads="1"/>
            </p:cNvSpPr>
            <p:nvPr/>
          </p:nvSpPr>
          <p:spPr bwMode="auto">
            <a:xfrm>
              <a:off x="1908026" y="4851127"/>
              <a:ext cx="5832648" cy="505946"/>
            </a:xfrm>
            <a:prstGeom prst="rect">
              <a:avLst/>
            </a:prstGeom>
            <a:noFill/>
            <a:ln w="6350">
              <a:noFill/>
              <a:miter lim="800000"/>
              <a:headEnd/>
              <a:tailEnd/>
            </a:ln>
          </p:spPr>
          <p:txBody>
            <a:bodyPr lIns="0" tIns="0" rIns="0" bIns="0" anchor="ctr"/>
            <a:lstStyle/>
            <a:p>
              <a:pPr marL="190500" lvl="1" indent="266700" fontAlgn="auto">
                <a:spcBef>
                  <a:spcPct val="20000"/>
                </a:spcBef>
                <a:spcAft>
                  <a:spcPts val="0"/>
                </a:spcAft>
                <a:buFontTx/>
                <a:buChar char="–"/>
                <a:tabLst>
                  <a:tab pos="8521700" algn="r"/>
                </a:tabLst>
                <a:defRPr/>
              </a:pPr>
              <a:r>
                <a:rPr lang="zh-CN" altLang="en-US" sz="2000" b="1" dirty="0">
                  <a:solidFill>
                    <a:schemeClr val="bg1"/>
                  </a:solidFill>
                  <a:latin typeface="微软雅黑" panose="020B0503020204020204" pitchFamily="34" charset="-122"/>
                  <a:ea typeface="微软雅黑" panose="020B0503020204020204" pitchFamily="34" charset="-122"/>
                </a:rPr>
                <a:t>开发平台类组件</a:t>
              </a:r>
              <a:endParaRPr lang="zh-CN" altLang="de-DE" sz="2000" b="1" dirty="0">
                <a:solidFill>
                  <a:schemeClr val="bg1"/>
                </a:solidFill>
                <a:latin typeface="微软雅黑" panose="020B0503020204020204" pitchFamily="34" charset="-122"/>
                <a:ea typeface="微软雅黑" panose="020B0503020204020204" pitchFamily="34" charset="-122"/>
              </a:endParaRPr>
            </a:p>
          </p:txBody>
        </p:sp>
      </p:grpSp>
      <p:grpSp>
        <p:nvGrpSpPr>
          <p:cNvPr id="20" name="组合 28"/>
          <p:cNvGrpSpPr/>
          <p:nvPr/>
        </p:nvGrpSpPr>
        <p:grpSpPr>
          <a:xfrm>
            <a:off x="1203325" y="4186670"/>
            <a:ext cx="7273058" cy="600075"/>
            <a:chOff x="1043930" y="4797152"/>
            <a:chExt cx="6840760" cy="600075"/>
          </a:xfrm>
        </p:grpSpPr>
        <p:sp>
          <p:nvSpPr>
            <p:cNvPr id="21" name="AutoShape 2"/>
            <p:cNvSpPr>
              <a:spLocks noChangeArrowheads="1"/>
            </p:cNvSpPr>
            <p:nvPr/>
          </p:nvSpPr>
          <p:spPr bwMode="auto">
            <a:xfrm>
              <a:off x="1043930" y="4797152"/>
              <a:ext cx="734932" cy="600075"/>
            </a:xfrm>
            <a:prstGeom prst="homePlate">
              <a:avLst>
                <a:gd name="adj" fmla="val 26228"/>
              </a:avLst>
            </a:prstGeom>
            <a:solidFill>
              <a:srgbClr val="333399"/>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1800" b="1" kern="0" dirty="0" smtClean="0">
                  <a:solidFill>
                    <a:srgbClr val="FFFFFF"/>
                  </a:solidFill>
                  <a:latin typeface="微软雅黑" pitchFamily="34" charset="-122"/>
                  <a:ea typeface="微软雅黑" pitchFamily="34" charset="-122"/>
                </a:rPr>
                <a:t>五</a:t>
              </a:r>
              <a:endParaRPr lang="en-US" altLang="zh-CN" sz="1800" b="1" kern="0" dirty="0">
                <a:solidFill>
                  <a:srgbClr val="FFFFFF"/>
                </a:solidFill>
                <a:latin typeface="微软雅黑" pitchFamily="34" charset="-122"/>
                <a:ea typeface="微软雅黑" pitchFamily="34" charset="-122"/>
              </a:endParaRPr>
            </a:p>
          </p:txBody>
        </p:sp>
        <p:sp>
          <p:nvSpPr>
            <p:cNvPr id="22" name="Freeform 4"/>
            <p:cNvSpPr>
              <a:spLocks/>
            </p:cNvSpPr>
            <p:nvPr/>
          </p:nvSpPr>
          <p:spPr bwMode="auto">
            <a:xfrm>
              <a:off x="1836093" y="4797152"/>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rgbClr val="FFFFFF"/>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pPr>
              <a:endParaRPr lang="zh-CN" altLang="en-US" sz="1800" kern="0">
                <a:solidFill>
                  <a:srgbClr val="FFFFFF">
                    <a:lumMod val="50000"/>
                  </a:srgbClr>
                </a:solidFill>
                <a:latin typeface="微软雅黑" pitchFamily="34" charset="-122"/>
                <a:ea typeface="微软雅黑" pitchFamily="34" charset="-122"/>
              </a:endParaRPr>
            </a:p>
          </p:txBody>
        </p:sp>
        <p:sp>
          <p:nvSpPr>
            <p:cNvPr id="23" name="Rectangle 5"/>
            <p:cNvSpPr>
              <a:spLocks noChangeArrowheads="1"/>
            </p:cNvSpPr>
            <p:nvPr/>
          </p:nvSpPr>
          <p:spPr bwMode="auto">
            <a:xfrm>
              <a:off x="1908026" y="4851127"/>
              <a:ext cx="5832648" cy="505946"/>
            </a:xfrm>
            <a:prstGeom prst="rect">
              <a:avLst/>
            </a:prstGeom>
            <a:noFill/>
            <a:ln w="6350">
              <a:noFill/>
              <a:miter lim="800000"/>
              <a:headEnd/>
              <a:tailEnd/>
            </a:ln>
          </p:spPr>
          <p:txBody>
            <a:bodyPr lIns="0" tIns="0" rIns="0" bIns="0" anchor="ctr"/>
            <a:lstStyle/>
            <a:p>
              <a:pPr marL="190500" lvl="1" indent="266700" fontAlgn="auto">
                <a:spcBef>
                  <a:spcPct val="20000"/>
                </a:spcBef>
                <a:spcAft>
                  <a:spcPts val="0"/>
                </a:spcAft>
                <a:buFontTx/>
                <a:buChar char="–"/>
                <a:tabLst>
                  <a:tab pos="8521700" algn="r"/>
                </a:tabLst>
                <a:defRPr/>
              </a:pPr>
              <a:r>
                <a:rPr kumimoji="1" lang="en-US" altLang="zh-CN" kern="0" dirty="0" smtClean="0">
                  <a:solidFill>
                    <a:srgbClr val="000000"/>
                  </a:solidFill>
                  <a:latin typeface="微软雅黑"/>
                  <a:ea typeface="微软雅黑"/>
                  <a:cs typeface="微软雅黑"/>
                </a:rPr>
                <a:t>UI</a:t>
              </a:r>
              <a:r>
                <a:rPr kumimoji="1" lang="zh-CN" altLang="en-US" kern="0" dirty="0" smtClean="0">
                  <a:solidFill>
                    <a:srgbClr val="000000"/>
                  </a:solidFill>
                  <a:latin typeface="微软雅黑"/>
                  <a:ea typeface="微软雅黑"/>
                  <a:cs typeface="微软雅黑"/>
                </a:rPr>
                <a:t>类组件</a:t>
              </a:r>
              <a:endParaRPr kumimoji="1" lang="zh-CN" altLang="de-DE" sz="1800" kern="0" dirty="0">
                <a:solidFill>
                  <a:srgbClr val="000000"/>
                </a:solidFill>
                <a:latin typeface="微软雅黑"/>
                <a:ea typeface="微软雅黑"/>
                <a:cs typeface="微软雅黑"/>
              </a:endParaRPr>
            </a:p>
          </p:txBody>
        </p:sp>
      </p:grpSp>
    </p:spTree>
    <p:extLst>
      <p:ext uri="{BB962C8B-B14F-4D97-AF65-F5344CB8AC3E}">
        <p14:creationId xmlns:p14="http://schemas.microsoft.com/office/powerpoint/2010/main" val="36099278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圆角矩形 85"/>
          <p:cNvSpPr/>
          <p:nvPr/>
        </p:nvSpPr>
        <p:spPr>
          <a:xfrm>
            <a:off x="593725" y="747932"/>
            <a:ext cx="8242141" cy="914400"/>
          </a:xfrm>
          <a:prstGeom prst="roundRect">
            <a:avLst>
              <a:gd name="adj" fmla="val 3588"/>
            </a:avLst>
          </a:prstGeom>
          <a:solidFill>
            <a:srgbClr val="FFC000"/>
          </a:solidFill>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t" anchorCtr="0"/>
          <a:lstStyle/>
          <a:p>
            <a:endParaRPr lang="zh-CN" altLang="en-US" dirty="0" smtClean="0">
              <a:solidFill>
                <a:schemeClr val="tx1"/>
              </a:solidFill>
            </a:endParaRPr>
          </a:p>
        </p:txBody>
      </p:sp>
      <p:sp>
        <p:nvSpPr>
          <p:cNvPr id="87" name="圆角矩形 86"/>
          <p:cNvSpPr/>
          <p:nvPr/>
        </p:nvSpPr>
        <p:spPr>
          <a:xfrm>
            <a:off x="650451" y="685800"/>
            <a:ext cx="716708" cy="976532"/>
          </a:xfrm>
          <a:prstGeom prst="roundRect">
            <a:avLst/>
          </a:prstGeom>
          <a:noFill/>
        </p:spPr>
        <p:style>
          <a:lnRef idx="0">
            <a:schemeClr val="accent3"/>
          </a:lnRef>
          <a:fillRef idx="3">
            <a:schemeClr val="accent3"/>
          </a:fillRef>
          <a:effectRef idx="3">
            <a:schemeClr val="accent3"/>
          </a:effectRef>
          <a:fontRef idx="minor">
            <a:schemeClr val="lt1"/>
          </a:fontRef>
        </p:style>
        <p:txBody>
          <a:bodyPr rtlCol="0" anchor="t" anchorCtr="0"/>
          <a:lstStyle/>
          <a:p>
            <a:r>
              <a:rPr lang="zh-CN" altLang="en-US" dirty="0">
                <a:solidFill>
                  <a:schemeClr val="tx1"/>
                </a:solidFill>
                <a:latin typeface="微软雅黑" pitchFamily="34" charset="-122"/>
                <a:ea typeface="微软雅黑" pitchFamily="34" charset="-122"/>
              </a:rPr>
              <a:t>客户定制平台</a:t>
            </a:r>
          </a:p>
        </p:txBody>
      </p:sp>
      <p:sp>
        <p:nvSpPr>
          <p:cNvPr id="83" name="圆角矩形 82"/>
          <p:cNvSpPr/>
          <p:nvPr/>
        </p:nvSpPr>
        <p:spPr>
          <a:xfrm>
            <a:off x="595430" y="1905000"/>
            <a:ext cx="8240437" cy="914400"/>
          </a:xfrm>
          <a:prstGeom prst="roundRect">
            <a:avLst>
              <a:gd name="adj" fmla="val 3588"/>
            </a:avLst>
          </a:prstGeom>
          <a:solidFill>
            <a:schemeClr val="accent2">
              <a:lumMod val="40000"/>
              <a:lumOff val="60000"/>
            </a:schemeClr>
          </a:solidFill>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t" anchorCtr="0"/>
          <a:lstStyle/>
          <a:p>
            <a:endParaRPr lang="zh-CN" altLang="en-US" dirty="0" smtClean="0">
              <a:solidFill>
                <a:schemeClr val="tx1"/>
              </a:solidFill>
            </a:endParaRPr>
          </a:p>
        </p:txBody>
      </p:sp>
      <p:sp>
        <p:nvSpPr>
          <p:cNvPr id="4" name="圆角矩形 3"/>
          <p:cNvSpPr/>
          <p:nvPr/>
        </p:nvSpPr>
        <p:spPr>
          <a:xfrm>
            <a:off x="607687" y="2931840"/>
            <a:ext cx="8228174" cy="3011760"/>
          </a:xfrm>
          <a:prstGeom prst="roundRect">
            <a:avLst>
              <a:gd name="adj" fmla="val 3588"/>
            </a:avLst>
          </a:prstGeom>
          <a:solidFill>
            <a:schemeClr val="accent2">
              <a:lumMod val="40000"/>
              <a:lumOff val="60000"/>
            </a:schemeClr>
          </a:solidFill>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t" anchorCtr="0"/>
          <a:lstStyle/>
          <a:p>
            <a:endParaRPr lang="zh-CN" altLang="en-US" dirty="0" smtClean="0">
              <a:solidFill>
                <a:schemeClr val="tx1"/>
              </a:solidFill>
            </a:endParaRPr>
          </a:p>
        </p:txBody>
      </p:sp>
      <p:sp>
        <p:nvSpPr>
          <p:cNvPr id="9" name="圆角矩形 8"/>
          <p:cNvSpPr/>
          <p:nvPr/>
        </p:nvSpPr>
        <p:spPr>
          <a:xfrm>
            <a:off x="1167083" y="4641574"/>
            <a:ext cx="7525434" cy="6524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smtClean="0">
              <a:solidFill>
                <a:schemeClr val="tx1"/>
              </a:solidFill>
            </a:endParaRPr>
          </a:p>
        </p:txBody>
      </p:sp>
      <p:sp>
        <p:nvSpPr>
          <p:cNvPr id="10" name="圆角矩形 9"/>
          <p:cNvSpPr/>
          <p:nvPr/>
        </p:nvSpPr>
        <p:spPr>
          <a:xfrm>
            <a:off x="1167083" y="4755292"/>
            <a:ext cx="1428760" cy="428628"/>
          </a:xfrm>
          <a:prstGeom prst="roundRect">
            <a:avLst/>
          </a:prstGeom>
          <a:noFill/>
        </p:spPr>
        <p:style>
          <a:lnRef idx="0">
            <a:schemeClr val="accent3"/>
          </a:lnRef>
          <a:fillRef idx="3">
            <a:schemeClr val="accent3"/>
          </a:fillRef>
          <a:effectRef idx="3">
            <a:schemeClr val="accent3"/>
          </a:effectRef>
          <a:fontRef idx="minor">
            <a:schemeClr val="lt1"/>
          </a:fontRef>
        </p:style>
        <p:txBody>
          <a:bodyPr rtlCol="0" anchor="t" anchorCtr="0"/>
          <a:lstStyle/>
          <a:p>
            <a:r>
              <a:rPr lang="zh-CN" altLang="en-US" dirty="0">
                <a:solidFill>
                  <a:schemeClr val="tx1"/>
                </a:solidFill>
                <a:latin typeface="微软雅黑" pitchFamily="34" charset="-122"/>
                <a:ea typeface="微软雅黑" pitchFamily="34" charset="-122"/>
              </a:rPr>
              <a:t>基础能力</a:t>
            </a:r>
          </a:p>
        </p:txBody>
      </p:sp>
      <p:sp>
        <p:nvSpPr>
          <p:cNvPr id="11" name="圆角矩形 10"/>
          <p:cNvSpPr/>
          <p:nvPr/>
        </p:nvSpPr>
        <p:spPr>
          <a:xfrm>
            <a:off x="2313816" y="4755292"/>
            <a:ext cx="1791770" cy="405396"/>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a:solidFill>
                  <a:schemeClr val="tx1"/>
                </a:solidFill>
              </a:rPr>
              <a:t>开发工具基础框架</a:t>
            </a:r>
            <a:endParaRPr lang="en-US" altLang="zh-CN" sz="1400" dirty="0">
              <a:solidFill>
                <a:schemeClr val="tx1"/>
              </a:solidFill>
            </a:endParaRPr>
          </a:p>
        </p:txBody>
      </p:sp>
      <p:sp>
        <p:nvSpPr>
          <p:cNvPr id="12" name="圆角矩形 11"/>
          <p:cNvSpPr/>
          <p:nvPr/>
        </p:nvSpPr>
        <p:spPr>
          <a:xfrm>
            <a:off x="4463948" y="4755292"/>
            <a:ext cx="1862975" cy="405396"/>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600" dirty="0">
                <a:solidFill>
                  <a:schemeClr val="tx1"/>
                </a:solidFill>
              </a:rPr>
              <a:t>运行平台基础框架</a:t>
            </a:r>
            <a:endParaRPr lang="en-US" altLang="zh-CN" sz="1600" dirty="0">
              <a:solidFill>
                <a:schemeClr val="tx1"/>
              </a:solidFill>
            </a:endParaRPr>
          </a:p>
        </p:txBody>
      </p:sp>
      <p:sp>
        <p:nvSpPr>
          <p:cNvPr id="13" name="圆角矩形 12"/>
          <p:cNvSpPr/>
          <p:nvPr/>
        </p:nvSpPr>
        <p:spPr>
          <a:xfrm>
            <a:off x="6680388" y="4755292"/>
            <a:ext cx="1797125" cy="405396"/>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1400" dirty="0">
                <a:solidFill>
                  <a:schemeClr val="tx1"/>
                </a:solidFill>
              </a:rPr>
              <a:t>治理平台基础框架</a:t>
            </a:r>
            <a:endParaRPr lang="en-US" altLang="zh-CN" sz="1400" dirty="0">
              <a:solidFill>
                <a:schemeClr val="tx1"/>
              </a:solidFill>
            </a:endParaRPr>
          </a:p>
        </p:txBody>
      </p:sp>
      <p:sp>
        <p:nvSpPr>
          <p:cNvPr id="14" name="圆角矩形 13"/>
          <p:cNvSpPr/>
          <p:nvPr/>
        </p:nvSpPr>
        <p:spPr>
          <a:xfrm>
            <a:off x="737062" y="3733800"/>
            <a:ext cx="500066" cy="1357322"/>
          </a:xfrm>
          <a:prstGeom prst="roundRect">
            <a:avLst/>
          </a:prstGeom>
          <a:noFill/>
        </p:spPr>
        <p:style>
          <a:lnRef idx="0">
            <a:schemeClr val="accent3"/>
          </a:lnRef>
          <a:fillRef idx="3">
            <a:schemeClr val="accent3"/>
          </a:fillRef>
          <a:effectRef idx="3">
            <a:schemeClr val="accent3"/>
          </a:effectRef>
          <a:fontRef idx="minor">
            <a:schemeClr val="lt1"/>
          </a:fontRef>
        </p:style>
        <p:txBody>
          <a:bodyPr rtlCol="0" anchor="t" anchorCtr="0"/>
          <a:lstStyle/>
          <a:p>
            <a:r>
              <a:rPr lang="zh-CN" altLang="en-US" dirty="0">
                <a:solidFill>
                  <a:schemeClr val="tx1"/>
                </a:solidFill>
                <a:latin typeface="微软雅黑" pitchFamily="34" charset="-122"/>
                <a:ea typeface="微软雅黑" pitchFamily="34" charset="-122"/>
              </a:rPr>
              <a:t>技术平台</a:t>
            </a:r>
          </a:p>
        </p:txBody>
      </p:sp>
      <p:sp>
        <p:nvSpPr>
          <p:cNvPr id="16" name="圆角矩形 15"/>
          <p:cNvSpPr/>
          <p:nvPr/>
        </p:nvSpPr>
        <p:spPr>
          <a:xfrm>
            <a:off x="3705824" y="2057400"/>
            <a:ext cx="1151248" cy="617758"/>
          </a:xfrm>
          <a:prstGeom prst="roundRect">
            <a:avLst/>
          </a:prstGeom>
        </p:spPr>
        <p:style>
          <a:lnRef idx="0">
            <a:schemeClr val="accent5"/>
          </a:lnRef>
          <a:fillRef idx="3">
            <a:schemeClr val="accent5"/>
          </a:fillRef>
          <a:effectRef idx="3">
            <a:schemeClr val="accent5"/>
          </a:effectRef>
          <a:fontRef idx="minor">
            <a:schemeClr val="lt1"/>
          </a:fontRef>
        </p:style>
        <p:txBody>
          <a:bodyPr lIns="36000" rIns="36000" rtlCol="0" anchor="ctr"/>
          <a:lstStyle/>
          <a:p>
            <a:pPr algn="ctr"/>
            <a:r>
              <a:rPr lang="zh-CN" altLang="en-US" sz="1300" dirty="0">
                <a:solidFill>
                  <a:schemeClr val="tx1"/>
                </a:solidFill>
              </a:rPr>
              <a:t>业务流程平台（</a:t>
            </a:r>
            <a:r>
              <a:rPr lang="en-US" altLang="zh-CN" sz="1300" dirty="0">
                <a:solidFill>
                  <a:schemeClr val="tx1"/>
                </a:solidFill>
              </a:rPr>
              <a:t>BPS</a:t>
            </a:r>
            <a:r>
              <a:rPr lang="zh-CN" altLang="en-US" sz="1300" dirty="0">
                <a:solidFill>
                  <a:schemeClr val="tx1"/>
                </a:solidFill>
              </a:rPr>
              <a:t>）</a:t>
            </a:r>
          </a:p>
        </p:txBody>
      </p:sp>
      <p:sp>
        <p:nvSpPr>
          <p:cNvPr id="18" name="圆角矩形 17"/>
          <p:cNvSpPr/>
          <p:nvPr/>
        </p:nvSpPr>
        <p:spPr>
          <a:xfrm>
            <a:off x="1240348" y="2057400"/>
            <a:ext cx="1151248" cy="609608"/>
          </a:xfrm>
          <a:prstGeom prst="roundRect">
            <a:avLst/>
          </a:prstGeom>
        </p:spPr>
        <p:style>
          <a:lnRef idx="0">
            <a:schemeClr val="accent5"/>
          </a:lnRef>
          <a:fillRef idx="3">
            <a:schemeClr val="accent5"/>
          </a:fillRef>
          <a:effectRef idx="3">
            <a:schemeClr val="accent5"/>
          </a:effectRef>
          <a:fontRef idx="minor">
            <a:schemeClr val="lt1"/>
          </a:fontRef>
        </p:style>
        <p:txBody>
          <a:bodyPr lIns="36000" rIns="36000" rtlCol="0" anchor="ctr"/>
          <a:lstStyle/>
          <a:p>
            <a:pPr algn="ctr"/>
            <a:r>
              <a:rPr lang="zh-CN" altLang="en-US" sz="1300" dirty="0">
                <a:solidFill>
                  <a:schemeClr val="tx1"/>
                </a:solidFill>
              </a:rPr>
              <a:t>应用开发平台（</a:t>
            </a:r>
            <a:r>
              <a:rPr lang="en-US" altLang="zh-CN" sz="1300" dirty="0">
                <a:solidFill>
                  <a:schemeClr val="tx1"/>
                </a:solidFill>
              </a:rPr>
              <a:t>EOS</a:t>
            </a:r>
            <a:r>
              <a:rPr lang="zh-CN" altLang="en-US" sz="1300" dirty="0">
                <a:solidFill>
                  <a:schemeClr val="tx1"/>
                </a:solidFill>
              </a:rPr>
              <a:t>）</a:t>
            </a:r>
          </a:p>
        </p:txBody>
      </p:sp>
      <p:sp>
        <p:nvSpPr>
          <p:cNvPr id="19" name="圆角矩形 18"/>
          <p:cNvSpPr/>
          <p:nvPr/>
        </p:nvSpPr>
        <p:spPr>
          <a:xfrm>
            <a:off x="2473086" y="2057400"/>
            <a:ext cx="1151248" cy="617758"/>
          </a:xfrm>
          <a:prstGeom prst="roundRect">
            <a:avLst/>
          </a:prstGeom>
        </p:spPr>
        <p:style>
          <a:lnRef idx="0">
            <a:schemeClr val="accent5"/>
          </a:lnRef>
          <a:fillRef idx="3">
            <a:schemeClr val="accent5"/>
          </a:fillRef>
          <a:effectRef idx="3">
            <a:schemeClr val="accent5"/>
          </a:effectRef>
          <a:fontRef idx="minor">
            <a:schemeClr val="lt1"/>
          </a:fontRef>
        </p:style>
        <p:txBody>
          <a:bodyPr lIns="36000" rIns="36000" rtlCol="0" anchor="ctr"/>
          <a:lstStyle/>
          <a:p>
            <a:pPr algn="ctr"/>
            <a:r>
              <a:rPr lang="zh-CN" altLang="en-US" sz="1300" dirty="0">
                <a:solidFill>
                  <a:schemeClr val="tx1"/>
                </a:solidFill>
              </a:rPr>
              <a:t>服务集成平台</a:t>
            </a:r>
            <a:endParaRPr lang="en-US" altLang="zh-CN" sz="1300" dirty="0">
              <a:solidFill>
                <a:schemeClr val="tx1"/>
              </a:solidFill>
            </a:endParaRPr>
          </a:p>
          <a:p>
            <a:pPr algn="ctr"/>
            <a:r>
              <a:rPr lang="zh-CN" altLang="en-US" sz="1300" dirty="0">
                <a:solidFill>
                  <a:schemeClr val="tx1"/>
                </a:solidFill>
              </a:rPr>
              <a:t>（</a:t>
            </a:r>
            <a:r>
              <a:rPr lang="en-US" altLang="zh-CN" sz="1300" dirty="0">
                <a:solidFill>
                  <a:schemeClr val="tx1"/>
                </a:solidFill>
              </a:rPr>
              <a:t>ESB</a:t>
            </a:r>
            <a:r>
              <a:rPr lang="zh-CN" altLang="en-US" sz="1300" dirty="0">
                <a:solidFill>
                  <a:schemeClr val="tx1"/>
                </a:solidFill>
              </a:rPr>
              <a:t>）</a:t>
            </a:r>
          </a:p>
        </p:txBody>
      </p:sp>
      <p:sp>
        <p:nvSpPr>
          <p:cNvPr id="42" name="圆角矩形 41"/>
          <p:cNvSpPr/>
          <p:nvPr/>
        </p:nvSpPr>
        <p:spPr>
          <a:xfrm>
            <a:off x="1167091" y="5370240"/>
            <a:ext cx="3711027" cy="5013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zh-CN" altLang="en-US" sz="1400" dirty="0">
                <a:solidFill>
                  <a:schemeClr val="tx1"/>
                </a:solidFill>
                <a:latin typeface="+mn-ea"/>
              </a:rPr>
              <a:t>产品安</a:t>
            </a:r>
            <a:endParaRPr lang="en-US" altLang="zh-CN" sz="1400" dirty="0">
              <a:solidFill>
                <a:schemeClr val="tx1"/>
              </a:solidFill>
              <a:latin typeface="+mn-ea"/>
            </a:endParaRPr>
          </a:p>
          <a:p>
            <a:r>
              <a:rPr lang="zh-CN" altLang="en-US" sz="1400" dirty="0">
                <a:solidFill>
                  <a:schemeClr val="tx1"/>
                </a:solidFill>
                <a:latin typeface="+mn-ea"/>
              </a:rPr>
              <a:t>装框架</a:t>
            </a:r>
          </a:p>
        </p:txBody>
      </p:sp>
      <p:sp>
        <p:nvSpPr>
          <p:cNvPr id="44" name="圆角矩形 43"/>
          <p:cNvSpPr/>
          <p:nvPr/>
        </p:nvSpPr>
        <p:spPr>
          <a:xfrm>
            <a:off x="2098809" y="5446440"/>
            <a:ext cx="1003391"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安装工具</a:t>
            </a:r>
          </a:p>
        </p:txBody>
      </p:sp>
      <p:sp>
        <p:nvSpPr>
          <p:cNvPr id="45" name="圆角矩形 44"/>
          <p:cNvSpPr/>
          <p:nvPr/>
        </p:nvSpPr>
        <p:spPr>
          <a:xfrm>
            <a:off x="3532220" y="5446440"/>
            <a:ext cx="1009798"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升级工具</a:t>
            </a:r>
          </a:p>
        </p:txBody>
      </p:sp>
      <p:sp>
        <p:nvSpPr>
          <p:cNvPr id="51" name="圆角矩形 50"/>
          <p:cNvSpPr/>
          <p:nvPr/>
        </p:nvSpPr>
        <p:spPr>
          <a:xfrm>
            <a:off x="5252321" y="5370240"/>
            <a:ext cx="3509846" cy="5013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zh-CN" altLang="en-US" sz="1400" dirty="0">
                <a:solidFill>
                  <a:schemeClr val="tx1"/>
                </a:solidFill>
                <a:latin typeface="+mn-ea"/>
              </a:rPr>
              <a:t>产品集</a:t>
            </a:r>
            <a:endParaRPr lang="en-US" altLang="zh-CN" sz="1400" dirty="0">
              <a:solidFill>
                <a:schemeClr val="tx1"/>
              </a:solidFill>
              <a:latin typeface="+mn-ea"/>
            </a:endParaRPr>
          </a:p>
          <a:p>
            <a:r>
              <a:rPr lang="zh-CN" altLang="en-US" sz="1400" dirty="0">
                <a:solidFill>
                  <a:schemeClr val="tx1"/>
                </a:solidFill>
                <a:latin typeface="+mn-ea"/>
              </a:rPr>
              <a:t>成框架</a:t>
            </a:r>
          </a:p>
        </p:txBody>
      </p:sp>
      <p:sp>
        <p:nvSpPr>
          <p:cNvPr id="50" name="圆角矩形 49"/>
          <p:cNvSpPr/>
          <p:nvPr/>
        </p:nvSpPr>
        <p:spPr>
          <a:xfrm>
            <a:off x="7545791" y="5410200"/>
            <a:ext cx="1003391" cy="357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BVT</a:t>
            </a:r>
            <a:endParaRPr lang="zh-CN" altLang="en-US" sz="1400" dirty="0">
              <a:solidFill>
                <a:schemeClr val="tx1"/>
              </a:solidFill>
            </a:endParaRPr>
          </a:p>
        </p:txBody>
      </p:sp>
      <p:sp>
        <p:nvSpPr>
          <p:cNvPr id="49" name="圆角矩形 48"/>
          <p:cNvSpPr/>
          <p:nvPr/>
        </p:nvSpPr>
        <p:spPr>
          <a:xfrm>
            <a:off x="6115162" y="5439264"/>
            <a:ext cx="857256"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400" dirty="0">
                <a:solidFill>
                  <a:schemeClr val="tx1"/>
                </a:solidFill>
              </a:rPr>
              <a:t>配置管理</a:t>
            </a:r>
          </a:p>
        </p:txBody>
      </p:sp>
      <p:sp>
        <p:nvSpPr>
          <p:cNvPr id="38" name="圆角矩形 37"/>
          <p:cNvSpPr/>
          <p:nvPr/>
        </p:nvSpPr>
        <p:spPr>
          <a:xfrm>
            <a:off x="4938562" y="2057400"/>
            <a:ext cx="1151248" cy="609608"/>
          </a:xfrm>
          <a:prstGeom prst="roundRect">
            <a:avLst/>
          </a:prstGeom>
        </p:spPr>
        <p:style>
          <a:lnRef idx="0">
            <a:schemeClr val="accent5"/>
          </a:lnRef>
          <a:fillRef idx="3">
            <a:schemeClr val="accent5"/>
          </a:fillRef>
          <a:effectRef idx="3">
            <a:schemeClr val="accent5"/>
          </a:effectRef>
          <a:fontRef idx="minor">
            <a:schemeClr val="lt1"/>
          </a:fontRef>
        </p:style>
        <p:txBody>
          <a:bodyPr lIns="36000" rIns="36000" rtlCol="0" anchor="ctr"/>
          <a:lstStyle/>
          <a:p>
            <a:pPr algn="ctr"/>
            <a:r>
              <a:rPr lang="zh-CN" altLang="en-US" sz="1300" dirty="0">
                <a:solidFill>
                  <a:schemeClr val="tx1"/>
                </a:solidFill>
              </a:rPr>
              <a:t>银行交易平台</a:t>
            </a:r>
            <a:endParaRPr lang="en-US" altLang="zh-CN" sz="1300" dirty="0">
              <a:solidFill>
                <a:schemeClr val="tx1"/>
              </a:solidFill>
            </a:endParaRPr>
          </a:p>
          <a:p>
            <a:pPr algn="ctr"/>
            <a:r>
              <a:rPr lang="en-US" altLang="zh-CN" sz="1300" dirty="0">
                <a:solidFill>
                  <a:schemeClr val="tx1"/>
                </a:solidFill>
              </a:rPr>
              <a:t>(BTP)</a:t>
            </a:r>
            <a:endParaRPr lang="zh-CN" altLang="en-US" sz="1300" dirty="0">
              <a:solidFill>
                <a:schemeClr val="tx1"/>
              </a:solidFill>
            </a:endParaRPr>
          </a:p>
        </p:txBody>
      </p:sp>
      <p:sp>
        <p:nvSpPr>
          <p:cNvPr id="47" name="圆角矩形 46"/>
          <p:cNvSpPr/>
          <p:nvPr/>
        </p:nvSpPr>
        <p:spPr>
          <a:xfrm>
            <a:off x="7404037" y="2057400"/>
            <a:ext cx="1151248" cy="609608"/>
          </a:xfrm>
          <a:prstGeom prst="roundRect">
            <a:avLst/>
          </a:prstGeom>
        </p:spPr>
        <p:style>
          <a:lnRef idx="0">
            <a:schemeClr val="accent5"/>
          </a:lnRef>
          <a:fillRef idx="3">
            <a:schemeClr val="accent5"/>
          </a:fillRef>
          <a:effectRef idx="3">
            <a:schemeClr val="accent5"/>
          </a:effectRef>
          <a:fontRef idx="minor">
            <a:schemeClr val="lt1"/>
          </a:fontRef>
        </p:style>
        <p:txBody>
          <a:bodyPr lIns="36000" rIns="36000" rtlCol="0" anchor="ctr"/>
          <a:lstStyle/>
          <a:p>
            <a:pPr algn="ctr"/>
            <a:r>
              <a:rPr lang="zh-CN" altLang="en-US" sz="1300" dirty="0">
                <a:solidFill>
                  <a:schemeClr val="tx1"/>
                </a:solidFill>
              </a:rPr>
              <a:t>数据平台</a:t>
            </a:r>
            <a:endParaRPr lang="en-US" altLang="zh-CN" sz="1300" dirty="0">
              <a:solidFill>
                <a:schemeClr val="tx1"/>
              </a:solidFill>
            </a:endParaRPr>
          </a:p>
          <a:p>
            <a:pPr algn="ctr"/>
            <a:r>
              <a:rPr lang="zh-CN" altLang="en-US" sz="1300" dirty="0">
                <a:solidFill>
                  <a:schemeClr val="tx1"/>
                </a:solidFill>
              </a:rPr>
              <a:t>（</a:t>
            </a:r>
            <a:r>
              <a:rPr lang="en-US" altLang="zh-CN" sz="1300" dirty="0">
                <a:solidFill>
                  <a:schemeClr val="tx1"/>
                </a:solidFill>
              </a:rPr>
              <a:t>Smart Data</a:t>
            </a:r>
            <a:r>
              <a:rPr lang="zh-CN" altLang="en-US" sz="1300" dirty="0">
                <a:solidFill>
                  <a:schemeClr val="tx1"/>
                </a:solidFill>
              </a:rPr>
              <a:t>）</a:t>
            </a:r>
          </a:p>
        </p:txBody>
      </p:sp>
      <p:sp>
        <p:nvSpPr>
          <p:cNvPr id="53" name="圆角矩形 52"/>
          <p:cNvSpPr/>
          <p:nvPr/>
        </p:nvSpPr>
        <p:spPr>
          <a:xfrm>
            <a:off x="1167084" y="3011760"/>
            <a:ext cx="7597105" cy="1560240"/>
          </a:xfrm>
          <a:prstGeom prst="roundRect">
            <a:avLst>
              <a:gd name="adj" fmla="val 119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smtClean="0">
              <a:solidFill>
                <a:schemeClr val="tx1"/>
              </a:solidFill>
            </a:endParaRPr>
          </a:p>
        </p:txBody>
      </p:sp>
      <p:sp>
        <p:nvSpPr>
          <p:cNvPr id="62" name="圆角矩形 61"/>
          <p:cNvSpPr/>
          <p:nvPr/>
        </p:nvSpPr>
        <p:spPr>
          <a:xfrm>
            <a:off x="1855023" y="3084240"/>
            <a:ext cx="1677196" cy="1371600"/>
          </a:xfrm>
          <a:prstGeom prst="roundRect">
            <a:avLst/>
          </a:prstGeom>
        </p:spPr>
        <p:style>
          <a:lnRef idx="0">
            <a:schemeClr val="accent1"/>
          </a:lnRef>
          <a:fillRef idx="3">
            <a:schemeClr val="accent1"/>
          </a:fillRef>
          <a:effectRef idx="3">
            <a:schemeClr val="accent1"/>
          </a:effectRef>
          <a:fontRef idx="minor">
            <a:schemeClr val="lt1"/>
          </a:fontRef>
        </p:style>
        <p:txBody>
          <a:bodyPr lIns="36000" rIns="36000" rtlCol="0" anchor="t"/>
          <a:lstStyle/>
          <a:p>
            <a:pPr algn="ctr"/>
            <a:r>
              <a:rPr lang="zh-CN" altLang="en-US" sz="1600" dirty="0">
                <a:solidFill>
                  <a:schemeClr val="tx1"/>
                </a:solidFill>
              </a:rPr>
              <a:t>应用开发组件库</a:t>
            </a:r>
          </a:p>
        </p:txBody>
      </p:sp>
      <p:sp>
        <p:nvSpPr>
          <p:cNvPr id="65" name="圆角矩形 64"/>
          <p:cNvSpPr/>
          <p:nvPr/>
        </p:nvSpPr>
        <p:spPr>
          <a:xfrm>
            <a:off x="3606041" y="3084240"/>
            <a:ext cx="1717948" cy="1371600"/>
          </a:xfrm>
          <a:prstGeom prst="roundRect">
            <a:avLst/>
          </a:prstGeom>
        </p:spPr>
        <p:style>
          <a:lnRef idx="0">
            <a:schemeClr val="accent1"/>
          </a:lnRef>
          <a:fillRef idx="3">
            <a:schemeClr val="accent1"/>
          </a:fillRef>
          <a:effectRef idx="3">
            <a:schemeClr val="accent1"/>
          </a:effectRef>
          <a:fontRef idx="minor">
            <a:schemeClr val="lt1"/>
          </a:fontRef>
        </p:style>
        <p:txBody>
          <a:bodyPr lIns="36000" rIns="36000" rtlCol="0" anchor="t"/>
          <a:lstStyle/>
          <a:p>
            <a:pPr algn="ctr"/>
            <a:r>
              <a:rPr lang="zh-CN" altLang="en-US" sz="1600" dirty="0">
                <a:solidFill>
                  <a:schemeClr val="tx1"/>
                </a:solidFill>
              </a:rPr>
              <a:t>业务流程组件库</a:t>
            </a:r>
            <a:endParaRPr lang="en-US" altLang="zh-CN" sz="1600" dirty="0">
              <a:solidFill>
                <a:schemeClr val="tx1"/>
              </a:solidFill>
            </a:endParaRPr>
          </a:p>
        </p:txBody>
      </p:sp>
      <p:sp>
        <p:nvSpPr>
          <p:cNvPr id="66" name="圆角矩形 65"/>
          <p:cNvSpPr/>
          <p:nvPr/>
        </p:nvSpPr>
        <p:spPr>
          <a:xfrm>
            <a:off x="5370299" y="3104168"/>
            <a:ext cx="1673797" cy="1351672"/>
          </a:xfrm>
          <a:prstGeom prst="roundRect">
            <a:avLst/>
          </a:prstGeom>
        </p:spPr>
        <p:style>
          <a:lnRef idx="0">
            <a:schemeClr val="accent1"/>
          </a:lnRef>
          <a:fillRef idx="3">
            <a:schemeClr val="accent1"/>
          </a:fillRef>
          <a:effectRef idx="3">
            <a:schemeClr val="accent1"/>
          </a:effectRef>
          <a:fontRef idx="minor">
            <a:schemeClr val="lt1"/>
          </a:fontRef>
        </p:style>
        <p:txBody>
          <a:bodyPr lIns="36000" rIns="36000" rtlCol="0" anchor="t"/>
          <a:lstStyle/>
          <a:p>
            <a:pPr algn="ctr"/>
            <a:r>
              <a:rPr lang="zh-CN" altLang="en-US" sz="1600" dirty="0">
                <a:solidFill>
                  <a:schemeClr val="tx1"/>
                </a:solidFill>
              </a:rPr>
              <a:t>企业集成组件库</a:t>
            </a:r>
          </a:p>
        </p:txBody>
      </p:sp>
      <p:sp>
        <p:nvSpPr>
          <p:cNvPr id="67" name="圆角矩形 66"/>
          <p:cNvSpPr/>
          <p:nvPr/>
        </p:nvSpPr>
        <p:spPr>
          <a:xfrm>
            <a:off x="7108077" y="3084240"/>
            <a:ext cx="1584440" cy="1371600"/>
          </a:xfrm>
          <a:prstGeom prst="roundRect">
            <a:avLst/>
          </a:prstGeom>
        </p:spPr>
        <p:style>
          <a:lnRef idx="0">
            <a:schemeClr val="accent1"/>
          </a:lnRef>
          <a:fillRef idx="3">
            <a:schemeClr val="accent1"/>
          </a:fillRef>
          <a:effectRef idx="3">
            <a:schemeClr val="accent1"/>
          </a:effectRef>
          <a:fontRef idx="minor">
            <a:schemeClr val="lt1"/>
          </a:fontRef>
        </p:style>
        <p:txBody>
          <a:bodyPr lIns="36000" rIns="36000" rtlCol="0" anchor="t"/>
          <a:lstStyle/>
          <a:p>
            <a:pPr algn="ctr"/>
            <a:r>
              <a:rPr lang="zh-CN" altLang="en-US" sz="1600" dirty="0">
                <a:solidFill>
                  <a:schemeClr val="tx1"/>
                </a:solidFill>
              </a:rPr>
              <a:t>数据平台组件库</a:t>
            </a:r>
            <a:endParaRPr lang="en-US" altLang="zh-CN" sz="1600" dirty="0">
              <a:solidFill>
                <a:schemeClr val="tx1"/>
              </a:solidFill>
            </a:endParaRPr>
          </a:p>
        </p:txBody>
      </p:sp>
      <p:sp>
        <p:nvSpPr>
          <p:cNvPr id="68" name="圆角矩形 67"/>
          <p:cNvSpPr/>
          <p:nvPr/>
        </p:nvSpPr>
        <p:spPr>
          <a:xfrm>
            <a:off x="1167083" y="3236640"/>
            <a:ext cx="838200" cy="990600"/>
          </a:xfrm>
          <a:prstGeom prst="roundRect">
            <a:avLst/>
          </a:prstGeom>
          <a:noFill/>
        </p:spPr>
        <p:style>
          <a:lnRef idx="0">
            <a:schemeClr val="accent3"/>
          </a:lnRef>
          <a:fillRef idx="3">
            <a:schemeClr val="accent3"/>
          </a:fillRef>
          <a:effectRef idx="3">
            <a:schemeClr val="accent3"/>
          </a:effectRef>
          <a:fontRef idx="minor">
            <a:schemeClr val="lt1"/>
          </a:fontRef>
        </p:style>
        <p:txBody>
          <a:bodyPr rtlCol="0" anchor="t" anchorCtr="0"/>
          <a:lstStyle/>
          <a:p>
            <a:r>
              <a:rPr lang="zh-CN" altLang="en-US" dirty="0" smtClean="0">
                <a:solidFill>
                  <a:schemeClr val="tx1"/>
                </a:solidFill>
                <a:latin typeface="微软雅黑" pitchFamily="34" charset="-122"/>
                <a:ea typeface="微软雅黑" pitchFamily="34" charset="-122"/>
              </a:rPr>
              <a:t>产品组件货架</a:t>
            </a:r>
            <a:endParaRPr lang="zh-CN" altLang="en-US" dirty="0">
              <a:solidFill>
                <a:schemeClr val="tx1"/>
              </a:solidFill>
              <a:latin typeface="微软雅黑" pitchFamily="34" charset="-122"/>
              <a:ea typeface="微软雅黑" pitchFamily="34" charset="-122"/>
            </a:endParaRPr>
          </a:p>
        </p:txBody>
      </p:sp>
      <p:sp>
        <p:nvSpPr>
          <p:cNvPr id="69" name="圆角矩形 68"/>
          <p:cNvSpPr/>
          <p:nvPr/>
        </p:nvSpPr>
        <p:spPr>
          <a:xfrm>
            <a:off x="1955462" y="3505200"/>
            <a:ext cx="716708"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200" dirty="0">
                <a:solidFill>
                  <a:schemeClr val="tx1"/>
                </a:solidFill>
              </a:rPr>
              <a:t>产品组件</a:t>
            </a:r>
          </a:p>
        </p:txBody>
      </p:sp>
      <p:sp>
        <p:nvSpPr>
          <p:cNvPr id="70" name="圆角矩形 69"/>
          <p:cNvSpPr/>
          <p:nvPr/>
        </p:nvSpPr>
        <p:spPr>
          <a:xfrm>
            <a:off x="2743841" y="3505200"/>
            <a:ext cx="716708"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200" dirty="0">
                <a:solidFill>
                  <a:schemeClr val="tx1"/>
                </a:solidFill>
              </a:rPr>
              <a:t>产品组件</a:t>
            </a:r>
          </a:p>
        </p:txBody>
      </p:sp>
      <p:sp>
        <p:nvSpPr>
          <p:cNvPr id="71" name="圆角矩形 70"/>
          <p:cNvSpPr/>
          <p:nvPr/>
        </p:nvSpPr>
        <p:spPr>
          <a:xfrm>
            <a:off x="1955462" y="3962400"/>
            <a:ext cx="716708"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200" dirty="0">
                <a:solidFill>
                  <a:schemeClr val="tx1"/>
                </a:solidFill>
              </a:rPr>
              <a:t>产品组件</a:t>
            </a:r>
          </a:p>
        </p:txBody>
      </p:sp>
      <p:sp>
        <p:nvSpPr>
          <p:cNvPr id="72" name="圆角矩形 71"/>
          <p:cNvSpPr/>
          <p:nvPr/>
        </p:nvSpPr>
        <p:spPr>
          <a:xfrm>
            <a:off x="2743841" y="3962400"/>
            <a:ext cx="716708"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zh-CN" sz="1200" dirty="0">
                <a:solidFill>
                  <a:schemeClr val="tx1"/>
                </a:solidFill>
              </a:rPr>
              <a:t>…</a:t>
            </a:r>
            <a:endParaRPr lang="zh-CN" altLang="en-US" sz="1200" dirty="0">
              <a:solidFill>
                <a:schemeClr val="tx1"/>
              </a:solidFill>
            </a:endParaRPr>
          </a:p>
        </p:txBody>
      </p:sp>
      <p:sp>
        <p:nvSpPr>
          <p:cNvPr id="73" name="圆角矩形 72"/>
          <p:cNvSpPr/>
          <p:nvPr/>
        </p:nvSpPr>
        <p:spPr>
          <a:xfrm>
            <a:off x="3747232" y="3505200"/>
            <a:ext cx="716708"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200" dirty="0">
                <a:solidFill>
                  <a:schemeClr val="tx1"/>
                </a:solidFill>
              </a:rPr>
              <a:t>产品组件</a:t>
            </a:r>
          </a:p>
        </p:txBody>
      </p:sp>
      <p:sp>
        <p:nvSpPr>
          <p:cNvPr id="74" name="圆角矩形 73"/>
          <p:cNvSpPr/>
          <p:nvPr/>
        </p:nvSpPr>
        <p:spPr>
          <a:xfrm>
            <a:off x="4535611" y="3505200"/>
            <a:ext cx="716708"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200" dirty="0">
                <a:solidFill>
                  <a:schemeClr val="tx1"/>
                </a:solidFill>
              </a:rPr>
              <a:t>产品组件</a:t>
            </a:r>
          </a:p>
        </p:txBody>
      </p:sp>
      <p:sp>
        <p:nvSpPr>
          <p:cNvPr id="75" name="圆角矩形 74"/>
          <p:cNvSpPr/>
          <p:nvPr/>
        </p:nvSpPr>
        <p:spPr>
          <a:xfrm>
            <a:off x="3747232" y="3962400"/>
            <a:ext cx="716708"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200" dirty="0">
                <a:solidFill>
                  <a:schemeClr val="tx1"/>
                </a:solidFill>
              </a:rPr>
              <a:t>产品组件</a:t>
            </a:r>
          </a:p>
        </p:txBody>
      </p:sp>
      <p:sp>
        <p:nvSpPr>
          <p:cNvPr id="76" name="圆角矩形 75"/>
          <p:cNvSpPr/>
          <p:nvPr/>
        </p:nvSpPr>
        <p:spPr>
          <a:xfrm>
            <a:off x="4535611" y="3962400"/>
            <a:ext cx="716708"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zh-CN" sz="1200" dirty="0">
                <a:solidFill>
                  <a:schemeClr val="tx1"/>
                </a:solidFill>
              </a:rPr>
              <a:t>…</a:t>
            </a:r>
            <a:endParaRPr lang="zh-CN" altLang="en-US" sz="1200" dirty="0">
              <a:solidFill>
                <a:schemeClr val="tx1"/>
              </a:solidFill>
            </a:endParaRPr>
          </a:p>
        </p:txBody>
      </p:sp>
      <p:sp>
        <p:nvSpPr>
          <p:cNvPr id="77" name="圆角矩形 76"/>
          <p:cNvSpPr/>
          <p:nvPr/>
        </p:nvSpPr>
        <p:spPr>
          <a:xfrm>
            <a:off x="5467331" y="3505200"/>
            <a:ext cx="716708"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200" dirty="0">
                <a:solidFill>
                  <a:schemeClr val="tx1"/>
                </a:solidFill>
              </a:rPr>
              <a:t>产品组件</a:t>
            </a:r>
          </a:p>
        </p:txBody>
      </p:sp>
      <p:sp>
        <p:nvSpPr>
          <p:cNvPr id="78" name="圆角矩形 77"/>
          <p:cNvSpPr/>
          <p:nvPr/>
        </p:nvSpPr>
        <p:spPr>
          <a:xfrm>
            <a:off x="6255710" y="3505200"/>
            <a:ext cx="716708"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200" dirty="0">
                <a:solidFill>
                  <a:schemeClr val="tx1"/>
                </a:solidFill>
              </a:rPr>
              <a:t>产品组件</a:t>
            </a:r>
          </a:p>
        </p:txBody>
      </p:sp>
      <p:sp>
        <p:nvSpPr>
          <p:cNvPr id="79" name="圆角矩形 78"/>
          <p:cNvSpPr/>
          <p:nvPr/>
        </p:nvSpPr>
        <p:spPr>
          <a:xfrm>
            <a:off x="5467331" y="3962400"/>
            <a:ext cx="716708"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200" dirty="0">
                <a:solidFill>
                  <a:schemeClr val="tx1"/>
                </a:solidFill>
              </a:rPr>
              <a:t>产品组件</a:t>
            </a:r>
          </a:p>
        </p:txBody>
      </p:sp>
      <p:sp>
        <p:nvSpPr>
          <p:cNvPr id="80" name="圆角矩形 79"/>
          <p:cNvSpPr/>
          <p:nvPr/>
        </p:nvSpPr>
        <p:spPr>
          <a:xfrm>
            <a:off x="6255710" y="3962400"/>
            <a:ext cx="716708"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zh-CN" sz="1200" dirty="0">
                <a:solidFill>
                  <a:schemeClr val="tx1"/>
                </a:solidFill>
              </a:rPr>
              <a:t>…</a:t>
            </a:r>
            <a:endParaRPr lang="zh-CN" altLang="en-US" sz="1200" dirty="0">
              <a:solidFill>
                <a:schemeClr val="tx1"/>
              </a:solidFill>
            </a:endParaRPr>
          </a:p>
        </p:txBody>
      </p:sp>
      <p:sp>
        <p:nvSpPr>
          <p:cNvPr id="81" name="圆角矩形 80"/>
          <p:cNvSpPr/>
          <p:nvPr/>
        </p:nvSpPr>
        <p:spPr>
          <a:xfrm>
            <a:off x="7375525" y="3505200"/>
            <a:ext cx="1003397"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zh-CN" altLang="en-US" sz="1200" dirty="0">
                <a:solidFill>
                  <a:schemeClr val="tx1"/>
                </a:solidFill>
              </a:rPr>
              <a:t>产品组件</a:t>
            </a:r>
          </a:p>
        </p:txBody>
      </p:sp>
      <p:sp>
        <p:nvSpPr>
          <p:cNvPr id="82" name="圆角矩形 81"/>
          <p:cNvSpPr/>
          <p:nvPr/>
        </p:nvSpPr>
        <p:spPr>
          <a:xfrm>
            <a:off x="7375525" y="3962400"/>
            <a:ext cx="1003397"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altLang="zh-CN" sz="1200" dirty="0">
                <a:solidFill>
                  <a:schemeClr val="tx1"/>
                </a:solidFill>
              </a:rPr>
              <a:t>…</a:t>
            </a:r>
            <a:endParaRPr lang="zh-CN" altLang="en-US" sz="1200" dirty="0">
              <a:solidFill>
                <a:schemeClr val="tx1"/>
              </a:solidFill>
            </a:endParaRPr>
          </a:p>
        </p:txBody>
      </p:sp>
      <p:sp>
        <p:nvSpPr>
          <p:cNvPr id="84" name="圆角矩形 83"/>
          <p:cNvSpPr/>
          <p:nvPr/>
        </p:nvSpPr>
        <p:spPr>
          <a:xfrm>
            <a:off x="652156" y="1842868"/>
            <a:ext cx="716708" cy="976532"/>
          </a:xfrm>
          <a:prstGeom prst="roundRect">
            <a:avLst/>
          </a:prstGeom>
          <a:noFill/>
        </p:spPr>
        <p:style>
          <a:lnRef idx="0">
            <a:schemeClr val="accent3"/>
          </a:lnRef>
          <a:fillRef idx="3">
            <a:schemeClr val="accent3"/>
          </a:fillRef>
          <a:effectRef idx="3">
            <a:schemeClr val="accent3"/>
          </a:effectRef>
          <a:fontRef idx="minor">
            <a:schemeClr val="lt1"/>
          </a:fontRef>
        </p:style>
        <p:txBody>
          <a:bodyPr rtlCol="0" anchor="t" anchorCtr="0"/>
          <a:lstStyle/>
          <a:p>
            <a:r>
              <a:rPr lang="zh-CN" altLang="en-US" dirty="0">
                <a:solidFill>
                  <a:schemeClr val="tx1"/>
                </a:solidFill>
                <a:latin typeface="微软雅黑" pitchFamily="34" charset="-122"/>
                <a:ea typeface="微软雅黑" pitchFamily="34" charset="-122"/>
              </a:rPr>
              <a:t>标准平台产品</a:t>
            </a:r>
          </a:p>
        </p:txBody>
      </p:sp>
      <p:sp>
        <p:nvSpPr>
          <p:cNvPr id="85" name="圆角矩形 84"/>
          <p:cNvSpPr/>
          <p:nvPr/>
        </p:nvSpPr>
        <p:spPr>
          <a:xfrm>
            <a:off x="1310432" y="900332"/>
            <a:ext cx="1360151" cy="60960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1400" dirty="0">
                <a:solidFill>
                  <a:schemeClr val="tx1"/>
                </a:solidFill>
              </a:rPr>
              <a:t>建行</a:t>
            </a:r>
            <a:r>
              <a:rPr lang="en-US" altLang="zh-CN" sz="1400" dirty="0">
                <a:solidFill>
                  <a:schemeClr val="tx1"/>
                </a:solidFill>
              </a:rPr>
              <a:t>SUP</a:t>
            </a:r>
            <a:endParaRPr lang="zh-CN" altLang="en-US" sz="1400" dirty="0">
              <a:solidFill>
                <a:schemeClr val="tx1"/>
              </a:solidFill>
            </a:endParaRPr>
          </a:p>
        </p:txBody>
      </p:sp>
      <p:sp>
        <p:nvSpPr>
          <p:cNvPr id="88" name="圆角矩形 87"/>
          <p:cNvSpPr/>
          <p:nvPr/>
        </p:nvSpPr>
        <p:spPr>
          <a:xfrm>
            <a:off x="2757864" y="900332"/>
            <a:ext cx="1360151" cy="60960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1400" dirty="0">
                <a:solidFill>
                  <a:schemeClr val="tx1"/>
                </a:solidFill>
              </a:rPr>
              <a:t>中信</a:t>
            </a:r>
            <a:r>
              <a:rPr lang="en-US" altLang="zh-CN" sz="1400" dirty="0">
                <a:solidFill>
                  <a:schemeClr val="tx1"/>
                </a:solidFill>
              </a:rPr>
              <a:t>CBJUP</a:t>
            </a:r>
            <a:endParaRPr lang="zh-CN" altLang="en-US" sz="1400" dirty="0">
              <a:solidFill>
                <a:schemeClr val="tx1"/>
              </a:solidFill>
            </a:endParaRPr>
          </a:p>
        </p:txBody>
      </p:sp>
      <p:sp>
        <p:nvSpPr>
          <p:cNvPr id="89" name="圆角矩形 88"/>
          <p:cNvSpPr/>
          <p:nvPr/>
        </p:nvSpPr>
        <p:spPr>
          <a:xfrm>
            <a:off x="4205295" y="900332"/>
            <a:ext cx="1216809" cy="60960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1400" dirty="0">
                <a:solidFill>
                  <a:schemeClr val="tx1"/>
                </a:solidFill>
              </a:rPr>
              <a:t>国开</a:t>
            </a:r>
            <a:r>
              <a:rPr lang="en-US" altLang="zh-CN" sz="1400" dirty="0">
                <a:solidFill>
                  <a:schemeClr val="tx1"/>
                </a:solidFill>
              </a:rPr>
              <a:t>USE</a:t>
            </a:r>
            <a:endParaRPr lang="zh-CN" altLang="en-US" sz="1400" dirty="0">
              <a:solidFill>
                <a:schemeClr val="tx1"/>
              </a:solidFill>
            </a:endParaRPr>
          </a:p>
        </p:txBody>
      </p:sp>
      <p:sp>
        <p:nvSpPr>
          <p:cNvPr id="90" name="圆角矩形 89"/>
          <p:cNvSpPr/>
          <p:nvPr/>
        </p:nvSpPr>
        <p:spPr>
          <a:xfrm>
            <a:off x="5509385" y="900332"/>
            <a:ext cx="1360151" cy="60960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1400" dirty="0">
                <a:solidFill>
                  <a:schemeClr val="tx1"/>
                </a:solidFill>
              </a:rPr>
              <a:t>华为</a:t>
            </a:r>
            <a:r>
              <a:rPr lang="en-US" altLang="zh-CN" sz="1400" dirty="0">
                <a:solidFill>
                  <a:schemeClr val="tx1"/>
                </a:solidFill>
              </a:rPr>
              <a:t>EOS4HW</a:t>
            </a:r>
            <a:endParaRPr lang="zh-CN" altLang="en-US" sz="1400" dirty="0">
              <a:solidFill>
                <a:schemeClr val="tx1"/>
              </a:solidFill>
            </a:endParaRPr>
          </a:p>
        </p:txBody>
      </p:sp>
      <p:sp>
        <p:nvSpPr>
          <p:cNvPr id="91" name="圆角矩形 90"/>
          <p:cNvSpPr/>
          <p:nvPr/>
        </p:nvSpPr>
        <p:spPr>
          <a:xfrm>
            <a:off x="6956809" y="900332"/>
            <a:ext cx="1075062" cy="60960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1400" dirty="0">
                <a:solidFill>
                  <a:schemeClr val="tx1"/>
                </a:solidFill>
              </a:rPr>
              <a:t>国网</a:t>
            </a:r>
            <a:r>
              <a:rPr lang="en-US" altLang="zh-CN" sz="1400" dirty="0">
                <a:solidFill>
                  <a:schemeClr val="tx1"/>
                </a:solidFill>
              </a:rPr>
              <a:t>BPM</a:t>
            </a:r>
            <a:endParaRPr lang="zh-CN" altLang="en-US" sz="1400" dirty="0">
              <a:solidFill>
                <a:schemeClr val="tx1"/>
              </a:solidFill>
            </a:endParaRPr>
          </a:p>
        </p:txBody>
      </p:sp>
      <p:sp>
        <p:nvSpPr>
          <p:cNvPr id="92" name="圆角矩形 91"/>
          <p:cNvSpPr/>
          <p:nvPr/>
        </p:nvSpPr>
        <p:spPr>
          <a:xfrm>
            <a:off x="8119151" y="900332"/>
            <a:ext cx="501696" cy="60960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1400" dirty="0">
                <a:solidFill>
                  <a:schemeClr val="tx1"/>
                </a:solidFill>
              </a:rPr>
              <a:t>…</a:t>
            </a:r>
            <a:endParaRPr lang="zh-CN" altLang="en-US" sz="1400" dirty="0">
              <a:solidFill>
                <a:schemeClr val="tx1"/>
              </a:solidFill>
            </a:endParaRPr>
          </a:p>
        </p:txBody>
      </p:sp>
      <p:sp>
        <p:nvSpPr>
          <p:cNvPr id="93" name="下箭头 92"/>
          <p:cNvSpPr/>
          <p:nvPr/>
        </p:nvSpPr>
        <p:spPr>
          <a:xfrm rot="10800000">
            <a:off x="1740455" y="1538068"/>
            <a:ext cx="327745" cy="38100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nchorCtr="0"/>
          <a:lstStyle/>
          <a:p>
            <a:endParaRPr lang="zh-CN" altLang="en-US" sz="1600" dirty="0">
              <a:solidFill>
                <a:schemeClr val="tx1"/>
              </a:solidFill>
            </a:endParaRPr>
          </a:p>
        </p:txBody>
      </p:sp>
      <p:sp>
        <p:nvSpPr>
          <p:cNvPr id="94" name="下箭头 93"/>
          <p:cNvSpPr/>
          <p:nvPr/>
        </p:nvSpPr>
        <p:spPr>
          <a:xfrm rot="10800000">
            <a:off x="3634507" y="1538068"/>
            <a:ext cx="327745" cy="38100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nchorCtr="0"/>
          <a:lstStyle/>
          <a:p>
            <a:endParaRPr lang="zh-CN" altLang="en-US" sz="1600" dirty="0">
              <a:solidFill>
                <a:schemeClr val="tx1"/>
              </a:solidFill>
            </a:endParaRPr>
          </a:p>
        </p:txBody>
      </p:sp>
      <p:sp>
        <p:nvSpPr>
          <p:cNvPr id="95" name="下箭头 94"/>
          <p:cNvSpPr/>
          <p:nvPr/>
        </p:nvSpPr>
        <p:spPr>
          <a:xfrm rot="10800000">
            <a:off x="5354606" y="1538068"/>
            <a:ext cx="327745" cy="38100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nchorCtr="0"/>
          <a:lstStyle/>
          <a:p>
            <a:endParaRPr lang="zh-CN" altLang="en-US" sz="1600" dirty="0">
              <a:solidFill>
                <a:schemeClr val="tx1"/>
              </a:solidFill>
            </a:endParaRPr>
          </a:p>
        </p:txBody>
      </p:sp>
      <p:sp>
        <p:nvSpPr>
          <p:cNvPr id="96" name="下箭头 95"/>
          <p:cNvSpPr/>
          <p:nvPr/>
        </p:nvSpPr>
        <p:spPr>
          <a:xfrm rot="10800000">
            <a:off x="7115768" y="1524000"/>
            <a:ext cx="327745" cy="38100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nchorCtr="0"/>
          <a:lstStyle/>
          <a:p>
            <a:endParaRPr lang="zh-CN" altLang="en-US" sz="1600" dirty="0">
              <a:solidFill>
                <a:schemeClr val="tx1"/>
              </a:solidFill>
            </a:endParaRPr>
          </a:p>
        </p:txBody>
      </p:sp>
      <p:sp>
        <p:nvSpPr>
          <p:cNvPr id="107" name="TextBox 106"/>
          <p:cNvSpPr txBox="1"/>
          <p:nvPr/>
        </p:nvSpPr>
        <p:spPr>
          <a:xfrm>
            <a:off x="4033915" y="1600200"/>
            <a:ext cx="1433416" cy="369332"/>
          </a:xfrm>
          <a:prstGeom prst="rect">
            <a:avLst/>
          </a:prstGeom>
          <a:noFill/>
        </p:spPr>
        <p:txBody>
          <a:bodyPr wrap="square" rtlCol="0">
            <a:spAutoFit/>
          </a:bodyPr>
          <a:lstStyle/>
          <a:p>
            <a:pPr algn="ctr"/>
            <a:r>
              <a:rPr lang="zh-CN" altLang="en-US" dirty="0" smtClean="0">
                <a:latin typeface="+mn-ea"/>
                <a:ea typeface="+mn-ea"/>
              </a:rPr>
              <a:t>扩展式定制</a:t>
            </a:r>
            <a:endParaRPr lang="zh-CN" altLang="en-US" dirty="0">
              <a:latin typeface="+mn-ea"/>
              <a:ea typeface="+mn-ea"/>
            </a:endParaRPr>
          </a:p>
        </p:txBody>
      </p:sp>
      <p:cxnSp>
        <p:nvCxnSpPr>
          <p:cNvPr id="109" name="形状 108"/>
          <p:cNvCxnSpPr>
            <a:stCxn id="4" idx="3"/>
            <a:endCxn id="86" idx="3"/>
          </p:cNvCxnSpPr>
          <p:nvPr/>
        </p:nvCxnSpPr>
        <p:spPr bwMode="auto">
          <a:xfrm flipV="1">
            <a:off x="8835859" y="1205132"/>
            <a:ext cx="1494" cy="3232588"/>
          </a:xfrm>
          <a:prstGeom prst="bentConnector3">
            <a:avLst>
              <a:gd name="adj1" fmla="val 14395466"/>
            </a:avLst>
          </a:prstGeom>
          <a:solidFill>
            <a:schemeClr val="accent1"/>
          </a:solidFill>
          <a:ln w="38100" cap="flat" cmpd="sng" algn="ctr">
            <a:solidFill>
              <a:schemeClr val="accent1">
                <a:lumMod val="75000"/>
              </a:schemeClr>
            </a:solidFill>
            <a:prstDash val="solid"/>
            <a:round/>
            <a:headEnd type="none" w="med" len="med"/>
            <a:tailEnd type="arrow"/>
          </a:ln>
          <a:effectLst/>
        </p:spPr>
      </p:cxnSp>
      <p:sp>
        <p:nvSpPr>
          <p:cNvPr id="114" name="TextBox 113"/>
          <p:cNvSpPr txBox="1"/>
          <p:nvPr/>
        </p:nvSpPr>
        <p:spPr>
          <a:xfrm>
            <a:off x="9021013" y="1875472"/>
            <a:ext cx="388217" cy="1477328"/>
          </a:xfrm>
          <a:prstGeom prst="rect">
            <a:avLst/>
          </a:prstGeom>
          <a:noFill/>
        </p:spPr>
        <p:txBody>
          <a:bodyPr wrap="square" rtlCol="0">
            <a:spAutoFit/>
          </a:bodyPr>
          <a:lstStyle/>
          <a:p>
            <a:pPr algn="ctr"/>
            <a:r>
              <a:rPr lang="zh-CN" altLang="en-US" dirty="0" smtClean="0">
                <a:latin typeface="+mn-ea"/>
                <a:ea typeface="+mn-ea"/>
              </a:rPr>
              <a:t>改造式定制</a:t>
            </a:r>
            <a:endParaRPr lang="zh-CN" altLang="en-US" dirty="0">
              <a:latin typeface="+mn-ea"/>
              <a:ea typeface="+mn-ea"/>
            </a:endParaRPr>
          </a:p>
        </p:txBody>
      </p:sp>
      <p:sp>
        <p:nvSpPr>
          <p:cNvPr id="115" name="圆角矩形 114"/>
          <p:cNvSpPr/>
          <p:nvPr/>
        </p:nvSpPr>
        <p:spPr>
          <a:xfrm>
            <a:off x="6171299" y="2057400"/>
            <a:ext cx="1151248" cy="609608"/>
          </a:xfrm>
          <a:prstGeom prst="roundRect">
            <a:avLst/>
          </a:prstGeom>
        </p:spPr>
        <p:style>
          <a:lnRef idx="0">
            <a:schemeClr val="accent5"/>
          </a:lnRef>
          <a:fillRef idx="3">
            <a:schemeClr val="accent5"/>
          </a:fillRef>
          <a:effectRef idx="3">
            <a:schemeClr val="accent5"/>
          </a:effectRef>
          <a:fontRef idx="minor">
            <a:schemeClr val="lt1"/>
          </a:fontRef>
        </p:style>
        <p:txBody>
          <a:bodyPr lIns="36000" rIns="36000" rtlCol="0" anchor="ctr"/>
          <a:lstStyle/>
          <a:p>
            <a:pPr algn="ctr"/>
            <a:r>
              <a:rPr lang="zh-CN" altLang="en-US" sz="1300" dirty="0">
                <a:solidFill>
                  <a:schemeClr val="tx1"/>
                </a:solidFill>
              </a:rPr>
              <a:t>网点服务平台</a:t>
            </a:r>
            <a:endParaRPr lang="en-US" altLang="zh-CN" sz="1300" dirty="0">
              <a:solidFill>
                <a:schemeClr val="tx1"/>
              </a:solidFill>
            </a:endParaRPr>
          </a:p>
          <a:p>
            <a:pPr algn="ctr"/>
            <a:r>
              <a:rPr lang="en-US" altLang="zh-CN" sz="1300" dirty="0">
                <a:solidFill>
                  <a:schemeClr val="tx1"/>
                </a:solidFill>
              </a:rPr>
              <a:t>(IBS)</a:t>
            </a:r>
            <a:endParaRPr lang="zh-CN" altLang="en-US" sz="1300" dirty="0">
              <a:solidFill>
                <a:schemeClr val="tx1"/>
              </a:solidFill>
            </a:endParaRPr>
          </a:p>
        </p:txBody>
      </p:sp>
      <p:sp>
        <p:nvSpPr>
          <p:cNvPr id="59" name="灯片编号占位符 3"/>
          <p:cNvSpPr>
            <a:spLocks noGrp="1"/>
          </p:cNvSpPr>
          <p:nvPr>
            <p:ph type="sldNum" sz="quarter" idx="4294967295"/>
          </p:nvPr>
        </p:nvSpPr>
        <p:spPr>
          <a:xfrm>
            <a:off x="274001" y="6397639"/>
            <a:ext cx="497963" cy="307975"/>
          </a:xfrm>
          <a:prstGeom prst="rect">
            <a:avLst/>
          </a:prstGeom>
        </p:spPr>
        <p:txBody>
          <a:bodyPr/>
          <a:lstStyle/>
          <a:p>
            <a:fld id="{BD61978C-FD3D-4268-8D6C-034E9AD544A3}" type="slidenum">
              <a:rPr lang="en-US" altLang="zh-CN" smtClean="0"/>
              <a:pPr/>
              <a:t>7</a:t>
            </a:fld>
            <a:endParaRPr lang="en-US" altLang="zh-CN" dirty="0"/>
          </a:p>
        </p:txBody>
      </p:sp>
    </p:spTree>
    <p:extLst>
      <p:ext uri="{BB962C8B-B14F-4D97-AF65-F5344CB8AC3E}">
        <p14:creationId xmlns:p14="http://schemas.microsoft.com/office/powerpoint/2010/main" val="344940798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smtClean="0"/>
              <a:t>开发框架</a:t>
            </a:r>
            <a:endParaRPr lang="zh-CN" altLang="en-US" sz="2400" dirty="0"/>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70</a:t>
            </a:fld>
            <a:endParaRPr lang="en-US" altLang="zh-CN" dirty="0"/>
          </a:p>
        </p:txBody>
      </p:sp>
      <p:sp>
        <p:nvSpPr>
          <p:cNvPr id="46" name="圆角矩形 4"/>
          <p:cNvSpPr/>
          <p:nvPr/>
        </p:nvSpPr>
        <p:spPr>
          <a:xfrm>
            <a:off x="343973" y="4719600"/>
            <a:ext cx="9110462" cy="1224000"/>
          </a:xfrm>
          <a:prstGeom prst="roundRect">
            <a:avLst>
              <a:gd name="adj" fmla="val 8398"/>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fontAlgn="auto">
              <a:spcBef>
                <a:spcPts val="0"/>
              </a:spcBef>
              <a:spcAft>
                <a:spcPts val="0"/>
              </a:spcAft>
              <a:defRPr/>
            </a:pPr>
            <a:r>
              <a:rPr lang="zh-CN" altLang="en-US" sz="1200" kern="0" dirty="0">
                <a:solidFill>
                  <a:sysClr val="window" lastClr="FFFFFF"/>
                </a:solidFill>
                <a:latin typeface="微软雅黑" pitchFamily="34" charset="-122"/>
                <a:ea typeface="微软雅黑" pitchFamily="34" charset="-122"/>
              </a:rPr>
              <a:t>核</a:t>
            </a:r>
            <a:endParaRPr lang="en-US" altLang="zh-CN" sz="1200" kern="0" dirty="0">
              <a:solidFill>
                <a:sysClr val="window" lastClr="FFFFFF"/>
              </a:solidFill>
              <a:latin typeface="微软雅黑" pitchFamily="34" charset="-122"/>
              <a:ea typeface="微软雅黑" pitchFamily="34" charset="-122"/>
            </a:endParaRPr>
          </a:p>
          <a:p>
            <a:pPr fontAlgn="auto">
              <a:spcBef>
                <a:spcPts val="0"/>
              </a:spcBef>
              <a:spcAft>
                <a:spcPts val="0"/>
              </a:spcAft>
              <a:defRPr/>
            </a:pPr>
            <a:r>
              <a:rPr lang="zh-CN" altLang="en-US" sz="1200" kern="0" dirty="0">
                <a:solidFill>
                  <a:sysClr val="window" lastClr="FFFFFF"/>
                </a:solidFill>
                <a:latin typeface="微软雅黑" pitchFamily="34" charset="-122"/>
                <a:ea typeface="微软雅黑" pitchFamily="34" charset="-122"/>
              </a:rPr>
              <a:t>心</a:t>
            </a:r>
            <a:endParaRPr lang="en-US" altLang="zh-CN" sz="1200" kern="0" dirty="0">
              <a:solidFill>
                <a:sysClr val="window" lastClr="FFFFFF"/>
              </a:solidFill>
              <a:latin typeface="微软雅黑" pitchFamily="34" charset="-122"/>
              <a:ea typeface="微软雅黑" pitchFamily="34" charset="-122"/>
            </a:endParaRPr>
          </a:p>
          <a:p>
            <a:pPr fontAlgn="auto">
              <a:spcBef>
                <a:spcPts val="0"/>
              </a:spcBef>
              <a:spcAft>
                <a:spcPts val="0"/>
              </a:spcAft>
              <a:defRPr/>
            </a:pPr>
            <a:r>
              <a:rPr lang="zh-CN" altLang="en-US" sz="1200" kern="0" dirty="0">
                <a:solidFill>
                  <a:sysClr val="window" lastClr="FFFFFF"/>
                </a:solidFill>
                <a:latin typeface="微软雅黑" pitchFamily="34" charset="-122"/>
                <a:ea typeface="微软雅黑" pitchFamily="34" charset="-122"/>
              </a:rPr>
              <a:t>层</a:t>
            </a:r>
          </a:p>
        </p:txBody>
      </p:sp>
      <p:sp>
        <p:nvSpPr>
          <p:cNvPr id="47" name="圆角矩形 5"/>
          <p:cNvSpPr/>
          <p:nvPr/>
        </p:nvSpPr>
        <p:spPr>
          <a:xfrm>
            <a:off x="879355" y="4785142"/>
            <a:ext cx="2052000" cy="567316"/>
          </a:xfrm>
          <a:prstGeom prst="round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altLang="zh-CN" sz="1200" kern="0" dirty="0">
                <a:solidFill>
                  <a:schemeClr val="tx1"/>
                </a:solidFill>
                <a:latin typeface="微软雅黑" pitchFamily="34" charset="-122"/>
              </a:rPr>
              <a:t>Eclipse</a:t>
            </a:r>
            <a:r>
              <a:rPr lang="zh-CN" altLang="en-US" sz="1200" kern="0" dirty="0">
                <a:solidFill>
                  <a:schemeClr val="tx1"/>
                </a:solidFill>
                <a:latin typeface="微软雅黑" pitchFamily="34" charset="-122"/>
              </a:rPr>
              <a:t>封装</a:t>
            </a:r>
          </a:p>
        </p:txBody>
      </p:sp>
      <p:sp>
        <p:nvSpPr>
          <p:cNvPr id="48" name="圆角矩形 6"/>
          <p:cNvSpPr/>
          <p:nvPr/>
        </p:nvSpPr>
        <p:spPr>
          <a:xfrm>
            <a:off x="889487" y="5410508"/>
            <a:ext cx="8462731" cy="463748"/>
          </a:xfrm>
          <a:prstGeom prst="roundRect">
            <a:avLst/>
          </a:prstGeom>
          <a:ln/>
        </p:spPr>
        <p:style>
          <a:lnRef idx="1">
            <a:schemeClr val="dk1"/>
          </a:lnRef>
          <a:fillRef idx="2">
            <a:schemeClr val="dk1"/>
          </a:fillRef>
          <a:effectRef idx="1">
            <a:schemeClr val="dk1"/>
          </a:effectRef>
          <a:fontRef idx="minor">
            <a:schemeClr val="dk1"/>
          </a:fontRef>
        </p:style>
        <p:txBody>
          <a:bodyPr anchor="ctr"/>
          <a:lstStyle/>
          <a:p>
            <a:pPr algn="ctr" eaLnBrk="1" fontAlgn="auto" hangingPunct="1">
              <a:spcBef>
                <a:spcPts val="0"/>
              </a:spcBef>
              <a:spcAft>
                <a:spcPts val="0"/>
              </a:spcAft>
              <a:defRPr/>
            </a:pPr>
            <a:r>
              <a:rPr lang="en-US" altLang="zh-CN" sz="1400" kern="0" dirty="0" smtClean="0">
                <a:solidFill>
                  <a:schemeClr val="tx1"/>
                </a:solidFill>
                <a:latin typeface="Calibri"/>
                <a:ea typeface="宋体"/>
              </a:rPr>
              <a:t>Eclipse </a:t>
            </a:r>
            <a:r>
              <a:rPr lang="zh-CN" altLang="en-US" sz="1400" kern="0" dirty="0" smtClean="0">
                <a:solidFill>
                  <a:schemeClr val="tx1"/>
                </a:solidFill>
                <a:latin typeface="Calibri"/>
                <a:ea typeface="宋体"/>
              </a:rPr>
              <a:t>开发环境框架</a:t>
            </a:r>
            <a:endParaRPr lang="zh-CN" altLang="en-US" sz="1400" kern="0" dirty="0">
              <a:solidFill>
                <a:schemeClr val="tx1"/>
              </a:solidFill>
              <a:latin typeface="Calibri"/>
              <a:ea typeface="宋体"/>
            </a:endParaRPr>
          </a:p>
        </p:txBody>
      </p:sp>
      <p:sp>
        <p:nvSpPr>
          <p:cNvPr id="49" name="圆角矩形 7"/>
          <p:cNvSpPr/>
          <p:nvPr/>
        </p:nvSpPr>
        <p:spPr>
          <a:xfrm>
            <a:off x="7300218" y="4785142"/>
            <a:ext cx="2052000" cy="568800"/>
          </a:xfrm>
          <a:prstGeom prst="round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altLang="zh-CN" sz="1200" kern="0" dirty="0">
                <a:solidFill>
                  <a:schemeClr val="tx1"/>
                </a:solidFill>
                <a:latin typeface="微软雅黑" pitchFamily="34" charset="-122"/>
              </a:rPr>
              <a:t>UI</a:t>
            </a:r>
            <a:r>
              <a:rPr lang="zh-CN" altLang="en-US" sz="1200" kern="0" dirty="0">
                <a:solidFill>
                  <a:schemeClr val="tx1"/>
                </a:solidFill>
                <a:latin typeface="微软雅黑" pitchFamily="34" charset="-122"/>
              </a:rPr>
              <a:t>框架</a:t>
            </a:r>
          </a:p>
        </p:txBody>
      </p:sp>
      <p:sp>
        <p:nvSpPr>
          <p:cNvPr id="50" name="圆角矩形 8"/>
          <p:cNvSpPr/>
          <p:nvPr/>
        </p:nvSpPr>
        <p:spPr>
          <a:xfrm>
            <a:off x="3019643" y="4785142"/>
            <a:ext cx="2052000" cy="567316"/>
          </a:xfrm>
          <a:prstGeom prst="round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zh-CN" altLang="en-US" sz="1200" kern="0" dirty="0">
                <a:solidFill>
                  <a:schemeClr val="tx1"/>
                </a:solidFill>
                <a:latin typeface="微软雅黑" pitchFamily="34" charset="-122"/>
              </a:rPr>
              <a:t>核心</a:t>
            </a:r>
            <a:r>
              <a:rPr lang="en-US" altLang="zh-CN" sz="1200" kern="0" dirty="0">
                <a:solidFill>
                  <a:schemeClr val="tx1"/>
                </a:solidFill>
                <a:latin typeface="微软雅黑" pitchFamily="34" charset="-122"/>
              </a:rPr>
              <a:t>API</a:t>
            </a:r>
            <a:endParaRPr lang="zh-CN" altLang="en-US" sz="1200" kern="0" dirty="0">
              <a:solidFill>
                <a:schemeClr val="tx1"/>
              </a:solidFill>
              <a:latin typeface="微软雅黑" pitchFamily="34" charset="-122"/>
            </a:endParaRPr>
          </a:p>
        </p:txBody>
      </p:sp>
      <p:sp>
        <p:nvSpPr>
          <p:cNvPr id="51" name="圆角矩形 9"/>
          <p:cNvSpPr/>
          <p:nvPr/>
        </p:nvSpPr>
        <p:spPr>
          <a:xfrm>
            <a:off x="5159931" y="4785142"/>
            <a:ext cx="2052000" cy="568800"/>
          </a:xfrm>
          <a:prstGeom prst="round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zh-CN" altLang="en-US" sz="1200" kern="0" dirty="0" smtClean="0">
                <a:solidFill>
                  <a:schemeClr val="tx1"/>
                </a:solidFill>
                <a:latin typeface="微软雅黑" pitchFamily="34" charset="-122"/>
              </a:rPr>
              <a:t>扩展</a:t>
            </a:r>
            <a:r>
              <a:rPr lang="zh-CN" altLang="en-US" sz="1200" kern="0" dirty="0">
                <a:solidFill>
                  <a:schemeClr val="tx1"/>
                </a:solidFill>
                <a:latin typeface="微软雅黑" pitchFamily="34" charset="-122"/>
              </a:rPr>
              <a:t>框架</a:t>
            </a:r>
          </a:p>
        </p:txBody>
      </p:sp>
      <p:sp>
        <p:nvSpPr>
          <p:cNvPr id="52" name="圆角矩形 10"/>
          <p:cNvSpPr/>
          <p:nvPr/>
        </p:nvSpPr>
        <p:spPr>
          <a:xfrm>
            <a:off x="356945" y="1043803"/>
            <a:ext cx="9110462" cy="1042499"/>
          </a:xfrm>
          <a:prstGeom prst="roundRect">
            <a:avLst>
              <a:gd name="adj" fmla="val 7337"/>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fontAlgn="auto">
              <a:spcBef>
                <a:spcPts val="0"/>
              </a:spcBef>
              <a:spcAft>
                <a:spcPts val="0"/>
              </a:spcAft>
              <a:defRPr/>
            </a:pPr>
            <a:r>
              <a:rPr lang="zh-CN" altLang="en-US" sz="1200" kern="0" dirty="0" smtClean="0">
                <a:solidFill>
                  <a:sysClr val="window" lastClr="FFFFFF"/>
                </a:solidFill>
                <a:latin typeface="微软雅黑" pitchFamily="34" charset="-122"/>
                <a:ea typeface="微软雅黑" pitchFamily="34" charset="-122"/>
              </a:rPr>
              <a:t>组</a:t>
            </a:r>
            <a:endParaRPr lang="en-US" altLang="zh-CN" sz="1200" kern="0" dirty="0" smtClean="0">
              <a:solidFill>
                <a:sysClr val="window" lastClr="FFFFFF"/>
              </a:solidFill>
              <a:latin typeface="微软雅黑" pitchFamily="34" charset="-122"/>
              <a:ea typeface="微软雅黑" pitchFamily="34" charset="-122"/>
            </a:endParaRPr>
          </a:p>
          <a:p>
            <a:pPr fontAlgn="auto">
              <a:spcBef>
                <a:spcPts val="0"/>
              </a:spcBef>
              <a:spcAft>
                <a:spcPts val="0"/>
              </a:spcAft>
              <a:defRPr/>
            </a:pPr>
            <a:r>
              <a:rPr lang="zh-CN" altLang="en-US" sz="1200" kern="0" dirty="0" smtClean="0">
                <a:solidFill>
                  <a:sysClr val="window" lastClr="FFFFFF"/>
                </a:solidFill>
                <a:latin typeface="微软雅黑" pitchFamily="34" charset="-122"/>
                <a:ea typeface="微软雅黑" pitchFamily="34" charset="-122"/>
              </a:rPr>
              <a:t>件</a:t>
            </a:r>
            <a:endParaRPr lang="en-US" altLang="zh-CN" sz="1200" kern="0" dirty="0" smtClean="0">
              <a:solidFill>
                <a:sysClr val="window" lastClr="FFFFFF"/>
              </a:solidFill>
              <a:latin typeface="微软雅黑" pitchFamily="34" charset="-122"/>
              <a:ea typeface="微软雅黑" pitchFamily="34" charset="-122"/>
            </a:endParaRPr>
          </a:p>
          <a:p>
            <a:pPr fontAlgn="auto">
              <a:spcBef>
                <a:spcPts val="0"/>
              </a:spcBef>
              <a:spcAft>
                <a:spcPts val="0"/>
              </a:spcAft>
              <a:defRPr/>
            </a:pPr>
            <a:r>
              <a:rPr lang="zh-CN" altLang="en-US" sz="1200" kern="0" dirty="0" smtClean="0">
                <a:solidFill>
                  <a:sysClr val="window" lastClr="FFFFFF"/>
                </a:solidFill>
                <a:latin typeface="微软雅黑" pitchFamily="34" charset="-122"/>
                <a:ea typeface="微软雅黑" pitchFamily="34" charset="-122"/>
              </a:rPr>
              <a:t>层</a:t>
            </a:r>
            <a:endParaRPr lang="zh-CN" altLang="en-US" sz="1200" kern="0" dirty="0">
              <a:solidFill>
                <a:sysClr val="window" lastClr="FFFFFF"/>
              </a:solidFill>
              <a:latin typeface="微软雅黑" pitchFamily="34" charset="-122"/>
              <a:ea typeface="微软雅黑" pitchFamily="34" charset="-122"/>
            </a:endParaRPr>
          </a:p>
        </p:txBody>
      </p:sp>
      <p:sp>
        <p:nvSpPr>
          <p:cNvPr id="53" name="矩形 11"/>
          <p:cNvSpPr/>
          <p:nvPr/>
        </p:nvSpPr>
        <p:spPr>
          <a:xfrm>
            <a:off x="7899233" y="1091911"/>
            <a:ext cx="668125" cy="900000"/>
          </a:xfrm>
          <a:prstGeom prst="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pPr>
            <a:r>
              <a:rPr lang="zh-CN" altLang="en-US" sz="1200" kern="0" dirty="0">
                <a:solidFill>
                  <a:schemeClr val="tx1"/>
                </a:solidFill>
                <a:latin typeface="微软雅黑" pitchFamily="34" charset="-122"/>
              </a:rPr>
              <a:t>主机服务模拟器</a:t>
            </a:r>
          </a:p>
        </p:txBody>
      </p:sp>
      <p:sp>
        <p:nvSpPr>
          <p:cNvPr id="54" name="矩形 12"/>
          <p:cNvSpPr/>
          <p:nvPr/>
        </p:nvSpPr>
        <p:spPr>
          <a:xfrm>
            <a:off x="8684093" y="1091911"/>
            <a:ext cx="668125" cy="900000"/>
          </a:xfrm>
          <a:prstGeom prst="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pPr>
            <a:r>
              <a:rPr lang="zh-CN" altLang="en-US" sz="1200" kern="0" dirty="0">
                <a:solidFill>
                  <a:schemeClr val="tx1"/>
                </a:solidFill>
                <a:latin typeface="微软雅黑" pitchFamily="34" charset="-122"/>
              </a:rPr>
              <a:t>文档生成工具</a:t>
            </a:r>
          </a:p>
        </p:txBody>
      </p:sp>
      <p:sp>
        <p:nvSpPr>
          <p:cNvPr id="55" name="矩形 13"/>
          <p:cNvSpPr/>
          <p:nvPr/>
        </p:nvSpPr>
        <p:spPr>
          <a:xfrm>
            <a:off x="7114371" y="1091911"/>
            <a:ext cx="668125" cy="900000"/>
          </a:xfrm>
          <a:prstGeom prst="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pPr>
            <a:r>
              <a:rPr lang="en-US" altLang="zh-CN" sz="1200" kern="0" dirty="0">
                <a:solidFill>
                  <a:schemeClr val="tx1"/>
                </a:solidFill>
                <a:latin typeface="微软雅黑" pitchFamily="34" charset="-122"/>
              </a:rPr>
              <a:t>JSP</a:t>
            </a:r>
            <a:r>
              <a:rPr lang="zh-CN" altLang="en-US" sz="1200" kern="0" dirty="0">
                <a:solidFill>
                  <a:schemeClr val="tx1"/>
                </a:solidFill>
                <a:latin typeface="微软雅黑" pitchFamily="34" charset="-122"/>
              </a:rPr>
              <a:t>代码编辑器</a:t>
            </a:r>
          </a:p>
        </p:txBody>
      </p:sp>
      <p:sp>
        <p:nvSpPr>
          <p:cNvPr id="56" name="矩形 14"/>
          <p:cNvSpPr/>
          <p:nvPr/>
        </p:nvSpPr>
        <p:spPr>
          <a:xfrm>
            <a:off x="835475" y="1091911"/>
            <a:ext cx="668125" cy="900000"/>
          </a:xfrm>
          <a:prstGeom prst="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pPr>
            <a:r>
              <a:rPr lang="zh-CN" altLang="en-US" sz="1200" kern="0" dirty="0">
                <a:solidFill>
                  <a:schemeClr val="tx1"/>
                </a:solidFill>
                <a:latin typeface="微软雅黑" pitchFamily="34" charset="-122"/>
              </a:rPr>
              <a:t>数据实体管理工具</a:t>
            </a:r>
          </a:p>
        </p:txBody>
      </p:sp>
      <p:sp>
        <p:nvSpPr>
          <p:cNvPr id="57" name="矩形 15"/>
          <p:cNvSpPr/>
          <p:nvPr/>
        </p:nvSpPr>
        <p:spPr>
          <a:xfrm>
            <a:off x="2405199" y="1091911"/>
            <a:ext cx="668125" cy="900000"/>
          </a:xfrm>
          <a:prstGeom prst="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pPr>
            <a:r>
              <a:rPr lang="zh-CN" altLang="en-US" sz="1200" kern="0" dirty="0" smtClean="0">
                <a:solidFill>
                  <a:schemeClr val="tx1"/>
                </a:solidFill>
                <a:latin typeface="微软雅黑" pitchFamily="34" charset="-122"/>
              </a:rPr>
              <a:t>接入</a:t>
            </a:r>
            <a:r>
              <a:rPr lang="zh-CN" altLang="en-US" sz="1200" kern="0" dirty="0">
                <a:solidFill>
                  <a:schemeClr val="tx1"/>
                </a:solidFill>
                <a:latin typeface="微软雅黑" pitchFamily="34" charset="-122"/>
              </a:rPr>
              <a:t>服务定义工具</a:t>
            </a:r>
          </a:p>
        </p:txBody>
      </p:sp>
      <p:sp>
        <p:nvSpPr>
          <p:cNvPr id="58" name="矩形 16"/>
          <p:cNvSpPr/>
          <p:nvPr/>
        </p:nvSpPr>
        <p:spPr>
          <a:xfrm>
            <a:off x="1620337" y="1091911"/>
            <a:ext cx="668125" cy="900000"/>
          </a:xfrm>
          <a:prstGeom prst="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pPr>
            <a:r>
              <a:rPr lang="zh-CN" altLang="en-US" sz="1200" kern="0" dirty="0">
                <a:solidFill>
                  <a:schemeClr val="tx1"/>
                </a:solidFill>
                <a:latin typeface="微软雅黑" pitchFamily="34" charset="-122"/>
              </a:rPr>
              <a:t>报文定义工具</a:t>
            </a:r>
          </a:p>
        </p:txBody>
      </p:sp>
      <p:sp>
        <p:nvSpPr>
          <p:cNvPr id="59" name="矩形 17"/>
          <p:cNvSpPr/>
          <p:nvPr/>
        </p:nvSpPr>
        <p:spPr>
          <a:xfrm>
            <a:off x="3974923" y="1091911"/>
            <a:ext cx="668125" cy="900000"/>
          </a:xfrm>
          <a:prstGeom prst="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pPr>
            <a:r>
              <a:rPr lang="zh-CN" altLang="en-US" sz="1200" kern="0" dirty="0">
                <a:solidFill>
                  <a:schemeClr val="tx1"/>
                </a:solidFill>
                <a:latin typeface="微软雅黑" pitchFamily="34" charset="-122"/>
              </a:rPr>
              <a:t>事件逻辑编辑器</a:t>
            </a:r>
          </a:p>
        </p:txBody>
      </p:sp>
      <p:sp>
        <p:nvSpPr>
          <p:cNvPr id="60" name="矩形 18"/>
          <p:cNvSpPr/>
          <p:nvPr/>
        </p:nvSpPr>
        <p:spPr>
          <a:xfrm>
            <a:off x="3190061" y="1091911"/>
            <a:ext cx="668125" cy="900000"/>
          </a:xfrm>
          <a:prstGeom prst="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pPr>
            <a:r>
              <a:rPr lang="zh-CN" altLang="en-US" sz="1200" kern="0" dirty="0">
                <a:solidFill>
                  <a:schemeClr val="tx1"/>
                </a:solidFill>
                <a:latin typeface="微软雅黑" pitchFamily="34" charset="-122"/>
              </a:rPr>
              <a:t>接出服务定义工具</a:t>
            </a:r>
          </a:p>
        </p:txBody>
      </p:sp>
      <p:sp>
        <p:nvSpPr>
          <p:cNvPr id="61" name="矩形 19"/>
          <p:cNvSpPr/>
          <p:nvPr/>
        </p:nvSpPr>
        <p:spPr>
          <a:xfrm>
            <a:off x="4759785" y="1091911"/>
            <a:ext cx="668125" cy="900000"/>
          </a:xfrm>
          <a:prstGeom prst="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pPr>
            <a:r>
              <a:rPr lang="zh-CN" altLang="en-US" sz="1200" kern="0" dirty="0">
                <a:solidFill>
                  <a:schemeClr val="tx1"/>
                </a:solidFill>
                <a:latin typeface="微软雅黑" pitchFamily="34" charset="-122"/>
              </a:rPr>
              <a:t>逻辑服务定义工具</a:t>
            </a:r>
          </a:p>
        </p:txBody>
      </p:sp>
      <p:sp>
        <p:nvSpPr>
          <p:cNvPr id="62" name="矩形 20"/>
          <p:cNvSpPr/>
          <p:nvPr/>
        </p:nvSpPr>
        <p:spPr>
          <a:xfrm>
            <a:off x="6329509" y="1091911"/>
            <a:ext cx="668125" cy="900000"/>
          </a:xfrm>
          <a:prstGeom prst="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pPr>
            <a:r>
              <a:rPr lang="zh-CN" altLang="en-US" sz="1200" kern="0" dirty="0">
                <a:solidFill>
                  <a:schemeClr val="tx1"/>
                </a:solidFill>
                <a:latin typeface="微软雅黑" pitchFamily="34" charset="-122"/>
              </a:rPr>
              <a:t>业务化报表集成工具</a:t>
            </a:r>
          </a:p>
        </p:txBody>
      </p:sp>
      <p:sp>
        <p:nvSpPr>
          <p:cNvPr id="63" name="矩形 21"/>
          <p:cNvSpPr/>
          <p:nvPr/>
        </p:nvSpPr>
        <p:spPr>
          <a:xfrm>
            <a:off x="5544647" y="1091911"/>
            <a:ext cx="668125" cy="900000"/>
          </a:xfrm>
          <a:prstGeom prst="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pPr>
            <a:r>
              <a:rPr lang="zh-CN" altLang="en-US" sz="1200" kern="0" dirty="0">
                <a:solidFill>
                  <a:schemeClr val="tx1"/>
                </a:solidFill>
                <a:latin typeface="微软雅黑" pitchFamily="34" charset="-122"/>
              </a:rPr>
              <a:t>流程建模工具</a:t>
            </a:r>
          </a:p>
        </p:txBody>
      </p:sp>
      <p:sp>
        <p:nvSpPr>
          <p:cNvPr id="64" name="圆角矩形 22"/>
          <p:cNvSpPr/>
          <p:nvPr/>
        </p:nvSpPr>
        <p:spPr>
          <a:xfrm>
            <a:off x="343973" y="3657600"/>
            <a:ext cx="9110462" cy="990600"/>
          </a:xfrm>
          <a:prstGeom prst="roundRect">
            <a:avLst>
              <a:gd name="adj" fmla="val 7337"/>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fontAlgn="auto">
              <a:spcBef>
                <a:spcPts val="0"/>
              </a:spcBef>
              <a:spcAft>
                <a:spcPts val="0"/>
              </a:spcAft>
              <a:defRPr/>
            </a:pPr>
            <a:r>
              <a:rPr lang="zh-CN" altLang="en-US" sz="1200" kern="0" dirty="0" smtClean="0">
                <a:solidFill>
                  <a:sysClr val="window" lastClr="FFFFFF"/>
                </a:solidFill>
                <a:latin typeface="微软雅黑" pitchFamily="34" charset="-122"/>
                <a:ea typeface="微软雅黑" pitchFamily="34" charset="-122"/>
              </a:rPr>
              <a:t>资</a:t>
            </a:r>
            <a:endParaRPr lang="en-US" altLang="zh-CN" sz="1200" kern="0" dirty="0" smtClean="0">
              <a:solidFill>
                <a:sysClr val="window" lastClr="FFFFFF"/>
              </a:solidFill>
              <a:latin typeface="微软雅黑" pitchFamily="34" charset="-122"/>
              <a:ea typeface="微软雅黑" pitchFamily="34" charset="-122"/>
            </a:endParaRPr>
          </a:p>
          <a:p>
            <a:pPr fontAlgn="auto">
              <a:spcBef>
                <a:spcPts val="0"/>
              </a:spcBef>
              <a:spcAft>
                <a:spcPts val="0"/>
              </a:spcAft>
              <a:defRPr/>
            </a:pPr>
            <a:r>
              <a:rPr lang="zh-CN" altLang="en-US" sz="1200" kern="0" dirty="0" smtClean="0">
                <a:solidFill>
                  <a:sysClr val="window" lastClr="FFFFFF"/>
                </a:solidFill>
                <a:latin typeface="微软雅黑" pitchFamily="34" charset="-122"/>
                <a:ea typeface="微软雅黑" pitchFamily="34" charset="-122"/>
              </a:rPr>
              <a:t>源</a:t>
            </a:r>
            <a:endParaRPr lang="en-US" altLang="zh-CN" sz="1200" kern="0" dirty="0" smtClean="0">
              <a:solidFill>
                <a:sysClr val="window" lastClr="FFFFFF"/>
              </a:solidFill>
              <a:latin typeface="微软雅黑" pitchFamily="34" charset="-122"/>
              <a:ea typeface="微软雅黑" pitchFamily="34" charset="-122"/>
            </a:endParaRPr>
          </a:p>
          <a:p>
            <a:pPr fontAlgn="auto">
              <a:spcBef>
                <a:spcPts val="0"/>
              </a:spcBef>
              <a:spcAft>
                <a:spcPts val="0"/>
              </a:spcAft>
              <a:defRPr/>
            </a:pPr>
            <a:r>
              <a:rPr lang="zh-CN" altLang="en-US" sz="1200" kern="0" dirty="0" smtClean="0">
                <a:solidFill>
                  <a:sysClr val="window" lastClr="FFFFFF"/>
                </a:solidFill>
                <a:latin typeface="微软雅黑" pitchFamily="34" charset="-122"/>
                <a:ea typeface="微软雅黑" pitchFamily="34" charset="-122"/>
              </a:rPr>
              <a:t>管</a:t>
            </a:r>
            <a:endParaRPr lang="en-US" altLang="zh-CN" sz="1200" kern="0" dirty="0" smtClean="0">
              <a:solidFill>
                <a:sysClr val="window" lastClr="FFFFFF"/>
              </a:solidFill>
              <a:latin typeface="微软雅黑" pitchFamily="34" charset="-122"/>
              <a:ea typeface="微软雅黑" pitchFamily="34" charset="-122"/>
            </a:endParaRPr>
          </a:p>
          <a:p>
            <a:pPr fontAlgn="auto">
              <a:spcBef>
                <a:spcPts val="0"/>
              </a:spcBef>
              <a:spcAft>
                <a:spcPts val="0"/>
              </a:spcAft>
              <a:defRPr/>
            </a:pPr>
            <a:r>
              <a:rPr lang="zh-CN" altLang="en-US" sz="1200" kern="0" dirty="0" smtClean="0">
                <a:solidFill>
                  <a:sysClr val="window" lastClr="FFFFFF"/>
                </a:solidFill>
                <a:latin typeface="微软雅黑" pitchFamily="34" charset="-122"/>
                <a:ea typeface="微软雅黑" pitchFamily="34" charset="-122"/>
              </a:rPr>
              <a:t>理</a:t>
            </a:r>
            <a:endParaRPr lang="en-US" altLang="zh-CN" sz="1200" kern="0" dirty="0" smtClean="0">
              <a:solidFill>
                <a:sysClr val="window" lastClr="FFFFFF"/>
              </a:solidFill>
              <a:latin typeface="微软雅黑" pitchFamily="34" charset="-122"/>
              <a:ea typeface="微软雅黑" pitchFamily="34" charset="-122"/>
            </a:endParaRPr>
          </a:p>
          <a:p>
            <a:pPr fontAlgn="auto">
              <a:spcBef>
                <a:spcPts val="0"/>
              </a:spcBef>
              <a:spcAft>
                <a:spcPts val="0"/>
              </a:spcAft>
              <a:defRPr/>
            </a:pPr>
            <a:r>
              <a:rPr lang="zh-CN" altLang="en-US" sz="1200" kern="0" dirty="0" smtClean="0">
                <a:solidFill>
                  <a:sysClr val="window" lastClr="FFFFFF"/>
                </a:solidFill>
                <a:latin typeface="微软雅黑" pitchFamily="34" charset="-122"/>
                <a:ea typeface="微软雅黑" pitchFamily="34" charset="-122"/>
              </a:rPr>
              <a:t>层</a:t>
            </a:r>
            <a:endParaRPr lang="zh-CN" altLang="en-US" sz="1200" kern="0" dirty="0">
              <a:solidFill>
                <a:sysClr val="window" lastClr="FFFFFF"/>
              </a:solidFill>
              <a:latin typeface="微软雅黑" pitchFamily="34" charset="-122"/>
              <a:ea typeface="微软雅黑" pitchFamily="34" charset="-122"/>
            </a:endParaRPr>
          </a:p>
        </p:txBody>
      </p:sp>
      <p:sp>
        <p:nvSpPr>
          <p:cNvPr id="65" name="圆角矩形 23"/>
          <p:cNvSpPr/>
          <p:nvPr/>
        </p:nvSpPr>
        <p:spPr>
          <a:xfrm>
            <a:off x="889486" y="3744736"/>
            <a:ext cx="2052000" cy="495300"/>
          </a:xfrm>
          <a:prstGeom prst="round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zh-CN" altLang="en-US" sz="1200" kern="0" dirty="0" smtClean="0">
                <a:solidFill>
                  <a:schemeClr val="tx1"/>
                </a:solidFill>
                <a:latin typeface="微软雅黑" pitchFamily="34" charset="-122"/>
              </a:rPr>
              <a:t>元模型框架</a:t>
            </a:r>
            <a:endParaRPr lang="zh-CN" altLang="en-US" sz="1200" kern="0" dirty="0">
              <a:solidFill>
                <a:schemeClr val="tx1"/>
              </a:solidFill>
              <a:latin typeface="微软雅黑" pitchFamily="34" charset="-122"/>
            </a:endParaRPr>
          </a:p>
        </p:txBody>
      </p:sp>
      <p:sp>
        <p:nvSpPr>
          <p:cNvPr id="66" name="圆角矩形 25"/>
          <p:cNvSpPr/>
          <p:nvPr/>
        </p:nvSpPr>
        <p:spPr>
          <a:xfrm>
            <a:off x="3026396" y="3744736"/>
            <a:ext cx="2052000" cy="495300"/>
          </a:xfrm>
          <a:prstGeom prst="round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zh-CN" altLang="en-US" sz="1200" dirty="0"/>
              <a:t>资源加载框架</a:t>
            </a:r>
            <a:endParaRPr lang="zh-CN" altLang="en-US" sz="1200" kern="0" dirty="0">
              <a:solidFill>
                <a:schemeClr val="tx1"/>
              </a:solidFill>
              <a:latin typeface="微软雅黑" pitchFamily="34" charset="-122"/>
            </a:endParaRPr>
          </a:p>
        </p:txBody>
      </p:sp>
      <p:sp>
        <p:nvSpPr>
          <p:cNvPr id="67" name="圆角矩形 26"/>
          <p:cNvSpPr/>
          <p:nvPr/>
        </p:nvSpPr>
        <p:spPr>
          <a:xfrm>
            <a:off x="7300217" y="3744736"/>
            <a:ext cx="2052000" cy="495300"/>
          </a:xfrm>
          <a:prstGeom prst="round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zh-CN" altLang="en-US" sz="1200" kern="0" dirty="0" smtClean="0">
                <a:solidFill>
                  <a:schemeClr val="tx1"/>
                </a:solidFill>
                <a:latin typeface="微软雅黑" pitchFamily="34" charset="-122"/>
              </a:rPr>
              <a:t>索引框架</a:t>
            </a:r>
            <a:endParaRPr lang="zh-CN" altLang="en-US" sz="1200" kern="0" dirty="0">
              <a:solidFill>
                <a:schemeClr val="tx1"/>
              </a:solidFill>
              <a:latin typeface="微软雅黑" pitchFamily="34" charset="-122"/>
            </a:endParaRPr>
          </a:p>
        </p:txBody>
      </p:sp>
      <p:sp>
        <p:nvSpPr>
          <p:cNvPr id="68" name="圆角矩形 27"/>
          <p:cNvSpPr/>
          <p:nvPr/>
        </p:nvSpPr>
        <p:spPr>
          <a:xfrm>
            <a:off x="5163306" y="3744736"/>
            <a:ext cx="2052000" cy="495300"/>
          </a:xfrm>
          <a:prstGeom prst="round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zh-CN" altLang="en-US" sz="1200" dirty="0" smtClean="0"/>
              <a:t>资源访问框架</a:t>
            </a:r>
            <a:endParaRPr lang="zh-CN" altLang="en-US" sz="1200" kern="0" dirty="0">
              <a:solidFill>
                <a:schemeClr val="tx1"/>
              </a:solidFill>
              <a:latin typeface="微软雅黑" pitchFamily="34" charset="-122"/>
            </a:endParaRPr>
          </a:p>
        </p:txBody>
      </p:sp>
      <p:sp>
        <p:nvSpPr>
          <p:cNvPr id="69" name="圆角矩形 28"/>
          <p:cNvSpPr/>
          <p:nvPr/>
        </p:nvSpPr>
        <p:spPr>
          <a:xfrm>
            <a:off x="889486" y="4298279"/>
            <a:ext cx="8462731" cy="275167"/>
          </a:xfrm>
          <a:prstGeom prst="round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zh-CN" altLang="en-US" sz="1200" kern="0" dirty="0">
                <a:solidFill>
                  <a:schemeClr val="tx1"/>
                </a:solidFill>
                <a:latin typeface="微软雅黑" pitchFamily="34" charset="-122"/>
              </a:rPr>
              <a:t>资源模型</a:t>
            </a:r>
            <a:r>
              <a:rPr lang="zh-CN" altLang="en-US" sz="1200" kern="0" dirty="0" smtClean="0">
                <a:solidFill>
                  <a:schemeClr val="tx1"/>
                </a:solidFill>
                <a:latin typeface="微软雅黑" pitchFamily="34" charset="-122"/>
              </a:rPr>
              <a:t>定义</a:t>
            </a:r>
            <a:endParaRPr lang="zh-CN" altLang="en-US" sz="1200" kern="0" dirty="0">
              <a:solidFill>
                <a:schemeClr val="tx1"/>
              </a:solidFill>
              <a:latin typeface="微软雅黑" pitchFamily="34" charset="-122"/>
            </a:endParaRPr>
          </a:p>
        </p:txBody>
      </p:sp>
      <p:sp>
        <p:nvSpPr>
          <p:cNvPr id="70" name="圆角矩形 29"/>
          <p:cNvSpPr/>
          <p:nvPr/>
        </p:nvSpPr>
        <p:spPr>
          <a:xfrm>
            <a:off x="343973" y="2155302"/>
            <a:ext cx="9110462" cy="1455000"/>
          </a:xfrm>
          <a:prstGeom prst="roundRect">
            <a:avLst>
              <a:gd name="adj" fmla="val 6067"/>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fontAlgn="auto">
              <a:spcBef>
                <a:spcPts val="0"/>
              </a:spcBef>
              <a:spcAft>
                <a:spcPts val="0"/>
              </a:spcAft>
              <a:defRPr/>
            </a:pPr>
            <a:r>
              <a:rPr lang="zh-CN" altLang="en-US" sz="1200" kern="0" dirty="0" smtClean="0">
                <a:solidFill>
                  <a:sysClr val="window" lastClr="FFFFFF"/>
                </a:solidFill>
                <a:latin typeface="微软雅黑" pitchFamily="34" charset="-122"/>
                <a:ea typeface="微软雅黑" pitchFamily="34" charset="-122"/>
              </a:rPr>
              <a:t>应</a:t>
            </a:r>
            <a:endParaRPr lang="en-US" altLang="zh-CN" sz="1200" kern="0" dirty="0" smtClean="0">
              <a:solidFill>
                <a:sysClr val="window" lastClr="FFFFFF"/>
              </a:solidFill>
              <a:latin typeface="微软雅黑" pitchFamily="34" charset="-122"/>
              <a:ea typeface="微软雅黑" pitchFamily="34" charset="-122"/>
            </a:endParaRPr>
          </a:p>
          <a:p>
            <a:pPr fontAlgn="auto">
              <a:spcBef>
                <a:spcPts val="0"/>
              </a:spcBef>
              <a:spcAft>
                <a:spcPts val="0"/>
              </a:spcAft>
              <a:defRPr/>
            </a:pPr>
            <a:r>
              <a:rPr lang="zh-CN" altLang="en-US" sz="1200" kern="0" dirty="0" smtClean="0">
                <a:solidFill>
                  <a:sysClr val="window" lastClr="FFFFFF"/>
                </a:solidFill>
                <a:latin typeface="微软雅黑" pitchFamily="34" charset="-122"/>
                <a:ea typeface="微软雅黑" pitchFamily="34" charset="-122"/>
              </a:rPr>
              <a:t>用</a:t>
            </a:r>
            <a:endParaRPr lang="en-US" altLang="zh-CN" sz="1200" kern="0" dirty="0" smtClean="0">
              <a:solidFill>
                <a:sysClr val="window" lastClr="FFFFFF"/>
              </a:solidFill>
              <a:latin typeface="微软雅黑" pitchFamily="34" charset="-122"/>
              <a:ea typeface="微软雅黑" pitchFamily="34" charset="-122"/>
            </a:endParaRPr>
          </a:p>
          <a:p>
            <a:pPr fontAlgn="auto">
              <a:spcBef>
                <a:spcPts val="0"/>
              </a:spcBef>
              <a:spcAft>
                <a:spcPts val="0"/>
              </a:spcAft>
              <a:defRPr/>
            </a:pPr>
            <a:r>
              <a:rPr lang="zh-CN" altLang="en-US" sz="1200" kern="0" dirty="0" smtClean="0">
                <a:solidFill>
                  <a:sysClr val="window" lastClr="FFFFFF"/>
                </a:solidFill>
                <a:latin typeface="微软雅黑" pitchFamily="34" charset="-122"/>
                <a:ea typeface="微软雅黑" pitchFamily="34" charset="-122"/>
              </a:rPr>
              <a:t>框</a:t>
            </a:r>
            <a:endParaRPr lang="en-US" altLang="zh-CN" sz="1200" kern="0" dirty="0">
              <a:solidFill>
                <a:sysClr val="window" lastClr="FFFFFF"/>
              </a:solidFill>
              <a:latin typeface="微软雅黑" pitchFamily="34" charset="-122"/>
              <a:ea typeface="微软雅黑" pitchFamily="34" charset="-122"/>
            </a:endParaRPr>
          </a:p>
          <a:p>
            <a:pPr fontAlgn="auto">
              <a:spcBef>
                <a:spcPts val="0"/>
              </a:spcBef>
              <a:spcAft>
                <a:spcPts val="0"/>
              </a:spcAft>
              <a:defRPr/>
            </a:pPr>
            <a:r>
              <a:rPr lang="zh-CN" altLang="en-US" sz="1200" kern="0" dirty="0">
                <a:solidFill>
                  <a:sysClr val="window" lastClr="FFFFFF"/>
                </a:solidFill>
                <a:latin typeface="微软雅黑" pitchFamily="34" charset="-122"/>
                <a:ea typeface="微软雅黑" pitchFamily="34" charset="-122"/>
              </a:rPr>
              <a:t>架</a:t>
            </a:r>
            <a:endParaRPr lang="en-US" altLang="zh-CN" sz="1200" kern="0" dirty="0">
              <a:solidFill>
                <a:sysClr val="window" lastClr="FFFFFF"/>
              </a:solidFill>
              <a:latin typeface="微软雅黑" pitchFamily="34" charset="-122"/>
              <a:ea typeface="微软雅黑" pitchFamily="34" charset="-122"/>
            </a:endParaRPr>
          </a:p>
          <a:p>
            <a:pPr fontAlgn="auto">
              <a:spcBef>
                <a:spcPts val="0"/>
              </a:spcBef>
              <a:spcAft>
                <a:spcPts val="0"/>
              </a:spcAft>
              <a:defRPr/>
            </a:pPr>
            <a:r>
              <a:rPr lang="zh-CN" altLang="en-US" sz="1200" kern="0" dirty="0">
                <a:solidFill>
                  <a:sysClr val="window" lastClr="FFFFFF"/>
                </a:solidFill>
                <a:latin typeface="微软雅黑" pitchFamily="34" charset="-122"/>
                <a:ea typeface="微软雅黑" pitchFamily="34" charset="-122"/>
              </a:rPr>
              <a:t>层</a:t>
            </a:r>
            <a:endParaRPr lang="en-US" altLang="zh-CN" sz="1200" kern="0" dirty="0">
              <a:solidFill>
                <a:sysClr val="window" lastClr="FFFFFF"/>
              </a:solidFill>
              <a:latin typeface="微软雅黑" pitchFamily="34" charset="-122"/>
              <a:ea typeface="微软雅黑" pitchFamily="34" charset="-122"/>
            </a:endParaRPr>
          </a:p>
        </p:txBody>
      </p:sp>
      <p:sp>
        <p:nvSpPr>
          <p:cNvPr id="71" name="圆角矩形 30"/>
          <p:cNvSpPr/>
          <p:nvPr/>
        </p:nvSpPr>
        <p:spPr>
          <a:xfrm>
            <a:off x="7364457" y="2224890"/>
            <a:ext cx="576000" cy="1329466"/>
          </a:xfrm>
          <a:prstGeom prst="round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zh-CN" altLang="en-US" sz="1200" kern="0" dirty="0">
                <a:solidFill>
                  <a:schemeClr val="tx1"/>
                </a:solidFill>
                <a:latin typeface="微软雅黑" pitchFamily="34" charset="-122"/>
              </a:rPr>
              <a:t>资源重构框架</a:t>
            </a:r>
          </a:p>
        </p:txBody>
      </p:sp>
      <p:sp>
        <p:nvSpPr>
          <p:cNvPr id="72" name="圆角矩形 31"/>
          <p:cNvSpPr/>
          <p:nvPr/>
        </p:nvSpPr>
        <p:spPr>
          <a:xfrm>
            <a:off x="6257772" y="2920019"/>
            <a:ext cx="1080000" cy="634338"/>
          </a:xfrm>
          <a:prstGeom prst="round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zh-CN" altLang="en-US" sz="1200" kern="0" dirty="0" smtClean="0">
                <a:solidFill>
                  <a:schemeClr val="tx1"/>
                </a:solidFill>
                <a:latin typeface="微软雅黑" pitchFamily="34" charset="-122"/>
              </a:rPr>
              <a:t>模板框架</a:t>
            </a:r>
            <a:endParaRPr lang="zh-CN" altLang="en-US" sz="1200" kern="0" dirty="0">
              <a:solidFill>
                <a:schemeClr val="tx1"/>
              </a:solidFill>
              <a:latin typeface="微软雅黑" pitchFamily="34" charset="-122"/>
            </a:endParaRPr>
          </a:p>
        </p:txBody>
      </p:sp>
      <p:sp>
        <p:nvSpPr>
          <p:cNvPr id="73" name="圆角矩形 32"/>
          <p:cNvSpPr/>
          <p:nvPr/>
        </p:nvSpPr>
        <p:spPr>
          <a:xfrm>
            <a:off x="835475" y="2224890"/>
            <a:ext cx="684000" cy="1329466"/>
          </a:xfrm>
          <a:prstGeom prst="round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zh-CN" altLang="en-US" sz="1200" kern="0" dirty="0">
                <a:solidFill>
                  <a:schemeClr val="tx1"/>
                </a:solidFill>
                <a:latin typeface="微软雅黑" pitchFamily="34" charset="-122"/>
              </a:rPr>
              <a:t>项目工程管理</a:t>
            </a:r>
            <a:r>
              <a:rPr lang="zh-CN" altLang="en-US" sz="1200" kern="0" dirty="0" smtClean="0">
                <a:solidFill>
                  <a:schemeClr val="tx1"/>
                </a:solidFill>
                <a:latin typeface="微软雅黑" pitchFamily="34" charset="-122"/>
              </a:rPr>
              <a:t>视图</a:t>
            </a:r>
            <a:endParaRPr lang="zh-CN" altLang="en-US" sz="1200" kern="0" dirty="0">
              <a:solidFill>
                <a:schemeClr val="tx1"/>
              </a:solidFill>
              <a:latin typeface="微软雅黑" pitchFamily="34" charset="-122"/>
            </a:endParaRPr>
          </a:p>
        </p:txBody>
      </p:sp>
      <p:sp>
        <p:nvSpPr>
          <p:cNvPr id="74" name="圆角矩形 33"/>
          <p:cNvSpPr/>
          <p:nvPr/>
        </p:nvSpPr>
        <p:spPr>
          <a:xfrm>
            <a:off x="5151088" y="2920019"/>
            <a:ext cx="1080000" cy="634338"/>
          </a:xfrm>
          <a:prstGeom prst="round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zh-CN" altLang="en-US" sz="1200" kern="0" dirty="0" smtClean="0">
                <a:solidFill>
                  <a:schemeClr val="tx1"/>
                </a:solidFill>
                <a:latin typeface="微软雅黑" pitchFamily="34" charset="-122"/>
              </a:rPr>
              <a:t>部署框架</a:t>
            </a:r>
            <a:endParaRPr lang="zh-CN" altLang="en-US" sz="1200" kern="0" dirty="0">
              <a:solidFill>
                <a:schemeClr val="tx1"/>
              </a:solidFill>
              <a:latin typeface="微软雅黑" pitchFamily="34" charset="-122"/>
            </a:endParaRPr>
          </a:p>
        </p:txBody>
      </p:sp>
      <p:sp>
        <p:nvSpPr>
          <p:cNvPr id="75" name="圆角矩形 34"/>
          <p:cNvSpPr/>
          <p:nvPr/>
        </p:nvSpPr>
        <p:spPr>
          <a:xfrm>
            <a:off x="1555423" y="2219959"/>
            <a:ext cx="792000" cy="977938"/>
          </a:xfrm>
          <a:prstGeom prst="round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altLang="zh-CN" sz="1200" kern="0" dirty="0" smtClean="0">
                <a:solidFill>
                  <a:schemeClr val="tx1"/>
                </a:solidFill>
                <a:latin typeface="微软雅黑" pitchFamily="34" charset="-122"/>
              </a:rPr>
              <a:t>GEF</a:t>
            </a:r>
            <a:r>
              <a:rPr lang="zh-CN" altLang="en-US" sz="1200" kern="0" dirty="0" smtClean="0">
                <a:solidFill>
                  <a:schemeClr val="tx1"/>
                </a:solidFill>
                <a:latin typeface="微软雅黑" pitchFamily="34" charset="-122"/>
              </a:rPr>
              <a:t>编辑器</a:t>
            </a:r>
            <a:endParaRPr lang="zh-CN" altLang="en-US" sz="1200" kern="0" dirty="0">
              <a:solidFill>
                <a:schemeClr val="tx1"/>
              </a:solidFill>
              <a:latin typeface="微软雅黑" pitchFamily="34" charset="-122"/>
            </a:endParaRPr>
          </a:p>
        </p:txBody>
      </p:sp>
      <p:sp>
        <p:nvSpPr>
          <p:cNvPr id="76" name="圆角矩形 35"/>
          <p:cNvSpPr/>
          <p:nvPr/>
        </p:nvSpPr>
        <p:spPr>
          <a:xfrm>
            <a:off x="3211423" y="2219959"/>
            <a:ext cx="792000" cy="977938"/>
          </a:xfrm>
          <a:prstGeom prst="round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altLang="zh-CN" sz="1200" kern="0" dirty="0" smtClean="0">
                <a:solidFill>
                  <a:schemeClr val="tx1"/>
                </a:solidFill>
                <a:latin typeface="微软雅黑" pitchFamily="34" charset="-122"/>
              </a:rPr>
              <a:t>Form</a:t>
            </a:r>
            <a:r>
              <a:rPr lang="zh-CN" altLang="en-US" sz="1200" kern="0" dirty="0" smtClean="0">
                <a:solidFill>
                  <a:schemeClr val="tx1"/>
                </a:solidFill>
                <a:latin typeface="微软雅黑" pitchFamily="34" charset="-122"/>
              </a:rPr>
              <a:t>编辑器</a:t>
            </a:r>
            <a:endParaRPr lang="zh-CN" altLang="en-US" sz="1200" kern="0" dirty="0">
              <a:solidFill>
                <a:schemeClr val="tx1"/>
              </a:solidFill>
              <a:latin typeface="微软雅黑" pitchFamily="34" charset="-122"/>
            </a:endParaRPr>
          </a:p>
        </p:txBody>
      </p:sp>
      <p:sp>
        <p:nvSpPr>
          <p:cNvPr id="77" name="圆角矩形 36"/>
          <p:cNvSpPr/>
          <p:nvPr/>
        </p:nvSpPr>
        <p:spPr>
          <a:xfrm>
            <a:off x="2383423" y="2219959"/>
            <a:ext cx="792000" cy="977938"/>
          </a:xfrm>
          <a:prstGeom prst="round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altLang="zh-CN" sz="1200" kern="0" dirty="0" smtClean="0">
                <a:solidFill>
                  <a:schemeClr val="tx1"/>
                </a:solidFill>
                <a:latin typeface="微软雅黑" pitchFamily="34" charset="-122"/>
              </a:rPr>
              <a:t>XML</a:t>
            </a:r>
            <a:r>
              <a:rPr lang="zh-CN" altLang="en-US" sz="1200" kern="0" dirty="0" smtClean="0">
                <a:solidFill>
                  <a:schemeClr val="tx1"/>
                </a:solidFill>
                <a:latin typeface="微软雅黑" pitchFamily="34" charset="-122"/>
              </a:rPr>
              <a:t>编辑器</a:t>
            </a:r>
            <a:endParaRPr lang="zh-CN" altLang="en-US" sz="1200" kern="0" dirty="0">
              <a:solidFill>
                <a:schemeClr val="tx1"/>
              </a:solidFill>
              <a:latin typeface="微软雅黑" pitchFamily="34" charset="-122"/>
            </a:endParaRPr>
          </a:p>
        </p:txBody>
      </p:sp>
      <p:sp>
        <p:nvSpPr>
          <p:cNvPr id="78" name="圆角矩形 37"/>
          <p:cNvSpPr/>
          <p:nvPr/>
        </p:nvSpPr>
        <p:spPr>
          <a:xfrm>
            <a:off x="1555423" y="3242904"/>
            <a:ext cx="2448000" cy="311453"/>
          </a:xfrm>
          <a:prstGeom prst="round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zh-CN" altLang="en-US" sz="1200" kern="0" dirty="0" smtClean="0">
                <a:solidFill>
                  <a:schemeClr val="tx1"/>
                </a:solidFill>
                <a:latin typeface="微软雅黑" pitchFamily="34" charset="-122"/>
              </a:rPr>
              <a:t>文本编辑器</a:t>
            </a:r>
            <a:endParaRPr lang="zh-CN" altLang="en-US" sz="1200" kern="0" dirty="0">
              <a:solidFill>
                <a:schemeClr val="tx1"/>
              </a:solidFill>
              <a:latin typeface="微软雅黑" pitchFamily="34" charset="-122"/>
            </a:endParaRPr>
          </a:p>
        </p:txBody>
      </p:sp>
      <p:sp>
        <p:nvSpPr>
          <p:cNvPr id="79" name="圆角矩形 38"/>
          <p:cNvSpPr/>
          <p:nvPr/>
        </p:nvSpPr>
        <p:spPr>
          <a:xfrm>
            <a:off x="8581589" y="2224890"/>
            <a:ext cx="368330" cy="1329466"/>
          </a:xfrm>
          <a:prstGeom prst="round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zh-CN" altLang="en-US" sz="1200" kern="0" dirty="0" smtClean="0">
                <a:solidFill>
                  <a:schemeClr val="tx1"/>
                </a:solidFill>
                <a:latin typeface="微软雅黑" pitchFamily="34" charset="-122"/>
              </a:rPr>
              <a:t>团队开发</a:t>
            </a:r>
            <a:endParaRPr lang="zh-CN" altLang="en-US" sz="1200" kern="0" dirty="0">
              <a:solidFill>
                <a:schemeClr val="tx1"/>
              </a:solidFill>
              <a:latin typeface="微软雅黑" pitchFamily="34" charset="-122"/>
            </a:endParaRPr>
          </a:p>
        </p:txBody>
      </p:sp>
      <p:sp>
        <p:nvSpPr>
          <p:cNvPr id="80" name="圆角矩形 39"/>
          <p:cNvSpPr/>
          <p:nvPr/>
        </p:nvSpPr>
        <p:spPr>
          <a:xfrm>
            <a:off x="8985018" y="2224890"/>
            <a:ext cx="367200" cy="1329466"/>
          </a:xfrm>
          <a:prstGeom prst="round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zh-CN" altLang="en-US" sz="1200" kern="0" dirty="0" smtClean="0">
                <a:solidFill>
                  <a:schemeClr val="tx1"/>
                </a:solidFill>
                <a:latin typeface="微软雅黑" pitchFamily="34" charset="-122"/>
              </a:rPr>
              <a:t>服务器管理</a:t>
            </a:r>
            <a:endParaRPr lang="zh-CN" altLang="en-US" sz="1200" kern="0" dirty="0">
              <a:solidFill>
                <a:schemeClr val="tx1"/>
              </a:solidFill>
              <a:latin typeface="微软雅黑" pitchFamily="34" charset="-122"/>
            </a:endParaRPr>
          </a:p>
        </p:txBody>
      </p:sp>
      <p:sp>
        <p:nvSpPr>
          <p:cNvPr id="81" name="圆角矩形 40"/>
          <p:cNvSpPr/>
          <p:nvPr/>
        </p:nvSpPr>
        <p:spPr>
          <a:xfrm>
            <a:off x="6237165" y="2224890"/>
            <a:ext cx="1080000" cy="634338"/>
          </a:xfrm>
          <a:prstGeom prst="round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zh-CN" altLang="en-US" sz="1200" kern="0" dirty="0">
                <a:solidFill>
                  <a:schemeClr val="tx1"/>
                </a:solidFill>
                <a:latin typeface="微软雅黑" pitchFamily="34" charset="-122"/>
              </a:rPr>
              <a:t>功能</a:t>
            </a:r>
            <a:r>
              <a:rPr lang="zh-CN" altLang="en-US" sz="1200" kern="0" dirty="0" smtClean="0">
                <a:solidFill>
                  <a:schemeClr val="tx1"/>
                </a:solidFill>
                <a:latin typeface="微软雅黑" pitchFamily="34" charset="-122"/>
              </a:rPr>
              <a:t>向导</a:t>
            </a:r>
            <a:endParaRPr lang="en-US" altLang="zh-CN" sz="1200" kern="0" dirty="0" smtClean="0">
              <a:solidFill>
                <a:schemeClr val="tx1"/>
              </a:solidFill>
              <a:latin typeface="微软雅黑" pitchFamily="34" charset="-122"/>
            </a:endParaRPr>
          </a:p>
          <a:p>
            <a:pPr algn="ctr" fontAlgn="auto">
              <a:spcBef>
                <a:spcPts val="0"/>
              </a:spcBef>
              <a:spcAft>
                <a:spcPts val="0"/>
              </a:spcAft>
              <a:defRPr/>
            </a:pPr>
            <a:r>
              <a:rPr lang="zh-CN" altLang="en-US" sz="1200" kern="0" dirty="0" smtClean="0">
                <a:solidFill>
                  <a:schemeClr val="tx1"/>
                </a:solidFill>
                <a:latin typeface="微软雅黑" pitchFamily="34" charset="-122"/>
              </a:rPr>
              <a:t>框架</a:t>
            </a:r>
            <a:endParaRPr lang="zh-CN" altLang="en-US" sz="1200" kern="0" dirty="0">
              <a:solidFill>
                <a:schemeClr val="tx1"/>
              </a:solidFill>
              <a:latin typeface="微软雅黑" pitchFamily="34" charset="-122"/>
            </a:endParaRPr>
          </a:p>
        </p:txBody>
      </p:sp>
      <p:sp>
        <p:nvSpPr>
          <p:cNvPr id="82" name="圆角矩形 41"/>
          <p:cNvSpPr/>
          <p:nvPr/>
        </p:nvSpPr>
        <p:spPr>
          <a:xfrm>
            <a:off x="4044404" y="2920019"/>
            <a:ext cx="1080000" cy="634338"/>
          </a:xfrm>
          <a:prstGeom prst="round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zh-CN" altLang="en-US" sz="1200" kern="0" dirty="0" smtClean="0">
                <a:solidFill>
                  <a:schemeClr val="tx1"/>
                </a:solidFill>
                <a:latin typeface="微软雅黑" pitchFamily="34" charset="-122"/>
              </a:rPr>
              <a:t>调试</a:t>
            </a:r>
            <a:r>
              <a:rPr lang="zh-CN" altLang="en-US" sz="1200" kern="0" dirty="0">
                <a:solidFill>
                  <a:schemeClr val="tx1"/>
                </a:solidFill>
                <a:latin typeface="微软雅黑" pitchFamily="34" charset="-122"/>
              </a:rPr>
              <a:t>框架</a:t>
            </a:r>
          </a:p>
        </p:txBody>
      </p:sp>
      <p:sp>
        <p:nvSpPr>
          <p:cNvPr id="83" name="圆角矩形 42"/>
          <p:cNvSpPr/>
          <p:nvPr/>
        </p:nvSpPr>
        <p:spPr>
          <a:xfrm>
            <a:off x="7971527" y="2224890"/>
            <a:ext cx="576000" cy="1329466"/>
          </a:xfrm>
          <a:prstGeom prst="round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zh-CN" altLang="en-US" sz="1200" kern="0" dirty="0" smtClean="0">
                <a:solidFill>
                  <a:schemeClr val="tx1"/>
                </a:solidFill>
                <a:latin typeface="微软雅黑" pitchFamily="34" charset="-122"/>
              </a:rPr>
              <a:t>代码检查框架</a:t>
            </a:r>
            <a:endParaRPr lang="zh-CN" altLang="en-US" sz="1200" kern="0" dirty="0">
              <a:solidFill>
                <a:schemeClr val="tx1"/>
              </a:solidFill>
              <a:latin typeface="微软雅黑" pitchFamily="34" charset="-122"/>
            </a:endParaRPr>
          </a:p>
        </p:txBody>
      </p:sp>
      <p:sp>
        <p:nvSpPr>
          <p:cNvPr id="84" name="圆角矩形 43"/>
          <p:cNvSpPr/>
          <p:nvPr/>
        </p:nvSpPr>
        <p:spPr>
          <a:xfrm>
            <a:off x="4045643" y="2224890"/>
            <a:ext cx="1080000" cy="634338"/>
          </a:xfrm>
          <a:prstGeom prst="round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zh-CN" altLang="en-US" sz="1200" kern="0" dirty="0">
                <a:solidFill>
                  <a:schemeClr val="tx1"/>
                </a:solidFill>
                <a:latin typeface="微软雅黑" pitchFamily="34" charset="-122"/>
              </a:rPr>
              <a:t>交易单步跟踪框架</a:t>
            </a:r>
          </a:p>
        </p:txBody>
      </p:sp>
      <p:sp>
        <p:nvSpPr>
          <p:cNvPr id="85" name="圆角矩形 44"/>
          <p:cNvSpPr/>
          <p:nvPr/>
        </p:nvSpPr>
        <p:spPr>
          <a:xfrm>
            <a:off x="5141404" y="2224890"/>
            <a:ext cx="1080000" cy="634338"/>
          </a:xfrm>
          <a:prstGeom prst="round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zh-CN" altLang="en-US" sz="1200" kern="0" dirty="0">
                <a:solidFill>
                  <a:schemeClr val="tx1"/>
                </a:solidFill>
                <a:latin typeface="微软雅黑" pitchFamily="34" charset="-122"/>
              </a:rPr>
              <a:t>部署</a:t>
            </a:r>
            <a:r>
              <a:rPr lang="zh-CN" altLang="en-US" sz="1200" kern="0" dirty="0" smtClean="0">
                <a:solidFill>
                  <a:schemeClr val="tx1"/>
                </a:solidFill>
                <a:latin typeface="微软雅黑" pitchFamily="34" charset="-122"/>
              </a:rPr>
              <a:t>包生成框架</a:t>
            </a:r>
            <a:endParaRPr lang="zh-CN" altLang="en-US" sz="1200" kern="0" dirty="0">
              <a:solidFill>
                <a:schemeClr val="tx1"/>
              </a:solidFill>
              <a:latin typeface="微软雅黑" pitchFamily="34" charset="-122"/>
            </a:endParaRPr>
          </a:p>
        </p:txBody>
      </p:sp>
    </p:spTree>
    <p:extLst>
      <p:ext uri="{BB962C8B-B14F-4D97-AF65-F5344CB8AC3E}">
        <p14:creationId xmlns:p14="http://schemas.microsoft.com/office/powerpoint/2010/main" val="54201829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smtClean="0"/>
              <a:t>分层构架</a:t>
            </a:r>
            <a:endParaRPr lang="zh-CN" altLang="en-US" sz="2400" dirty="0"/>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71</a:t>
            </a:fld>
            <a:endParaRPr lang="en-US" altLang="zh-CN" dirty="0"/>
          </a:p>
        </p:txBody>
      </p:sp>
      <p:sp>
        <p:nvSpPr>
          <p:cNvPr id="4" name="圆角矩形 148"/>
          <p:cNvSpPr/>
          <p:nvPr/>
        </p:nvSpPr>
        <p:spPr bwMode="gray">
          <a:xfrm>
            <a:off x="633412" y="1638300"/>
            <a:ext cx="8358188" cy="4000500"/>
          </a:xfrm>
          <a:prstGeom prst="roundRect">
            <a:avLst>
              <a:gd name="adj" fmla="val 3590"/>
            </a:avLst>
          </a:prstGeom>
          <a:noFill/>
          <a:ln w="9525">
            <a:solidFill>
              <a:schemeClr val="tx1"/>
            </a:solidFill>
            <a:prstDash val="dash"/>
            <a:round/>
            <a:headEnd/>
            <a:tailEnd/>
          </a:ln>
          <a:effectLst/>
        </p:spPr>
        <p:txBody>
          <a:bodyPr wrap="none" anchor="ctr"/>
          <a:lstStyle/>
          <a:p>
            <a:pPr algn="ctr">
              <a:defRPr/>
            </a:pPr>
            <a:endParaRPr lang="zh-CN" altLang="en-US" sz="1400" dirty="0">
              <a:latin typeface="+mn-ea"/>
              <a:ea typeface="+mn-ea"/>
            </a:endParaRPr>
          </a:p>
        </p:txBody>
      </p:sp>
      <p:sp>
        <p:nvSpPr>
          <p:cNvPr id="5" name="圆角矩形 67"/>
          <p:cNvSpPr/>
          <p:nvPr/>
        </p:nvSpPr>
        <p:spPr>
          <a:xfrm>
            <a:off x="1714500" y="2497138"/>
            <a:ext cx="6675437" cy="649287"/>
          </a:xfrm>
          <a:prstGeom prst="roundRect">
            <a:avLst>
              <a:gd name="adj" fmla="val 9896"/>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a:solidFill>
                <a:schemeClr val="lt1"/>
              </a:solidFill>
            </a:endParaRPr>
          </a:p>
        </p:txBody>
      </p:sp>
      <p:sp>
        <p:nvSpPr>
          <p:cNvPr id="7" name="圆角矩形 74"/>
          <p:cNvSpPr/>
          <p:nvPr/>
        </p:nvSpPr>
        <p:spPr>
          <a:xfrm>
            <a:off x="1704975" y="833438"/>
            <a:ext cx="6675437" cy="649287"/>
          </a:xfrm>
          <a:prstGeom prst="roundRect">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zh-CN" altLang="en-US">
              <a:solidFill>
                <a:schemeClr val="lt1"/>
              </a:solidFill>
            </a:endParaRPr>
          </a:p>
        </p:txBody>
      </p:sp>
      <p:pic>
        <p:nvPicPr>
          <p:cNvPr id="9" name="Picture 2"/>
          <p:cNvPicPr>
            <a:picLocks noChangeAspect="1" noChangeArrowheads="1"/>
          </p:cNvPicPr>
          <p:nvPr/>
        </p:nvPicPr>
        <p:blipFill>
          <a:blip r:embed="rId3" cstate="print"/>
          <a:srcRect/>
          <a:stretch>
            <a:fillRect/>
          </a:stretch>
        </p:blipFill>
        <p:spPr bwMode="auto">
          <a:xfrm>
            <a:off x="1806575" y="963613"/>
            <a:ext cx="469900" cy="369887"/>
          </a:xfrm>
          <a:prstGeom prst="rect">
            <a:avLst/>
          </a:prstGeom>
          <a:noFill/>
          <a:ln w="9525">
            <a:noFill/>
            <a:miter lim="800000"/>
            <a:headEnd/>
            <a:tailEnd/>
          </a:ln>
        </p:spPr>
      </p:pic>
      <p:sp>
        <p:nvSpPr>
          <p:cNvPr id="10" name="TextBox 7"/>
          <p:cNvSpPr txBox="1">
            <a:spLocks noChangeArrowheads="1"/>
          </p:cNvSpPr>
          <p:nvPr/>
        </p:nvSpPr>
        <p:spPr bwMode="auto">
          <a:xfrm>
            <a:off x="2093912" y="1014413"/>
            <a:ext cx="957263" cy="307975"/>
          </a:xfrm>
          <a:prstGeom prst="rect">
            <a:avLst/>
          </a:prstGeom>
          <a:noFill/>
          <a:ln w="9525">
            <a:noFill/>
            <a:miter lim="800000"/>
            <a:headEnd/>
            <a:tailEnd/>
          </a:ln>
        </p:spPr>
        <p:txBody>
          <a:bodyPr>
            <a:spAutoFit/>
          </a:bodyPr>
          <a:lstStyle/>
          <a:p>
            <a:pPr algn="ctr"/>
            <a:r>
              <a:rPr lang="zh-CN" altLang="en-US" sz="1400">
                <a:latin typeface="黑体" pitchFamily="2" charset="-122"/>
                <a:ea typeface="黑体" pitchFamily="2" charset="-122"/>
              </a:rPr>
              <a:t>浏览器</a:t>
            </a:r>
          </a:p>
        </p:txBody>
      </p:sp>
      <p:sp>
        <p:nvSpPr>
          <p:cNvPr id="11" name="TextBox 9"/>
          <p:cNvSpPr txBox="1">
            <a:spLocks noChangeArrowheads="1"/>
          </p:cNvSpPr>
          <p:nvPr/>
        </p:nvSpPr>
        <p:spPr bwMode="auto">
          <a:xfrm>
            <a:off x="3206750" y="990600"/>
            <a:ext cx="820737" cy="307975"/>
          </a:xfrm>
          <a:prstGeom prst="rect">
            <a:avLst/>
          </a:prstGeom>
          <a:noFill/>
          <a:ln w="9525">
            <a:noFill/>
            <a:miter lim="800000"/>
            <a:headEnd/>
            <a:tailEnd/>
          </a:ln>
        </p:spPr>
        <p:txBody>
          <a:bodyPr>
            <a:spAutoFit/>
          </a:bodyPr>
          <a:lstStyle/>
          <a:p>
            <a:pPr algn="ctr"/>
            <a:r>
              <a:rPr lang="zh-CN" altLang="en-US" sz="1400">
                <a:latin typeface="黑体" pitchFamily="2" charset="-122"/>
                <a:ea typeface="黑体" pitchFamily="2" charset="-122"/>
              </a:rPr>
              <a:t>桌面</a:t>
            </a:r>
          </a:p>
        </p:txBody>
      </p:sp>
      <p:sp>
        <p:nvSpPr>
          <p:cNvPr id="12" name="TextBox 10"/>
          <p:cNvSpPr txBox="1">
            <a:spLocks noChangeArrowheads="1"/>
          </p:cNvSpPr>
          <p:nvPr/>
        </p:nvSpPr>
        <p:spPr bwMode="auto">
          <a:xfrm>
            <a:off x="6173787" y="976313"/>
            <a:ext cx="1063625" cy="307975"/>
          </a:xfrm>
          <a:prstGeom prst="rect">
            <a:avLst/>
          </a:prstGeom>
          <a:noFill/>
          <a:ln w="9525">
            <a:noFill/>
            <a:miter lim="800000"/>
            <a:headEnd/>
            <a:tailEnd/>
          </a:ln>
        </p:spPr>
        <p:txBody>
          <a:bodyPr>
            <a:spAutoFit/>
          </a:bodyPr>
          <a:lstStyle/>
          <a:p>
            <a:pPr algn="ctr"/>
            <a:r>
              <a:rPr lang="zh-CN" altLang="en-US" sz="1400">
                <a:latin typeface="黑体" pitchFamily="2" charset="-122"/>
                <a:ea typeface="黑体" pitchFamily="2" charset="-122"/>
              </a:rPr>
              <a:t>智能手机</a:t>
            </a:r>
          </a:p>
        </p:txBody>
      </p:sp>
      <p:sp>
        <p:nvSpPr>
          <p:cNvPr id="13" name="标题 1"/>
          <p:cNvSpPr txBox="1">
            <a:spLocks/>
          </p:cNvSpPr>
          <p:nvPr/>
        </p:nvSpPr>
        <p:spPr bwMode="auto">
          <a:xfrm>
            <a:off x="593725" y="976313"/>
            <a:ext cx="1079500" cy="417512"/>
          </a:xfrm>
          <a:prstGeom prst="rect">
            <a:avLst/>
          </a:prstGeom>
          <a:noFill/>
          <a:ln w="9525">
            <a:noFill/>
            <a:miter lim="800000"/>
            <a:headEnd/>
            <a:tailEnd/>
          </a:ln>
        </p:spPr>
        <p:txBody>
          <a:bodyPr anchor="ctr"/>
          <a:lstStyle/>
          <a:p>
            <a:pPr algn="ctr" eaLnBrk="0" hangingPunct="0">
              <a:defRPr/>
            </a:pPr>
            <a:r>
              <a:rPr lang="zh-CN" altLang="en-US" sz="2000" kern="0" dirty="0">
                <a:solidFill>
                  <a:schemeClr val="tx2"/>
                </a:solidFill>
                <a:latin typeface="微软雅黑" pitchFamily="34" charset="-122"/>
                <a:ea typeface="微软雅黑" pitchFamily="34" charset="-122"/>
                <a:cs typeface="+mj-cs"/>
              </a:rPr>
              <a:t>交互层</a:t>
            </a:r>
          </a:p>
        </p:txBody>
      </p:sp>
      <p:sp>
        <p:nvSpPr>
          <p:cNvPr id="14" name="标题 1"/>
          <p:cNvSpPr txBox="1">
            <a:spLocks/>
          </p:cNvSpPr>
          <p:nvPr/>
        </p:nvSpPr>
        <p:spPr bwMode="auto">
          <a:xfrm>
            <a:off x="593725" y="1781175"/>
            <a:ext cx="1079500" cy="417513"/>
          </a:xfrm>
          <a:prstGeom prst="rect">
            <a:avLst/>
          </a:prstGeom>
          <a:noFill/>
          <a:ln w="9525">
            <a:noFill/>
            <a:miter lim="800000"/>
            <a:headEnd/>
            <a:tailEnd/>
          </a:ln>
        </p:spPr>
        <p:txBody>
          <a:bodyPr anchor="ctr"/>
          <a:lstStyle/>
          <a:p>
            <a:pPr algn="ctr" eaLnBrk="0" hangingPunct="0">
              <a:defRPr/>
            </a:pPr>
            <a:r>
              <a:rPr lang="zh-CN" altLang="en-US" sz="2000" kern="0" dirty="0">
                <a:solidFill>
                  <a:schemeClr val="tx2"/>
                </a:solidFill>
                <a:latin typeface="微软雅黑" pitchFamily="34" charset="-122"/>
                <a:ea typeface="微软雅黑" pitchFamily="34" charset="-122"/>
                <a:cs typeface="+mj-cs"/>
              </a:rPr>
              <a:t>接入层</a:t>
            </a:r>
          </a:p>
        </p:txBody>
      </p:sp>
      <p:sp>
        <p:nvSpPr>
          <p:cNvPr id="15" name="标题 1"/>
          <p:cNvSpPr txBox="1">
            <a:spLocks/>
          </p:cNvSpPr>
          <p:nvPr/>
        </p:nvSpPr>
        <p:spPr bwMode="auto">
          <a:xfrm>
            <a:off x="593725" y="3913188"/>
            <a:ext cx="1079500" cy="417512"/>
          </a:xfrm>
          <a:prstGeom prst="rect">
            <a:avLst/>
          </a:prstGeom>
          <a:noFill/>
          <a:ln w="9525">
            <a:noFill/>
            <a:miter lim="800000"/>
            <a:headEnd/>
            <a:tailEnd/>
          </a:ln>
        </p:spPr>
        <p:txBody>
          <a:bodyPr anchor="ctr"/>
          <a:lstStyle/>
          <a:p>
            <a:pPr algn="ctr" eaLnBrk="0" hangingPunct="0">
              <a:defRPr/>
            </a:pPr>
            <a:r>
              <a:rPr lang="zh-CN" altLang="en-US" sz="2000" kern="0" dirty="0">
                <a:solidFill>
                  <a:schemeClr val="tx2"/>
                </a:solidFill>
                <a:latin typeface="微软雅黑" pitchFamily="34" charset="-122"/>
                <a:ea typeface="微软雅黑" pitchFamily="34" charset="-122"/>
                <a:cs typeface="+mj-cs"/>
              </a:rPr>
              <a:t>业务层</a:t>
            </a:r>
          </a:p>
        </p:txBody>
      </p:sp>
      <p:sp>
        <p:nvSpPr>
          <p:cNvPr id="16" name="标题 1"/>
          <p:cNvSpPr txBox="1">
            <a:spLocks/>
          </p:cNvSpPr>
          <p:nvPr/>
        </p:nvSpPr>
        <p:spPr bwMode="auto">
          <a:xfrm>
            <a:off x="593725" y="5807075"/>
            <a:ext cx="1079500" cy="417513"/>
          </a:xfrm>
          <a:prstGeom prst="rect">
            <a:avLst/>
          </a:prstGeom>
          <a:noFill/>
          <a:ln w="9525">
            <a:noFill/>
            <a:miter lim="800000"/>
            <a:headEnd/>
            <a:tailEnd/>
          </a:ln>
        </p:spPr>
        <p:txBody>
          <a:bodyPr anchor="ctr"/>
          <a:lstStyle/>
          <a:p>
            <a:pPr algn="ctr" eaLnBrk="0" hangingPunct="0">
              <a:defRPr/>
            </a:pPr>
            <a:r>
              <a:rPr lang="zh-CN" altLang="en-US" sz="2000" kern="0" dirty="0">
                <a:solidFill>
                  <a:schemeClr val="tx2"/>
                </a:solidFill>
                <a:latin typeface="微软雅黑" pitchFamily="34" charset="-122"/>
                <a:ea typeface="微软雅黑" pitchFamily="34" charset="-122"/>
                <a:cs typeface="+mj-cs"/>
              </a:rPr>
              <a:t>资源层</a:t>
            </a:r>
          </a:p>
        </p:txBody>
      </p:sp>
      <p:sp>
        <p:nvSpPr>
          <p:cNvPr id="17" name="圆角矩形 90"/>
          <p:cNvSpPr/>
          <p:nvPr/>
        </p:nvSpPr>
        <p:spPr>
          <a:xfrm>
            <a:off x="1704975" y="1752600"/>
            <a:ext cx="6675437" cy="528638"/>
          </a:xfrm>
          <a:prstGeom prst="roundRect">
            <a:avLst>
              <a:gd name="adj" fmla="val 9896"/>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a:solidFill>
                <a:schemeClr val="lt1"/>
              </a:solidFill>
            </a:endParaRPr>
          </a:p>
        </p:txBody>
      </p:sp>
      <p:sp>
        <p:nvSpPr>
          <p:cNvPr id="18" name="圆角矩形 91"/>
          <p:cNvSpPr/>
          <p:nvPr/>
        </p:nvSpPr>
        <p:spPr>
          <a:xfrm>
            <a:off x="1704975" y="3567113"/>
            <a:ext cx="6675437" cy="1000125"/>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a:solidFill>
                <a:schemeClr val="lt1"/>
              </a:solidFill>
            </a:endParaRPr>
          </a:p>
        </p:txBody>
      </p:sp>
      <p:sp>
        <p:nvSpPr>
          <p:cNvPr id="19" name="圆角矩形 92"/>
          <p:cNvSpPr/>
          <p:nvPr/>
        </p:nvSpPr>
        <p:spPr>
          <a:xfrm>
            <a:off x="1704975" y="4899025"/>
            <a:ext cx="6675437" cy="550863"/>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zh-CN" altLang="en-US">
              <a:solidFill>
                <a:schemeClr val="lt1"/>
              </a:solidFill>
            </a:endParaRPr>
          </a:p>
        </p:txBody>
      </p:sp>
      <p:sp>
        <p:nvSpPr>
          <p:cNvPr id="20" name="圆角矩形 93"/>
          <p:cNvSpPr/>
          <p:nvPr/>
        </p:nvSpPr>
        <p:spPr>
          <a:xfrm>
            <a:off x="1704975" y="5756275"/>
            <a:ext cx="6675437" cy="550863"/>
          </a:xfrm>
          <a:prstGeom prst="roundRect">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zh-CN" altLang="en-US">
              <a:solidFill>
                <a:schemeClr val="lt1"/>
              </a:solidFill>
            </a:endParaRPr>
          </a:p>
        </p:txBody>
      </p:sp>
      <p:sp>
        <p:nvSpPr>
          <p:cNvPr id="21" name="标题 1"/>
          <p:cNvSpPr txBox="1">
            <a:spLocks/>
          </p:cNvSpPr>
          <p:nvPr/>
        </p:nvSpPr>
        <p:spPr bwMode="auto">
          <a:xfrm>
            <a:off x="593725" y="5032375"/>
            <a:ext cx="1079500" cy="417513"/>
          </a:xfrm>
          <a:prstGeom prst="rect">
            <a:avLst/>
          </a:prstGeom>
          <a:noFill/>
          <a:ln w="9525">
            <a:noFill/>
            <a:miter lim="800000"/>
            <a:headEnd/>
            <a:tailEnd/>
          </a:ln>
        </p:spPr>
        <p:txBody>
          <a:bodyPr anchor="ctr"/>
          <a:lstStyle/>
          <a:p>
            <a:pPr algn="ctr" eaLnBrk="0" hangingPunct="0">
              <a:defRPr/>
            </a:pPr>
            <a:r>
              <a:rPr lang="zh-CN" altLang="en-US" sz="2000" kern="0" dirty="0">
                <a:solidFill>
                  <a:schemeClr val="tx2"/>
                </a:solidFill>
                <a:latin typeface="微软雅黑" pitchFamily="34" charset="-122"/>
                <a:ea typeface="微软雅黑" pitchFamily="34" charset="-122"/>
                <a:cs typeface="+mj-cs"/>
              </a:rPr>
              <a:t>集成层</a:t>
            </a:r>
          </a:p>
        </p:txBody>
      </p:sp>
      <p:sp>
        <p:nvSpPr>
          <p:cNvPr id="22" name="圆角矩形 95"/>
          <p:cNvSpPr/>
          <p:nvPr/>
        </p:nvSpPr>
        <p:spPr>
          <a:xfrm>
            <a:off x="2255837" y="3759200"/>
            <a:ext cx="5041900" cy="242888"/>
          </a:xfrm>
          <a:prstGeom prst="roundRect">
            <a:avLst/>
          </a:prstGeom>
          <a:ln w="6350">
            <a:headEnd/>
            <a:tailEnd/>
          </a:ln>
        </p:spPr>
        <p:style>
          <a:lnRef idx="2">
            <a:schemeClr val="accent5"/>
          </a:lnRef>
          <a:fillRef idx="1">
            <a:schemeClr val="lt1"/>
          </a:fillRef>
          <a:effectRef idx="0">
            <a:schemeClr val="accent5"/>
          </a:effectRef>
          <a:fontRef idx="minor">
            <a:schemeClr val="dk1"/>
          </a:fontRef>
        </p:style>
        <p:txBody>
          <a:bodyPr wrap="none" anchor="ctr"/>
          <a:lstStyle/>
          <a:p>
            <a:pPr algn="ctr">
              <a:defRPr/>
            </a:pPr>
            <a:r>
              <a:rPr lang="zh-CN" altLang="en-US" sz="1400" dirty="0"/>
              <a:t>服务</a:t>
            </a:r>
          </a:p>
        </p:txBody>
      </p:sp>
      <p:sp>
        <p:nvSpPr>
          <p:cNvPr id="23" name="圆角矩形 96"/>
          <p:cNvSpPr/>
          <p:nvPr/>
        </p:nvSpPr>
        <p:spPr>
          <a:xfrm>
            <a:off x="2255837" y="4135438"/>
            <a:ext cx="1441450" cy="227012"/>
          </a:xfrm>
          <a:prstGeom prst="roundRect">
            <a:avLst/>
          </a:prstGeom>
          <a:ln w="6350">
            <a:headEnd/>
            <a:tailEnd/>
          </a:ln>
        </p:spPr>
        <p:style>
          <a:lnRef idx="2">
            <a:schemeClr val="accent5"/>
          </a:lnRef>
          <a:fillRef idx="1">
            <a:schemeClr val="lt1"/>
          </a:fillRef>
          <a:effectRef idx="0">
            <a:schemeClr val="accent5"/>
          </a:effectRef>
          <a:fontRef idx="minor">
            <a:schemeClr val="dk1"/>
          </a:fontRef>
        </p:style>
        <p:txBody>
          <a:bodyPr wrap="none" anchor="ctr"/>
          <a:lstStyle/>
          <a:p>
            <a:pPr algn="ctr">
              <a:defRPr/>
            </a:pPr>
            <a:r>
              <a:rPr lang="zh-CN" altLang="en-US" sz="1400" dirty="0"/>
              <a:t>交易</a:t>
            </a:r>
          </a:p>
        </p:txBody>
      </p:sp>
      <p:sp>
        <p:nvSpPr>
          <p:cNvPr id="24" name="圆角矩形 97"/>
          <p:cNvSpPr/>
          <p:nvPr/>
        </p:nvSpPr>
        <p:spPr>
          <a:xfrm>
            <a:off x="5857875" y="4149725"/>
            <a:ext cx="1439862" cy="227013"/>
          </a:xfrm>
          <a:prstGeom prst="roundRect">
            <a:avLst/>
          </a:prstGeom>
          <a:ln w="6350">
            <a:headEnd/>
            <a:tailEnd/>
          </a:ln>
        </p:spPr>
        <p:style>
          <a:lnRef idx="2">
            <a:schemeClr val="accent5"/>
          </a:lnRef>
          <a:fillRef idx="1">
            <a:schemeClr val="lt1"/>
          </a:fillRef>
          <a:effectRef idx="0">
            <a:schemeClr val="accent5"/>
          </a:effectRef>
          <a:fontRef idx="minor">
            <a:schemeClr val="dk1"/>
          </a:fontRef>
        </p:style>
        <p:txBody>
          <a:bodyPr wrap="none" anchor="ctr"/>
          <a:lstStyle/>
          <a:p>
            <a:pPr algn="ctr">
              <a:defRPr/>
            </a:pPr>
            <a:r>
              <a:rPr lang="zh-CN" altLang="en-US" sz="1400" dirty="0"/>
              <a:t>事件</a:t>
            </a:r>
          </a:p>
        </p:txBody>
      </p:sp>
      <p:sp>
        <p:nvSpPr>
          <p:cNvPr id="25" name="上下箭头 99"/>
          <p:cNvSpPr/>
          <p:nvPr/>
        </p:nvSpPr>
        <p:spPr>
          <a:xfrm>
            <a:off x="2643187" y="5459413"/>
            <a:ext cx="204788" cy="276225"/>
          </a:xfrm>
          <a:prstGeom prst="upDownArrow">
            <a:avLst/>
          </a:prstGeom>
        </p:spPr>
        <p:style>
          <a:lnRef idx="1">
            <a:schemeClr val="accent2"/>
          </a:lnRef>
          <a:fillRef idx="2">
            <a:schemeClr val="accent2"/>
          </a:fillRef>
          <a:effectRef idx="1">
            <a:schemeClr val="accent2"/>
          </a:effectRef>
          <a:fontRef idx="minor">
            <a:schemeClr val="dk1"/>
          </a:fontRef>
        </p:style>
        <p:txBody>
          <a:bodyPr/>
          <a:lstStyle/>
          <a:p>
            <a:pPr algn="ctr">
              <a:defRPr/>
            </a:pPr>
            <a:endParaRPr lang="zh-CN" altLang="en-US" sz="1400"/>
          </a:p>
        </p:txBody>
      </p:sp>
      <p:sp>
        <p:nvSpPr>
          <p:cNvPr id="26" name="圆角矩形 100"/>
          <p:cNvSpPr/>
          <p:nvPr/>
        </p:nvSpPr>
        <p:spPr>
          <a:xfrm>
            <a:off x="1893887" y="4984750"/>
            <a:ext cx="642938" cy="393700"/>
          </a:xfrm>
          <a:prstGeom prst="roundRect">
            <a:avLst/>
          </a:prstGeom>
          <a:ln w="6350">
            <a:headEnd/>
            <a:tailEnd/>
          </a:ln>
        </p:spPr>
        <p:style>
          <a:lnRef idx="2">
            <a:schemeClr val="accent5"/>
          </a:lnRef>
          <a:fillRef idx="1">
            <a:schemeClr val="lt1"/>
          </a:fillRef>
          <a:effectRef idx="0">
            <a:schemeClr val="accent5"/>
          </a:effectRef>
          <a:fontRef idx="minor">
            <a:schemeClr val="dk1"/>
          </a:fontRef>
        </p:style>
        <p:txBody>
          <a:bodyPr wrap="none" anchor="ctr"/>
          <a:lstStyle/>
          <a:p>
            <a:pPr algn="ctr">
              <a:lnSpc>
                <a:spcPts val="1300"/>
              </a:lnSpc>
              <a:defRPr/>
            </a:pPr>
            <a:r>
              <a:rPr lang="zh-CN" altLang="en-US" sz="1400" dirty="0"/>
              <a:t>数据库</a:t>
            </a:r>
            <a:endParaRPr lang="en-US" altLang="zh-CN" sz="1400" dirty="0"/>
          </a:p>
          <a:p>
            <a:pPr algn="ctr">
              <a:lnSpc>
                <a:spcPts val="1300"/>
              </a:lnSpc>
              <a:defRPr/>
            </a:pPr>
            <a:r>
              <a:rPr lang="zh-CN" altLang="en-US" sz="1400" dirty="0"/>
              <a:t>适配器</a:t>
            </a:r>
          </a:p>
        </p:txBody>
      </p:sp>
      <p:sp>
        <p:nvSpPr>
          <p:cNvPr id="27" name="圆角矩形 101"/>
          <p:cNvSpPr/>
          <p:nvPr/>
        </p:nvSpPr>
        <p:spPr>
          <a:xfrm>
            <a:off x="2797175" y="4984750"/>
            <a:ext cx="642937" cy="393700"/>
          </a:xfrm>
          <a:prstGeom prst="roundRect">
            <a:avLst/>
          </a:prstGeom>
          <a:ln w="6350">
            <a:headEnd/>
            <a:tailEnd/>
          </a:ln>
        </p:spPr>
        <p:style>
          <a:lnRef idx="2">
            <a:schemeClr val="accent5"/>
          </a:lnRef>
          <a:fillRef idx="1">
            <a:schemeClr val="lt1"/>
          </a:fillRef>
          <a:effectRef idx="0">
            <a:schemeClr val="accent5"/>
          </a:effectRef>
          <a:fontRef idx="minor">
            <a:schemeClr val="dk1"/>
          </a:fontRef>
        </p:style>
        <p:txBody>
          <a:bodyPr wrap="none" anchor="ctr"/>
          <a:lstStyle/>
          <a:p>
            <a:pPr algn="ctr">
              <a:lnSpc>
                <a:spcPts val="1300"/>
              </a:lnSpc>
              <a:defRPr/>
            </a:pPr>
            <a:r>
              <a:rPr lang="en-US" altLang="zh-CN" sz="1400" dirty="0"/>
              <a:t>CICS</a:t>
            </a:r>
          </a:p>
          <a:p>
            <a:pPr algn="ctr">
              <a:lnSpc>
                <a:spcPts val="1300"/>
              </a:lnSpc>
              <a:defRPr/>
            </a:pPr>
            <a:r>
              <a:rPr lang="zh-CN" altLang="en-US" sz="1400" dirty="0"/>
              <a:t>适配器</a:t>
            </a:r>
          </a:p>
        </p:txBody>
      </p:sp>
      <p:sp>
        <p:nvSpPr>
          <p:cNvPr id="28" name="圆角矩形 102"/>
          <p:cNvSpPr/>
          <p:nvPr/>
        </p:nvSpPr>
        <p:spPr>
          <a:xfrm>
            <a:off x="3698875" y="4984750"/>
            <a:ext cx="642937" cy="393700"/>
          </a:xfrm>
          <a:prstGeom prst="roundRect">
            <a:avLst/>
          </a:prstGeom>
          <a:ln w="6350">
            <a:headEnd/>
            <a:tailEnd/>
          </a:ln>
        </p:spPr>
        <p:style>
          <a:lnRef idx="2">
            <a:schemeClr val="accent5"/>
          </a:lnRef>
          <a:fillRef idx="1">
            <a:schemeClr val="lt1"/>
          </a:fillRef>
          <a:effectRef idx="0">
            <a:schemeClr val="accent5"/>
          </a:effectRef>
          <a:fontRef idx="minor">
            <a:schemeClr val="dk1"/>
          </a:fontRef>
        </p:style>
        <p:txBody>
          <a:bodyPr wrap="none" anchor="ctr"/>
          <a:lstStyle/>
          <a:p>
            <a:pPr algn="ctr">
              <a:lnSpc>
                <a:spcPts val="1300"/>
              </a:lnSpc>
              <a:defRPr/>
            </a:pPr>
            <a:r>
              <a:rPr lang="en-US" altLang="zh-CN" sz="1400" dirty="0"/>
              <a:t>MQ</a:t>
            </a:r>
          </a:p>
          <a:p>
            <a:pPr algn="ctr">
              <a:lnSpc>
                <a:spcPts val="1300"/>
              </a:lnSpc>
              <a:defRPr/>
            </a:pPr>
            <a:r>
              <a:rPr lang="zh-CN" altLang="en-US" sz="1400" dirty="0"/>
              <a:t>适配器</a:t>
            </a:r>
          </a:p>
        </p:txBody>
      </p:sp>
      <p:sp>
        <p:nvSpPr>
          <p:cNvPr id="29" name="圆角矩形 103"/>
          <p:cNvSpPr/>
          <p:nvPr/>
        </p:nvSpPr>
        <p:spPr>
          <a:xfrm>
            <a:off x="4602162" y="4984750"/>
            <a:ext cx="642938" cy="393700"/>
          </a:xfrm>
          <a:prstGeom prst="roundRect">
            <a:avLst/>
          </a:prstGeom>
          <a:ln w="6350">
            <a:headEnd/>
            <a:tailEnd/>
          </a:ln>
        </p:spPr>
        <p:style>
          <a:lnRef idx="2">
            <a:schemeClr val="accent5"/>
          </a:lnRef>
          <a:fillRef idx="1">
            <a:schemeClr val="lt1"/>
          </a:fillRef>
          <a:effectRef idx="0">
            <a:schemeClr val="accent5"/>
          </a:effectRef>
          <a:fontRef idx="minor">
            <a:schemeClr val="dk1"/>
          </a:fontRef>
        </p:style>
        <p:txBody>
          <a:bodyPr wrap="none" anchor="ctr"/>
          <a:lstStyle/>
          <a:p>
            <a:pPr algn="ctr">
              <a:lnSpc>
                <a:spcPts val="1300"/>
              </a:lnSpc>
              <a:defRPr/>
            </a:pPr>
            <a:r>
              <a:rPr lang="en-US" altLang="zh-CN" sz="1400" dirty="0"/>
              <a:t>DSR</a:t>
            </a:r>
          </a:p>
          <a:p>
            <a:pPr algn="ctr">
              <a:lnSpc>
                <a:spcPts val="1300"/>
              </a:lnSpc>
              <a:defRPr/>
            </a:pPr>
            <a:r>
              <a:rPr lang="zh-CN" altLang="en-US" sz="1400" dirty="0"/>
              <a:t>适配器</a:t>
            </a:r>
          </a:p>
        </p:txBody>
      </p:sp>
      <p:sp>
        <p:nvSpPr>
          <p:cNvPr id="30" name="圆角矩形 104"/>
          <p:cNvSpPr/>
          <p:nvPr/>
        </p:nvSpPr>
        <p:spPr>
          <a:xfrm>
            <a:off x="5503862" y="4984750"/>
            <a:ext cx="642938" cy="393700"/>
          </a:xfrm>
          <a:prstGeom prst="roundRect">
            <a:avLst/>
          </a:prstGeom>
          <a:ln w="6350">
            <a:headEnd/>
            <a:tailEnd/>
          </a:ln>
        </p:spPr>
        <p:style>
          <a:lnRef idx="2">
            <a:schemeClr val="accent5"/>
          </a:lnRef>
          <a:fillRef idx="1">
            <a:schemeClr val="lt1"/>
          </a:fillRef>
          <a:effectRef idx="0">
            <a:schemeClr val="accent5"/>
          </a:effectRef>
          <a:fontRef idx="minor">
            <a:schemeClr val="dk1"/>
          </a:fontRef>
        </p:style>
        <p:txBody>
          <a:bodyPr wrap="none" anchor="ctr"/>
          <a:lstStyle/>
          <a:p>
            <a:pPr algn="ctr">
              <a:lnSpc>
                <a:spcPts val="1300"/>
              </a:lnSpc>
              <a:defRPr/>
            </a:pPr>
            <a:r>
              <a:rPr lang="en-US" altLang="zh-CN" sz="1400" dirty="0"/>
              <a:t>HTTP</a:t>
            </a:r>
          </a:p>
          <a:p>
            <a:pPr algn="ctr">
              <a:lnSpc>
                <a:spcPts val="1300"/>
              </a:lnSpc>
              <a:defRPr/>
            </a:pPr>
            <a:r>
              <a:rPr lang="zh-CN" altLang="en-US" sz="1400" dirty="0"/>
              <a:t>适配器</a:t>
            </a:r>
          </a:p>
        </p:txBody>
      </p:sp>
      <p:sp>
        <p:nvSpPr>
          <p:cNvPr id="31" name="圆角矩形 105"/>
          <p:cNvSpPr/>
          <p:nvPr/>
        </p:nvSpPr>
        <p:spPr>
          <a:xfrm>
            <a:off x="6407150" y="4984750"/>
            <a:ext cx="642937" cy="393700"/>
          </a:xfrm>
          <a:prstGeom prst="roundRect">
            <a:avLst/>
          </a:prstGeom>
          <a:ln w="6350">
            <a:headEnd/>
            <a:tailEnd/>
          </a:ln>
        </p:spPr>
        <p:style>
          <a:lnRef idx="2">
            <a:schemeClr val="accent5"/>
          </a:lnRef>
          <a:fillRef idx="1">
            <a:schemeClr val="lt1"/>
          </a:fillRef>
          <a:effectRef idx="0">
            <a:schemeClr val="accent5"/>
          </a:effectRef>
          <a:fontRef idx="minor">
            <a:schemeClr val="dk1"/>
          </a:fontRef>
        </p:style>
        <p:txBody>
          <a:bodyPr wrap="none" anchor="ctr"/>
          <a:lstStyle/>
          <a:p>
            <a:pPr algn="ctr">
              <a:lnSpc>
                <a:spcPts val="1300"/>
              </a:lnSpc>
              <a:defRPr/>
            </a:pPr>
            <a:r>
              <a:rPr lang="en-US" altLang="zh-CN" sz="1400" dirty="0"/>
              <a:t>TCP</a:t>
            </a:r>
          </a:p>
          <a:p>
            <a:pPr algn="ctr">
              <a:lnSpc>
                <a:spcPts val="1300"/>
              </a:lnSpc>
              <a:defRPr/>
            </a:pPr>
            <a:r>
              <a:rPr lang="zh-CN" altLang="en-US" sz="1400" dirty="0"/>
              <a:t>适配器</a:t>
            </a:r>
          </a:p>
        </p:txBody>
      </p:sp>
      <p:sp>
        <p:nvSpPr>
          <p:cNvPr id="32" name="圆角矩形 106"/>
          <p:cNvSpPr/>
          <p:nvPr/>
        </p:nvSpPr>
        <p:spPr>
          <a:xfrm>
            <a:off x="1858962" y="5826125"/>
            <a:ext cx="896938" cy="360363"/>
          </a:xfrm>
          <a:prstGeom prst="roundRect">
            <a:avLst/>
          </a:prstGeom>
          <a:ln w="6350">
            <a:headEnd/>
            <a:tailEnd/>
          </a:ln>
        </p:spPr>
        <p:style>
          <a:lnRef idx="2">
            <a:schemeClr val="accent5"/>
          </a:lnRef>
          <a:fillRef idx="1">
            <a:schemeClr val="lt1"/>
          </a:fillRef>
          <a:effectRef idx="0">
            <a:schemeClr val="accent5"/>
          </a:effectRef>
          <a:fontRef idx="minor">
            <a:schemeClr val="dk1"/>
          </a:fontRef>
        </p:style>
        <p:txBody>
          <a:bodyPr wrap="none" anchor="ctr"/>
          <a:lstStyle/>
          <a:p>
            <a:pPr algn="ctr">
              <a:defRPr/>
            </a:pPr>
            <a:r>
              <a:rPr lang="zh-CN" altLang="en-US" sz="1400" dirty="0"/>
              <a:t>数据库</a:t>
            </a:r>
            <a:endParaRPr lang="en-US" altLang="zh-CN" sz="1400" dirty="0"/>
          </a:p>
        </p:txBody>
      </p:sp>
      <p:sp>
        <p:nvSpPr>
          <p:cNvPr id="33" name="圆角矩形 110"/>
          <p:cNvSpPr/>
          <p:nvPr/>
        </p:nvSpPr>
        <p:spPr>
          <a:xfrm>
            <a:off x="3052762" y="5826125"/>
            <a:ext cx="857250" cy="360363"/>
          </a:xfrm>
          <a:prstGeom prst="roundRect">
            <a:avLst/>
          </a:prstGeom>
          <a:ln w="6350">
            <a:headEnd/>
            <a:tailEnd/>
          </a:ln>
        </p:spPr>
        <p:style>
          <a:lnRef idx="2">
            <a:schemeClr val="accent5"/>
          </a:lnRef>
          <a:fillRef idx="1">
            <a:schemeClr val="lt1"/>
          </a:fillRef>
          <a:effectRef idx="0">
            <a:schemeClr val="accent5"/>
          </a:effectRef>
          <a:fontRef idx="minor">
            <a:schemeClr val="dk1"/>
          </a:fontRef>
        </p:style>
        <p:txBody>
          <a:bodyPr wrap="none" anchor="ctr"/>
          <a:lstStyle/>
          <a:p>
            <a:pPr algn="ctr">
              <a:defRPr/>
            </a:pPr>
            <a:r>
              <a:rPr lang="zh-CN" altLang="en-US" sz="1400" dirty="0"/>
              <a:t>主机</a:t>
            </a:r>
            <a:endParaRPr lang="en-US" altLang="zh-CN" sz="1400" dirty="0"/>
          </a:p>
        </p:txBody>
      </p:sp>
      <p:sp>
        <p:nvSpPr>
          <p:cNvPr id="34" name="圆角矩形 111"/>
          <p:cNvSpPr/>
          <p:nvPr/>
        </p:nvSpPr>
        <p:spPr>
          <a:xfrm>
            <a:off x="5218112" y="5826125"/>
            <a:ext cx="925513" cy="360363"/>
          </a:xfrm>
          <a:prstGeom prst="roundRect">
            <a:avLst/>
          </a:prstGeom>
          <a:ln w="6350">
            <a:headEnd/>
            <a:tailEnd/>
          </a:ln>
        </p:spPr>
        <p:style>
          <a:lnRef idx="2">
            <a:schemeClr val="accent5"/>
          </a:lnRef>
          <a:fillRef idx="1">
            <a:schemeClr val="lt1"/>
          </a:fillRef>
          <a:effectRef idx="0">
            <a:schemeClr val="accent5"/>
          </a:effectRef>
          <a:fontRef idx="minor">
            <a:schemeClr val="dk1"/>
          </a:fontRef>
        </p:style>
        <p:txBody>
          <a:bodyPr wrap="none" anchor="ctr"/>
          <a:lstStyle/>
          <a:p>
            <a:pPr algn="ctr">
              <a:lnSpc>
                <a:spcPts val="1300"/>
              </a:lnSpc>
              <a:defRPr/>
            </a:pPr>
            <a:r>
              <a:rPr lang="zh-CN" altLang="en-US" sz="1400" dirty="0"/>
              <a:t>外部系统</a:t>
            </a:r>
            <a:endParaRPr lang="en-US" altLang="zh-CN" sz="1400" dirty="0"/>
          </a:p>
        </p:txBody>
      </p:sp>
      <p:sp>
        <p:nvSpPr>
          <p:cNvPr id="35" name="标题 1"/>
          <p:cNvSpPr txBox="1">
            <a:spLocks/>
          </p:cNvSpPr>
          <p:nvPr/>
        </p:nvSpPr>
        <p:spPr bwMode="auto">
          <a:xfrm>
            <a:off x="593725" y="2651125"/>
            <a:ext cx="1079500" cy="417513"/>
          </a:xfrm>
          <a:prstGeom prst="rect">
            <a:avLst/>
          </a:prstGeom>
          <a:noFill/>
          <a:ln w="9525">
            <a:noFill/>
            <a:miter lim="800000"/>
            <a:headEnd/>
            <a:tailEnd/>
          </a:ln>
        </p:spPr>
        <p:txBody>
          <a:bodyPr anchor="ctr"/>
          <a:lstStyle/>
          <a:p>
            <a:pPr algn="ctr" eaLnBrk="0" hangingPunct="0">
              <a:defRPr/>
            </a:pPr>
            <a:r>
              <a:rPr lang="zh-CN" altLang="en-US" sz="2000" kern="0" dirty="0">
                <a:solidFill>
                  <a:schemeClr val="tx2"/>
                </a:solidFill>
                <a:latin typeface="微软雅黑" pitchFamily="34" charset="-122"/>
                <a:ea typeface="微软雅黑" pitchFamily="34" charset="-122"/>
                <a:cs typeface="+mj-cs"/>
              </a:rPr>
              <a:t>控制层</a:t>
            </a:r>
          </a:p>
        </p:txBody>
      </p:sp>
      <p:sp>
        <p:nvSpPr>
          <p:cNvPr id="36" name="圆角矩形 114"/>
          <p:cNvSpPr/>
          <p:nvPr/>
        </p:nvSpPr>
        <p:spPr>
          <a:xfrm>
            <a:off x="6165850" y="2644775"/>
            <a:ext cx="1846262" cy="388938"/>
          </a:xfrm>
          <a:prstGeom prst="roundRect">
            <a:avLst/>
          </a:prstGeom>
          <a:ln w="6350">
            <a:headEnd/>
            <a:tailEnd/>
          </a:ln>
        </p:spPr>
        <p:style>
          <a:lnRef idx="2">
            <a:schemeClr val="accent5"/>
          </a:lnRef>
          <a:fillRef idx="1">
            <a:schemeClr val="lt1"/>
          </a:fillRef>
          <a:effectRef idx="0">
            <a:schemeClr val="accent5"/>
          </a:effectRef>
          <a:fontRef idx="minor">
            <a:schemeClr val="dk1"/>
          </a:fontRef>
        </p:style>
        <p:txBody>
          <a:bodyPr wrap="none" anchor="ctr"/>
          <a:lstStyle/>
          <a:p>
            <a:pPr algn="ctr">
              <a:defRPr/>
            </a:pPr>
            <a:r>
              <a:rPr lang="zh-CN" altLang="en-US" sz="1400" dirty="0"/>
              <a:t>展现控制</a:t>
            </a:r>
          </a:p>
        </p:txBody>
      </p:sp>
      <p:sp>
        <p:nvSpPr>
          <p:cNvPr id="37" name="圆角矩形 115"/>
          <p:cNvSpPr/>
          <p:nvPr/>
        </p:nvSpPr>
        <p:spPr>
          <a:xfrm>
            <a:off x="2011362" y="1852613"/>
            <a:ext cx="971550" cy="287337"/>
          </a:xfrm>
          <a:prstGeom prst="roundRect">
            <a:avLst/>
          </a:prstGeom>
          <a:ln w="6350">
            <a:headEnd/>
            <a:tailEnd/>
          </a:ln>
        </p:spPr>
        <p:style>
          <a:lnRef idx="2">
            <a:schemeClr val="accent5"/>
          </a:lnRef>
          <a:fillRef idx="1">
            <a:schemeClr val="lt1"/>
          </a:fillRef>
          <a:effectRef idx="0">
            <a:schemeClr val="accent5"/>
          </a:effectRef>
          <a:fontRef idx="minor">
            <a:schemeClr val="dk1"/>
          </a:fontRef>
        </p:style>
        <p:txBody>
          <a:bodyPr wrap="none" anchor="ctr"/>
          <a:lstStyle/>
          <a:p>
            <a:pPr algn="ctr">
              <a:defRPr/>
            </a:pPr>
            <a:r>
              <a:rPr lang="en-US" altLang="zh-CN" sz="1400" dirty="0"/>
              <a:t>MQ</a:t>
            </a:r>
            <a:r>
              <a:rPr lang="zh-CN" altLang="en-US" sz="1400" dirty="0"/>
              <a:t>接入</a:t>
            </a:r>
          </a:p>
        </p:txBody>
      </p:sp>
      <p:sp>
        <p:nvSpPr>
          <p:cNvPr id="38" name="圆角矩形 116"/>
          <p:cNvSpPr/>
          <p:nvPr/>
        </p:nvSpPr>
        <p:spPr>
          <a:xfrm>
            <a:off x="3690937" y="1852613"/>
            <a:ext cx="971550" cy="287337"/>
          </a:xfrm>
          <a:prstGeom prst="roundRect">
            <a:avLst/>
          </a:prstGeom>
          <a:ln w="6350">
            <a:headEnd/>
            <a:tailEnd/>
          </a:ln>
        </p:spPr>
        <p:style>
          <a:lnRef idx="2">
            <a:schemeClr val="accent5"/>
          </a:lnRef>
          <a:fillRef idx="1">
            <a:schemeClr val="lt1"/>
          </a:fillRef>
          <a:effectRef idx="0">
            <a:schemeClr val="accent5"/>
          </a:effectRef>
          <a:fontRef idx="minor">
            <a:schemeClr val="dk1"/>
          </a:fontRef>
        </p:style>
        <p:txBody>
          <a:bodyPr wrap="none" anchor="ctr"/>
          <a:lstStyle/>
          <a:p>
            <a:pPr algn="ctr">
              <a:defRPr/>
            </a:pPr>
            <a:r>
              <a:rPr lang="en-US" altLang="zh-CN" sz="1400" dirty="0"/>
              <a:t>HTTP</a:t>
            </a:r>
            <a:r>
              <a:rPr lang="zh-CN" altLang="en-US" sz="1400" dirty="0"/>
              <a:t>接入</a:t>
            </a:r>
          </a:p>
        </p:txBody>
      </p:sp>
      <p:sp>
        <p:nvSpPr>
          <p:cNvPr id="39" name="圆角矩形 117"/>
          <p:cNvSpPr/>
          <p:nvPr/>
        </p:nvSpPr>
        <p:spPr>
          <a:xfrm>
            <a:off x="5370512" y="1852613"/>
            <a:ext cx="973138" cy="287337"/>
          </a:xfrm>
          <a:prstGeom prst="roundRect">
            <a:avLst/>
          </a:prstGeom>
          <a:ln w="6350">
            <a:headEnd/>
            <a:tailEnd/>
          </a:ln>
        </p:spPr>
        <p:style>
          <a:lnRef idx="2">
            <a:schemeClr val="accent5"/>
          </a:lnRef>
          <a:fillRef idx="1">
            <a:schemeClr val="lt1"/>
          </a:fillRef>
          <a:effectRef idx="0">
            <a:schemeClr val="accent5"/>
          </a:effectRef>
          <a:fontRef idx="minor">
            <a:schemeClr val="dk1"/>
          </a:fontRef>
        </p:style>
        <p:txBody>
          <a:bodyPr wrap="none" anchor="ctr"/>
          <a:lstStyle/>
          <a:p>
            <a:pPr algn="ctr">
              <a:defRPr/>
            </a:pPr>
            <a:r>
              <a:rPr lang="en-US" altLang="zh-CN" sz="1400" dirty="0"/>
              <a:t>TCP</a:t>
            </a:r>
            <a:r>
              <a:rPr lang="zh-CN" altLang="en-US" sz="1400" dirty="0"/>
              <a:t>接入</a:t>
            </a:r>
          </a:p>
        </p:txBody>
      </p:sp>
      <p:sp>
        <p:nvSpPr>
          <p:cNvPr id="40" name="TextBox 55"/>
          <p:cNvSpPr txBox="1">
            <a:spLocks noChangeArrowheads="1"/>
          </p:cNvSpPr>
          <p:nvPr/>
        </p:nvSpPr>
        <p:spPr bwMode="auto">
          <a:xfrm>
            <a:off x="5237162" y="995363"/>
            <a:ext cx="642938" cy="307975"/>
          </a:xfrm>
          <a:prstGeom prst="rect">
            <a:avLst/>
          </a:prstGeom>
          <a:noFill/>
          <a:ln w="9525">
            <a:noFill/>
            <a:miter lim="800000"/>
            <a:headEnd/>
            <a:tailEnd/>
          </a:ln>
        </p:spPr>
        <p:txBody>
          <a:bodyPr>
            <a:spAutoFit/>
          </a:bodyPr>
          <a:lstStyle/>
          <a:p>
            <a:pPr algn="ctr"/>
            <a:r>
              <a:rPr lang="en-US" altLang="zh-CN" sz="1400">
                <a:latin typeface="黑体" pitchFamily="2" charset="-122"/>
                <a:ea typeface="黑体" pitchFamily="2" charset="-122"/>
              </a:rPr>
              <a:t>WAP</a:t>
            </a:r>
            <a:endParaRPr lang="zh-CN" altLang="en-US" sz="1400">
              <a:latin typeface="黑体" pitchFamily="2" charset="-122"/>
              <a:ea typeface="黑体" pitchFamily="2" charset="-122"/>
            </a:endParaRPr>
          </a:p>
        </p:txBody>
      </p:sp>
      <p:sp>
        <p:nvSpPr>
          <p:cNvPr id="41" name="圆角矩形 119"/>
          <p:cNvSpPr/>
          <p:nvPr/>
        </p:nvSpPr>
        <p:spPr>
          <a:xfrm>
            <a:off x="7051675" y="1852613"/>
            <a:ext cx="971550" cy="287337"/>
          </a:xfrm>
          <a:prstGeom prst="roundRect">
            <a:avLst/>
          </a:prstGeom>
          <a:ln w="6350">
            <a:headEnd/>
            <a:tailEnd/>
          </a:ln>
        </p:spPr>
        <p:style>
          <a:lnRef idx="2">
            <a:schemeClr val="accent5"/>
          </a:lnRef>
          <a:fillRef idx="1">
            <a:schemeClr val="lt1"/>
          </a:fillRef>
          <a:effectRef idx="0">
            <a:schemeClr val="accent5"/>
          </a:effectRef>
          <a:fontRef idx="minor">
            <a:schemeClr val="dk1"/>
          </a:fontRef>
        </p:style>
        <p:txBody>
          <a:bodyPr wrap="none" anchor="ctr"/>
          <a:lstStyle/>
          <a:p>
            <a:pPr algn="ctr">
              <a:defRPr/>
            </a:pPr>
            <a:r>
              <a:rPr lang="en-US" altLang="zh-CN" sz="1400" dirty="0"/>
              <a:t>…</a:t>
            </a:r>
            <a:endParaRPr lang="zh-CN" altLang="en-US" sz="1400" dirty="0"/>
          </a:p>
        </p:txBody>
      </p:sp>
      <p:sp>
        <p:nvSpPr>
          <p:cNvPr id="42" name="圆角矩形 120"/>
          <p:cNvSpPr/>
          <p:nvPr/>
        </p:nvSpPr>
        <p:spPr>
          <a:xfrm>
            <a:off x="4022725" y="2644775"/>
            <a:ext cx="1846262" cy="388938"/>
          </a:xfrm>
          <a:prstGeom prst="roundRect">
            <a:avLst/>
          </a:prstGeom>
          <a:ln w="6350">
            <a:headEnd/>
            <a:tailEnd/>
          </a:ln>
        </p:spPr>
        <p:style>
          <a:lnRef idx="2">
            <a:schemeClr val="accent5"/>
          </a:lnRef>
          <a:fillRef idx="1">
            <a:schemeClr val="lt1"/>
          </a:fillRef>
          <a:effectRef idx="0">
            <a:schemeClr val="accent5"/>
          </a:effectRef>
          <a:fontRef idx="minor">
            <a:schemeClr val="dk1"/>
          </a:fontRef>
        </p:style>
        <p:txBody>
          <a:bodyPr wrap="none" anchor="ctr"/>
          <a:lstStyle/>
          <a:p>
            <a:pPr algn="ctr">
              <a:defRPr/>
            </a:pPr>
            <a:r>
              <a:rPr lang="zh-CN" altLang="en-US" sz="1400" dirty="0"/>
              <a:t>格式转换</a:t>
            </a:r>
          </a:p>
        </p:txBody>
      </p:sp>
      <p:sp>
        <p:nvSpPr>
          <p:cNvPr id="43" name="上下箭头 121"/>
          <p:cNvSpPr/>
          <p:nvPr/>
        </p:nvSpPr>
        <p:spPr>
          <a:xfrm>
            <a:off x="4786312" y="5449888"/>
            <a:ext cx="204788" cy="274637"/>
          </a:xfrm>
          <a:prstGeom prst="upDownArrow">
            <a:avLst/>
          </a:prstGeom>
        </p:spPr>
        <p:style>
          <a:lnRef idx="1">
            <a:schemeClr val="accent2"/>
          </a:lnRef>
          <a:fillRef idx="2">
            <a:schemeClr val="accent2"/>
          </a:fillRef>
          <a:effectRef idx="1">
            <a:schemeClr val="accent2"/>
          </a:effectRef>
          <a:fontRef idx="minor">
            <a:schemeClr val="dk1"/>
          </a:fontRef>
        </p:style>
        <p:txBody>
          <a:bodyPr/>
          <a:lstStyle/>
          <a:p>
            <a:pPr algn="ctr">
              <a:defRPr/>
            </a:pPr>
            <a:endParaRPr lang="zh-CN" altLang="en-US" sz="1400"/>
          </a:p>
        </p:txBody>
      </p:sp>
      <p:sp>
        <p:nvSpPr>
          <p:cNvPr id="44" name="上下箭头 122"/>
          <p:cNvSpPr/>
          <p:nvPr/>
        </p:nvSpPr>
        <p:spPr>
          <a:xfrm>
            <a:off x="7000875" y="5449888"/>
            <a:ext cx="204787" cy="274637"/>
          </a:xfrm>
          <a:prstGeom prst="upDownArrow">
            <a:avLst/>
          </a:prstGeom>
        </p:spPr>
        <p:style>
          <a:lnRef idx="1">
            <a:schemeClr val="accent2"/>
          </a:lnRef>
          <a:fillRef idx="2">
            <a:schemeClr val="accent2"/>
          </a:fillRef>
          <a:effectRef idx="1">
            <a:schemeClr val="accent2"/>
          </a:effectRef>
          <a:fontRef idx="minor">
            <a:schemeClr val="dk1"/>
          </a:fontRef>
        </p:style>
        <p:txBody>
          <a:bodyPr/>
          <a:lstStyle/>
          <a:p>
            <a:pPr algn="ctr">
              <a:defRPr/>
            </a:pPr>
            <a:endParaRPr lang="zh-CN" altLang="en-US" sz="1400"/>
          </a:p>
        </p:txBody>
      </p:sp>
      <p:pic>
        <p:nvPicPr>
          <p:cNvPr id="45" name="Picture 2"/>
          <p:cNvPicPr>
            <a:picLocks noChangeAspect="1" noChangeArrowheads="1"/>
          </p:cNvPicPr>
          <p:nvPr/>
        </p:nvPicPr>
        <p:blipFill>
          <a:blip r:embed="rId3" cstate="print"/>
          <a:srcRect/>
          <a:stretch>
            <a:fillRect/>
          </a:stretch>
        </p:blipFill>
        <p:spPr bwMode="auto">
          <a:xfrm>
            <a:off x="2879725" y="976313"/>
            <a:ext cx="469900" cy="369887"/>
          </a:xfrm>
          <a:prstGeom prst="rect">
            <a:avLst/>
          </a:prstGeom>
          <a:noFill/>
          <a:ln w="9525">
            <a:noFill/>
            <a:miter lim="800000"/>
            <a:headEnd/>
            <a:tailEnd/>
          </a:ln>
        </p:spPr>
      </p:pic>
      <p:pic>
        <p:nvPicPr>
          <p:cNvPr id="46" name="Picture 66" descr="colour%2520blackberry%2520above">
            <a:hlinkClick r:id="rId4"/>
          </p:cNvPr>
          <p:cNvPicPr>
            <a:picLocks noChangeAspect="1" noChangeArrowheads="1"/>
          </p:cNvPicPr>
          <p:nvPr/>
        </p:nvPicPr>
        <p:blipFill>
          <a:blip r:embed="rId5" cstate="print"/>
          <a:srcRect/>
          <a:stretch>
            <a:fillRect/>
          </a:stretch>
        </p:blipFill>
        <p:spPr bwMode="auto">
          <a:xfrm>
            <a:off x="4808537" y="904875"/>
            <a:ext cx="484188" cy="452438"/>
          </a:xfrm>
          <a:prstGeom prst="rect">
            <a:avLst/>
          </a:prstGeom>
          <a:noFill/>
          <a:ln w="9525">
            <a:noFill/>
            <a:miter lim="800000"/>
            <a:headEnd/>
            <a:tailEnd/>
          </a:ln>
        </p:spPr>
      </p:pic>
      <p:sp>
        <p:nvSpPr>
          <p:cNvPr id="47" name="TextBox 86"/>
          <p:cNvSpPr txBox="1">
            <a:spLocks noChangeArrowheads="1"/>
          </p:cNvSpPr>
          <p:nvPr/>
        </p:nvSpPr>
        <p:spPr bwMode="auto">
          <a:xfrm>
            <a:off x="4206875" y="990600"/>
            <a:ext cx="820737" cy="307975"/>
          </a:xfrm>
          <a:prstGeom prst="rect">
            <a:avLst/>
          </a:prstGeom>
          <a:noFill/>
          <a:ln w="9525">
            <a:noFill/>
            <a:miter lim="800000"/>
            <a:headEnd/>
            <a:tailEnd/>
          </a:ln>
        </p:spPr>
        <p:txBody>
          <a:bodyPr>
            <a:spAutoFit/>
          </a:bodyPr>
          <a:lstStyle/>
          <a:p>
            <a:pPr algn="ctr"/>
            <a:r>
              <a:rPr lang="en-US" altLang="zh-CN" sz="1400">
                <a:latin typeface="黑体" pitchFamily="2" charset="-122"/>
                <a:ea typeface="黑体" pitchFamily="2" charset="-122"/>
              </a:rPr>
              <a:t>Flex</a:t>
            </a:r>
            <a:endParaRPr lang="zh-CN" altLang="en-US" sz="1400">
              <a:latin typeface="黑体" pitchFamily="2" charset="-122"/>
              <a:ea typeface="黑体" pitchFamily="2" charset="-122"/>
            </a:endParaRPr>
          </a:p>
        </p:txBody>
      </p:sp>
      <p:pic>
        <p:nvPicPr>
          <p:cNvPr id="48" name="Picture 2"/>
          <p:cNvPicPr>
            <a:picLocks noChangeAspect="1" noChangeArrowheads="1"/>
          </p:cNvPicPr>
          <p:nvPr/>
        </p:nvPicPr>
        <p:blipFill>
          <a:blip r:embed="rId3" cstate="print"/>
          <a:srcRect/>
          <a:stretch>
            <a:fillRect/>
          </a:stretch>
        </p:blipFill>
        <p:spPr bwMode="auto">
          <a:xfrm>
            <a:off x="3879850" y="976313"/>
            <a:ext cx="469900" cy="369887"/>
          </a:xfrm>
          <a:prstGeom prst="rect">
            <a:avLst/>
          </a:prstGeom>
          <a:noFill/>
          <a:ln w="9525">
            <a:noFill/>
            <a:miter lim="800000"/>
            <a:headEnd/>
            <a:tailEnd/>
          </a:ln>
        </p:spPr>
      </p:pic>
      <p:sp>
        <p:nvSpPr>
          <p:cNvPr id="49" name="圆角矩形 138"/>
          <p:cNvSpPr/>
          <p:nvPr/>
        </p:nvSpPr>
        <p:spPr>
          <a:xfrm>
            <a:off x="1879600" y="2644775"/>
            <a:ext cx="1846262" cy="388938"/>
          </a:xfrm>
          <a:prstGeom prst="roundRect">
            <a:avLst/>
          </a:prstGeom>
          <a:ln w="6350">
            <a:headEnd/>
            <a:tailEnd/>
          </a:ln>
        </p:spPr>
        <p:style>
          <a:lnRef idx="2">
            <a:schemeClr val="accent5"/>
          </a:lnRef>
          <a:fillRef idx="1">
            <a:schemeClr val="lt1"/>
          </a:fillRef>
          <a:effectRef idx="0">
            <a:schemeClr val="accent5"/>
          </a:effectRef>
          <a:fontRef idx="minor">
            <a:schemeClr val="dk1"/>
          </a:fontRef>
        </p:style>
        <p:txBody>
          <a:bodyPr wrap="none" anchor="ctr"/>
          <a:lstStyle/>
          <a:p>
            <a:pPr algn="ctr">
              <a:defRPr/>
            </a:pPr>
            <a:r>
              <a:rPr lang="zh-CN" altLang="en-US" sz="1400" dirty="0"/>
              <a:t>页面展现</a:t>
            </a:r>
          </a:p>
        </p:txBody>
      </p:sp>
      <p:sp>
        <p:nvSpPr>
          <p:cNvPr id="50" name="上下箭头 70"/>
          <p:cNvSpPr/>
          <p:nvPr/>
        </p:nvSpPr>
        <p:spPr>
          <a:xfrm>
            <a:off x="4808537" y="3189288"/>
            <a:ext cx="204788" cy="323850"/>
          </a:xfrm>
          <a:prstGeom prst="upDownArrow">
            <a:avLst/>
          </a:prstGeom>
        </p:spPr>
        <p:style>
          <a:lnRef idx="1">
            <a:schemeClr val="accent2"/>
          </a:lnRef>
          <a:fillRef idx="2">
            <a:schemeClr val="accent2"/>
          </a:fillRef>
          <a:effectRef idx="1">
            <a:schemeClr val="accent2"/>
          </a:effectRef>
          <a:fontRef idx="minor">
            <a:schemeClr val="dk1"/>
          </a:fontRef>
        </p:style>
        <p:txBody>
          <a:bodyPr/>
          <a:lstStyle/>
          <a:p>
            <a:pPr algn="ctr">
              <a:defRPr/>
            </a:pPr>
            <a:endParaRPr lang="zh-CN" altLang="en-US" sz="1400"/>
          </a:p>
        </p:txBody>
      </p:sp>
      <p:sp>
        <p:nvSpPr>
          <p:cNvPr id="51" name="上下箭头 71"/>
          <p:cNvSpPr/>
          <p:nvPr/>
        </p:nvSpPr>
        <p:spPr>
          <a:xfrm>
            <a:off x="4808537" y="4537075"/>
            <a:ext cx="204788" cy="323850"/>
          </a:xfrm>
          <a:prstGeom prst="upDownArrow">
            <a:avLst/>
          </a:prstGeom>
        </p:spPr>
        <p:style>
          <a:lnRef idx="1">
            <a:schemeClr val="accent2"/>
          </a:lnRef>
          <a:fillRef idx="2">
            <a:schemeClr val="accent2"/>
          </a:fillRef>
          <a:effectRef idx="1">
            <a:schemeClr val="accent2"/>
          </a:effectRef>
          <a:fontRef idx="minor">
            <a:schemeClr val="dk1"/>
          </a:fontRef>
        </p:style>
        <p:txBody>
          <a:bodyPr/>
          <a:lstStyle/>
          <a:p>
            <a:pPr algn="ctr">
              <a:defRPr/>
            </a:pPr>
            <a:endParaRPr lang="zh-CN" altLang="en-US" sz="1400"/>
          </a:p>
        </p:txBody>
      </p:sp>
      <p:sp>
        <p:nvSpPr>
          <p:cNvPr id="52" name="上下箭头 72"/>
          <p:cNvSpPr/>
          <p:nvPr/>
        </p:nvSpPr>
        <p:spPr>
          <a:xfrm>
            <a:off x="6159500" y="4537075"/>
            <a:ext cx="204787" cy="323850"/>
          </a:xfrm>
          <a:prstGeom prst="upDownArrow">
            <a:avLst/>
          </a:prstGeom>
        </p:spPr>
        <p:style>
          <a:lnRef idx="1">
            <a:schemeClr val="accent2"/>
          </a:lnRef>
          <a:fillRef idx="2">
            <a:schemeClr val="accent2"/>
          </a:fillRef>
          <a:effectRef idx="1">
            <a:schemeClr val="accent2"/>
          </a:effectRef>
          <a:fontRef idx="minor">
            <a:schemeClr val="dk1"/>
          </a:fontRef>
        </p:style>
        <p:txBody>
          <a:bodyPr/>
          <a:lstStyle/>
          <a:p>
            <a:pPr algn="ctr">
              <a:defRPr/>
            </a:pPr>
            <a:endParaRPr lang="zh-CN" altLang="en-US" sz="1400"/>
          </a:p>
        </p:txBody>
      </p:sp>
      <p:sp>
        <p:nvSpPr>
          <p:cNvPr id="53" name="上下箭头 73"/>
          <p:cNvSpPr/>
          <p:nvPr/>
        </p:nvSpPr>
        <p:spPr>
          <a:xfrm>
            <a:off x="6516687" y="3189288"/>
            <a:ext cx="204788" cy="323850"/>
          </a:xfrm>
          <a:prstGeom prst="upDownArrow">
            <a:avLst/>
          </a:prstGeom>
        </p:spPr>
        <p:style>
          <a:lnRef idx="1">
            <a:schemeClr val="accent2"/>
          </a:lnRef>
          <a:fillRef idx="2">
            <a:schemeClr val="accent2"/>
          </a:fillRef>
          <a:effectRef idx="1">
            <a:schemeClr val="accent2"/>
          </a:effectRef>
          <a:fontRef idx="minor">
            <a:schemeClr val="dk1"/>
          </a:fontRef>
        </p:style>
        <p:txBody>
          <a:bodyPr/>
          <a:lstStyle/>
          <a:p>
            <a:pPr algn="ctr">
              <a:defRPr/>
            </a:pPr>
            <a:endParaRPr lang="zh-CN" altLang="en-US" sz="1400"/>
          </a:p>
        </p:txBody>
      </p:sp>
      <p:sp>
        <p:nvSpPr>
          <p:cNvPr id="54" name="上下箭头 75"/>
          <p:cNvSpPr/>
          <p:nvPr/>
        </p:nvSpPr>
        <p:spPr>
          <a:xfrm>
            <a:off x="2379662" y="2209800"/>
            <a:ext cx="206375" cy="323850"/>
          </a:xfrm>
          <a:prstGeom prst="upDownArrow">
            <a:avLst/>
          </a:prstGeom>
        </p:spPr>
        <p:style>
          <a:lnRef idx="1">
            <a:schemeClr val="accent2"/>
          </a:lnRef>
          <a:fillRef idx="2">
            <a:schemeClr val="accent2"/>
          </a:fillRef>
          <a:effectRef idx="1">
            <a:schemeClr val="accent2"/>
          </a:effectRef>
          <a:fontRef idx="minor">
            <a:schemeClr val="dk1"/>
          </a:fontRef>
        </p:style>
        <p:txBody>
          <a:bodyPr/>
          <a:lstStyle/>
          <a:p>
            <a:pPr algn="ctr">
              <a:defRPr/>
            </a:pPr>
            <a:endParaRPr lang="zh-CN" altLang="en-US" sz="1400"/>
          </a:p>
        </p:txBody>
      </p:sp>
      <p:sp>
        <p:nvSpPr>
          <p:cNvPr id="55" name="上下箭头 80"/>
          <p:cNvSpPr/>
          <p:nvPr/>
        </p:nvSpPr>
        <p:spPr>
          <a:xfrm>
            <a:off x="4019550" y="2209800"/>
            <a:ext cx="204787" cy="323850"/>
          </a:xfrm>
          <a:prstGeom prst="upDownArrow">
            <a:avLst/>
          </a:prstGeom>
        </p:spPr>
        <p:style>
          <a:lnRef idx="1">
            <a:schemeClr val="accent2"/>
          </a:lnRef>
          <a:fillRef idx="2">
            <a:schemeClr val="accent2"/>
          </a:fillRef>
          <a:effectRef idx="1">
            <a:schemeClr val="accent2"/>
          </a:effectRef>
          <a:fontRef idx="minor">
            <a:schemeClr val="dk1"/>
          </a:fontRef>
        </p:style>
        <p:txBody>
          <a:bodyPr/>
          <a:lstStyle/>
          <a:p>
            <a:pPr algn="ctr">
              <a:defRPr/>
            </a:pPr>
            <a:endParaRPr lang="zh-CN" altLang="en-US" sz="1400"/>
          </a:p>
        </p:txBody>
      </p:sp>
      <p:sp>
        <p:nvSpPr>
          <p:cNvPr id="56" name="上下箭头 81"/>
          <p:cNvSpPr/>
          <p:nvPr/>
        </p:nvSpPr>
        <p:spPr>
          <a:xfrm>
            <a:off x="5541962" y="2209800"/>
            <a:ext cx="206375" cy="323850"/>
          </a:xfrm>
          <a:prstGeom prst="upDownArrow">
            <a:avLst/>
          </a:prstGeom>
        </p:spPr>
        <p:style>
          <a:lnRef idx="1">
            <a:schemeClr val="accent2"/>
          </a:lnRef>
          <a:fillRef idx="2">
            <a:schemeClr val="accent2"/>
          </a:fillRef>
          <a:effectRef idx="1">
            <a:schemeClr val="accent2"/>
          </a:effectRef>
          <a:fontRef idx="minor">
            <a:schemeClr val="dk1"/>
          </a:fontRef>
        </p:style>
        <p:txBody>
          <a:bodyPr/>
          <a:lstStyle/>
          <a:p>
            <a:pPr algn="ctr">
              <a:defRPr/>
            </a:pPr>
            <a:endParaRPr lang="zh-CN" altLang="en-US" sz="1400"/>
          </a:p>
        </p:txBody>
      </p:sp>
      <p:sp>
        <p:nvSpPr>
          <p:cNvPr id="57" name="上下箭头 83"/>
          <p:cNvSpPr/>
          <p:nvPr/>
        </p:nvSpPr>
        <p:spPr>
          <a:xfrm>
            <a:off x="7115175" y="2209800"/>
            <a:ext cx="206375" cy="323850"/>
          </a:xfrm>
          <a:prstGeom prst="upDownArrow">
            <a:avLst/>
          </a:prstGeom>
        </p:spPr>
        <p:style>
          <a:lnRef idx="1">
            <a:schemeClr val="accent2"/>
          </a:lnRef>
          <a:fillRef idx="2">
            <a:schemeClr val="accent2"/>
          </a:fillRef>
          <a:effectRef idx="1">
            <a:schemeClr val="accent2"/>
          </a:effectRef>
          <a:fontRef idx="minor">
            <a:schemeClr val="dk1"/>
          </a:fontRef>
        </p:style>
        <p:txBody>
          <a:bodyPr/>
          <a:lstStyle/>
          <a:p>
            <a:pPr algn="ctr">
              <a:defRPr/>
            </a:pPr>
            <a:endParaRPr lang="zh-CN" altLang="en-US" sz="1400"/>
          </a:p>
        </p:txBody>
      </p:sp>
      <p:sp>
        <p:nvSpPr>
          <p:cNvPr id="58" name="上下箭头 84"/>
          <p:cNvSpPr/>
          <p:nvPr/>
        </p:nvSpPr>
        <p:spPr>
          <a:xfrm>
            <a:off x="2370137" y="1482725"/>
            <a:ext cx="204788" cy="323850"/>
          </a:xfrm>
          <a:prstGeom prst="upDownArrow">
            <a:avLst/>
          </a:prstGeom>
        </p:spPr>
        <p:style>
          <a:lnRef idx="1">
            <a:schemeClr val="accent2"/>
          </a:lnRef>
          <a:fillRef idx="2">
            <a:schemeClr val="accent2"/>
          </a:fillRef>
          <a:effectRef idx="1">
            <a:schemeClr val="accent2"/>
          </a:effectRef>
          <a:fontRef idx="minor">
            <a:schemeClr val="dk1"/>
          </a:fontRef>
        </p:style>
        <p:txBody>
          <a:bodyPr/>
          <a:lstStyle/>
          <a:p>
            <a:pPr algn="ctr">
              <a:defRPr/>
            </a:pPr>
            <a:endParaRPr lang="zh-CN" altLang="en-US" sz="1400"/>
          </a:p>
        </p:txBody>
      </p:sp>
      <p:sp>
        <p:nvSpPr>
          <p:cNvPr id="59" name="上下箭头 85"/>
          <p:cNvSpPr/>
          <p:nvPr/>
        </p:nvSpPr>
        <p:spPr>
          <a:xfrm>
            <a:off x="4008437" y="1482725"/>
            <a:ext cx="204788" cy="323850"/>
          </a:xfrm>
          <a:prstGeom prst="upDownArrow">
            <a:avLst/>
          </a:prstGeom>
        </p:spPr>
        <p:style>
          <a:lnRef idx="1">
            <a:schemeClr val="accent2"/>
          </a:lnRef>
          <a:fillRef idx="2">
            <a:schemeClr val="accent2"/>
          </a:fillRef>
          <a:effectRef idx="1">
            <a:schemeClr val="accent2"/>
          </a:effectRef>
          <a:fontRef idx="minor">
            <a:schemeClr val="dk1"/>
          </a:fontRef>
        </p:style>
        <p:txBody>
          <a:bodyPr/>
          <a:lstStyle/>
          <a:p>
            <a:pPr algn="ctr">
              <a:defRPr/>
            </a:pPr>
            <a:endParaRPr lang="zh-CN" altLang="en-US" sz="1400"/>
          </a:p>
        </p:txBody>
      </p:sp>
      <p:sp>
        <p:nvSpPr>
          <p:cNvPr id="60" name="上下箭头 107"/>
          <p:cNvSpPr/>
          <p:nvPr/>
        </p:nvSpPr>
        <p:spPr>
          <a:xfrm>
            <a:off x="5530850" y="1482725"/>
            <a:ext cx="206375" cy="323850"/>
          </a:xfrm>
          <a:prstGeom prst="upDownArrow">
            <a:avLst/>
          </a:prstGeom>
        </p:spPr>
        <p:style>
          <a:lnRef idx="1">
            <a:schemeClr val="accent2"/>
          </a:lnRef>
          <a:fillRef idx="2">
            <a:schemeClr val="accent2"/>
          </a:fillRef>
          <a:effectRef idx="1">
            <a:schemeClr val="accent2"/>
          </a:effectRef>
          <a:fontRef idx="minor">
            <a:schemeClr val="dk1"/>
          </a:fontRef>
        </p:style>
        <p:txBody>
          <a:bodyPr/>
          <a:lstStyle/>
          <a:p>
            <a:pPr algn="ctr">
              <a:defRPr/>
            </a:pPr>
            <a:endParaRPr lang="zh-CN" altLang="en-US" sz="1400"/>
          </a:p>
        </p:txBody>
      </p:sp>
      <p:sp>
        <p:nvSpPr>
          <p:cNvPr id="61" name="上下箭头 108"/>
          <p:cNvSpPr/>
          <p:nvPr/>
        </p:nvSpPr>
        <p:spPr>
          <a:xfrm>
            <a:off x="7105650" y="1482725"/>
            <a:ext cx="204787" cy="323850"/>
          </a:xfrm>
          <a:prstGeom prst="upDownArrow">
            <a:avLst/>
          </a:prstGeom>
        </p:spPr>
        <p:style>
          <a:lnRef idx="1">
            <a:schemeClr val="accent2"/>
          </a:lnRef>
          <a:fillRef idx="2">
            <a:schemeClr val="accent2"/>
          </a:fillRef>
          <a:effectRef idx="1">
            <a:schemeClr val="accent2"/>
          </a:effectRef>
          <a:fontRef idx="minor">
            <a:schemeClr val="dk1"/>
          </a:fontRef>
        </p:style>
        <p:txBody>
          <a:bodyPr/>
          <a:lstStyle/>
          <a:p>
            <a:pPr algn="ctr">
              <a:defRPr/>
            </a:pPr>
            <a:endParaRPr lang="zh-CN" altLang="en-US" sz="1400"/>
          </a:p>
        </p:txBody>
      </p:sp>
      <p:sp>
        <p:nvSpPr>
          <p:cNvPr id="62" name="下箭头 144"/>
          <p:cNvSpPr/>
          <p:nvPr/>
        </p:nvSpPr>
        <p:spPr bwMode="gray">
          <a:xfrm>
            <a:off x="2363787" y="3138488"/>
            <a:ext cx="204788" cy="252412"/>
          </a:xfrm>
          <a:prstGeom prst="downArrow">
            <a:avLst/>
          </a:prstGeom>
          <a:ln>
            <a:prstDash val="sysDot"/>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r">
              <a:defRPr/>
            </a:pPr>
            <a:endParaRPr lang="zh-CN" altLang="en-US" sz="800" dirty="0"/>
          </a:p>
        </p:txBody>
      </p:sp>
      <p:sp>
        <p:nvSpPr>
          <p:cNvPr id="63" name="上箭头 145"/>
          <p:cNvSpPr/>
          <p:nvPr/>
        </p:nvSpPr>
        <p:spPr bwMode="gray">
          <a:xfrm>
            <a:off x="3560762" y="3138488"/>
            <a:ext cx="204788" cy="252412"/>
          </a:xfrm>
          <a:prstGeom prst="upArrow">
            <a:avLst/>
          </a:prstGeom>
          <a:ln>
            <a:prstDash val="sysDot"/>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r">
              <a:defRPr/>
            </a:pPr>
            <a:endParaRPr lang="zh-CN" altLang="en-US" sz="800" dirty="0"/>
          </a:p>
        </p:txBody>
      </p:sp>
      <p:sp>
        <p:nvSpPr>
          <p:cNvPr id="64" name="下箭头 146"/>
          <p:cNvSpPr/>
          <p:nvPr/>
        </p:nvSpPr>
        <p:spPr bwMode="gray">
          <a:xfrm>
            <a:off x="2363787" y="4724400"/>
            <a:ext cx="204788" cy="180975"/>
          </a:xfrm>
          <a:prstGeom prst="downArrow">
            <a:avLst/>
          </a:prstGeom>
          <a:ln>
            <a:prstDash val="sysDot"/>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r">
              <a:defRPr/>
            </a:pPr>
            <a:endParaRPr lang="zh-CN" altLang="en-US" sz="800" dirty="0"/>
          </a:p>
        </p:txBody>
      </p:sp>
      <p:grpSp>
        <p:nvGrpSpPr>
          <p:cNvPr id="65" name="组合 234"/>
          <p:cNvGrpSpPr>
            <a:grpSpLocks/>
          </p:cNvGrpSpPr>
          <p:nvPr/>
        </p:nvGrpSpPr>
        <p:grpSpPr bwMode="auto">
          <a:xfrm>
            <a:off x="2290762" y="3413125"/>
            <a:ext cx="360363" cy="287338"/>
            <a:chOff x="467544" y="3789040"/>
            <a:chExt cx="420000" cy="432048"/>
          </a:xfrm>
        </p:grpSpPr>
        <p:sp>
          <p:nvSpPr>
            <p:cNvPr id="66" name="任意多边形 229"/>
            <p:cNvSpPr/>
            <p:nvPr/>
          </p:nvSpPr>
          <p:spPr bwMode="gray">
            <a:xfrm>
              <a:off x="467544" y="3789040"/>
              <a:ext cx="420000" cy="432048"/>
            </a:xfrm>
            <a:custGeom>
              <a:avLst/>
              <a:gdLst>
                <a:gd name="connsiteX0" fmla="*/ 0 w 792088"/>
                <a:gd name="connsiteY0" fmla="*/ 0 h 1152128"/>
                <a:gd name="connsiteX1" fmla="*/ 792088 w 792088"/>
                <a:gd name="connsiteY1" fmla="*/ 0 h 1152128"/>
                <a:gd name="connsiteX2" fmla="*/ 792088 w 792088"/>
                <a:gd name="connsiteY2" fmla="*/ 1152128 h 1152128"/>
                <a:gd name="connsiteX3" fmla="*/ 0 w 792088"/>
                <a:gd name="connsiteY3" fmla="*/ 1152128 h 1152128"/>
                <a:gd name="connsiteX4" fmla="*/ 0 w 792088"/>
                <a:gd name="connsiteY4" fmla="*/ 0 h 1152128"/>
                <a:gd name="connsiteX0" fmla="*/ 792088 w 792088"/>
                <a:gd name="connsiteY0" fmla="*/ 0 h 1152128"/>
                <a:gd name="connsiteX1" fmla="*/ 792088 w 792088"/>
                <a:gd name="connsiteY1" fmla="*/ 1152128 h 1152128"/>
                <a:gd name="connsiteX2" fmla="*/ 0 w 792088"/>
                <a:gd name="connsiteY2" fmla="*/ 1152128 h 1152128"/>
                <a:gd name="connsiteX3" fmla="*/ 91440 w 792088"/>
                <a:gd name="connsiteY3" fmla="*/ 91440 h 1152128"/>
                <a:gd name="connsiteX0" fmla="*/ 792088 w 792088"/>
                <a:gd name="connsiteY0" fmla="*/ 0 h 1152128"/>
                <a:gd name="connsiteX1" fmla="*/ 792088 w 792088"/>
                <a:gd name="connsiteY1" fmla="*/ 1152128 h 1152128"/>
                <a:gd name="connsiteX2" fmla="*/ 0 w 792088"/>
                <a:gd name="connsiteY2" fmla="*/ 1152128 h 1152128"/>
                <a:gd name="connsiteX3" fmla="*/ 0 w 792088"/>
                <a:gd name="connsiteY3" fmla="*/ 0 h 1152128"/>
              </a:gdLst>
              <a:ahLst/>
              <a:cxnLst>
                <a:cxn ang="0">
                  <a:pos x="connsiteX0" y="connsiteY0"/>
                </a:cxn>
                <a:cxn ang="0">
                  <a:pos x="connsiteX1" y="connsiteY1"/>
                </a:cxn>
                <a:cxn ang="0">
                  <a:pos x="connsiteX2" y="connsiteY2"/>
                </a:cxn>
                <a:cxn ang="0">
                  <a:pos x="connsiteX3" y="connsiteY3"/>
                </a:cxn>
              </a:cxnLst>
              <a:rect l="l" t="t" r="r" b="b"/>
              <a:pathLst>
                <a:path w="792088" h="1152128">
                  <a:moveTo>
                    <a:pt x="792088" y="0"/>
                  </a:moveTo>
                  <a:lnTo>
                    <a:pt x="792088" y="1152128"/>
                  </a:lnTo>
                  <a:lnTo>
                    <a:pt x="0" y="1152128"/>
                  </a:lnTo>
                  <a:lnTo>
                    <a:pt x="0" y="0"/>
                  </a:lnTo>
                </a:path>
              </a:pathLst>
            </a:custGeom>
            <a:solidFill>
              <a:srgbClr val="FFFF00"/>
            </a:solidFill>
            <a:ln w="9525">
              <a:solidFill>
                <a:srgbClr val="CC0000"/>
              </a:solidFill>
              <a:round/>
              <a:headEnd/>
              <a:tailEnd/>
            </a:ln>
            <a:effectLst/>
          </p:spPr>
          <p:txBody>
            <a:bodyPr wrap="none" anchor="ctr"/>
            <a:lstStyle/>
            <a:p>
              <a:pPr algn="ctr">
                <a:defRPr/>
              </a:pPr>
              <a:endParaRPr lang="zh-CN" altLang="en-US" sz="1400" dirty="0">
                <a:latin typeface="+mn-ea"/>
                <a:ea typeface="+mn-ea"/>
              </a:endParaRPr>
            </a:p>
          </p:txBody>
        </p:sp>
        <p:sp>
          <p:nvSpPr>
            <p:cNvPr id="67" name="矩形 230"/>
            <p:cNvSpPr/>
            <p:nvPr/>
          </p:nvSpPr>
          <p:spPr bwMode="gray">
            <a:xfrm>
              <a:off x="552654" y="4030128"/>
              <a:ext cx="253480" cy="128898"/>
            </a:xfrm>
            <a:prstGeom prst="rect">
              <a:avLst/>
            </a:prstGeom>
            <a:solidFill>
              <a:schemeClr val="accent5"/>
            </a:solidFill>
            <a:ln>
              <a:solidFill>
                <a:srgbClr val="CC0000"/>
              </a:solidFill>
              <a:headEnd/>
              <a:tailEnd/>
            </a:ln>
          </p:spPr>
          <p:style>
            <a:lnRef idx="1">
              <a:schemeClr val="dk1"/>
            </a:lnRef>
            <a:fillRef idx="3">
              <a:schemeClr val="dk1"/>
            </a:fillRef>
            <a:effectRef idx="2">
              <a:schemeClr val="dk1"/>
            </a:effectRef>
            <a:fontRef idx="minor">
              <a:schemeClr val="lt1"/>
            </a:fontRef>
          </p:style>
          <p:txBody>
            <a:bodyPr wrap="none" anchor="ctr"/>
            <a:lstStyle/>
            <a:p>
              <a:pPr algn="ctr">
                <a:defRPr/>
              </a:pPr>
              <a:endParaRPr lang="zh-CN" altLang="en-US" sz="1400" dirty="0">
                <a:latin typeface="+mn-ea"/>
              </a:endParaRPr>
            </a:p>
          </p:txBody>
        </p:sp>
        <p:sp>
          <p:nvSpPr>
            <p:cNvPr id="68" name="矩形 231"/>
            <p:cNvSpPr/>
            <p:nvPr/>
          </p:nvSpPr>
          <p:spPr bwMode="gray">
            <a:xfrm>
              <a:off x="552654" y="3836780"/>
              <a:ext cx="253480" cy="128898"/>
            </a:xfrm>
            <a:prstGeom prst="rect">
              <a:avLst/>
            </a:prstGeom>
            <a:solidFill>
              <a:schemeClr val="accent5"/>
            </a:solidFill>
            <a:ln>
              <a:solidFill>
                <a:srgbClr val="CC0000"/>
              </a:solidFill>
              <a:headEnd/>
              <a:tailEnd/>
            </a:ln>
          </p:spPr>
          <p:style>
            <a:lnRef idx="1">
              <a:schemeClr val="dk1"/>
            </a:lnRef>
            <a:fillRef idx="3">
              <a:schemeClr val="dk1"/>
            </a:fillRef>
            <a:effectRef idx="2">
              <a:schemeClr val="dk1"/>
            </a:effectRef>
            <a:fontRef idx="minor">
              <a:schemeClr val="lt1"/>
            </a:fontRef>
          </p:style>
          <p:txBody>
            <a:bodyPr wrap="none" anchor="ctr"/>
            <a:lstStyle/>
            <a:p>
              <a:pPr algn="ctr">
                <a:defRPr/>
              </a:pPr>
              <a:endParaRPr lang="zh-CN" altLang="en-US" sz="1400" dirty="0">
                <a:latin typeface="+mn-ea"/>
              </a:endParaRPr>
            </a:p>
          </p:txBody>
        </p:sp>
      </p:grpSp>
      <p:sp>
        <p:nvSpPr>
          <p:cNvPr id="69" name="上箭头 147"/>
          <p:cNvSpPr/>
          <p:nvPr/>
        </p:nvSpPr>
        <p:spPr bwMode="gray">
          <a:xfrm>
            <a:off x="3571875" y="4710113"/>
            <a:ext cx="206375" cy="179387"/>
          </a:xfrm>
          <a:prstGeom prst="upArrow">
            <a:avLst/>
          </a:prstGeom>
          <a:ln>
            <a:prstDash val="sysDot"/>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r">
              <a:defRPr/>
            </a:pPr>
            <a:endParaRPr lang="zh-CN" altLang="en-US" sz="800" dirty="0"/>
          </a:p>
        </p:txBody>
      </p:sp>
      <p:grpSp>
        <p:nvGrpSpPr>
          <p:cNvPr id="70" name="组合 247"/>
          <p:cNvGrpSpPr>
            <a:grpSpLocks/>
          </p:cNvGrpSpPr>
          <p:nvPr/>
        </p:nvGrpSpPr>
        <p:grpSpPr bwMode="auto">
          <a:xfrm>
            <a:off x="3487737" y="3413125"/>
            <a:ext cx="360363" cy="287338"/>
            <a:chOff x="467544" y="3789040"/>
            <a:chExt cx="420000" cy="432048"/>
          </a:xfrm>
        </p:grpSpPr>
        <p:sp>
          <p:nvSpPr>
            <p:cNvPr id="71" name="任意多边形 248"/>
            <p:cNvSpPr/>
            <p:nvPr/>
          </p:nvSpPr>
          <p:spPr bwMode="gray">
            <a:xfrm>
              <a:off x="467544" y="3789040"/>
              <a:ext cx="420000" cy="432048"/>
            </a:xfrm>
            <a:custGeom>
              <a:avLst/>
              <a:gdLst>
                <a:gd name="connsiteX0" fmla="*/ 0 w 792088"/>
                <a:gd name="connsiteY0" fmla="*/ 0 h 1152128"/>
                <a:gd name="connsiteX1" fmla="*/ 792088 w 792088"/>
                <a:gd name="connsiteY1" fmla="*/ 0 h 1152128"/>
                <a:gd name="connsiteX2" fmla="*/ 792088 w 792088"/>
                <a:gd name="connsiteY2" fmla="*/ 1152128 h 1152128"/>
                <a:gd name="connsiteX3" fmla="*/ 0 w 792088"/>
                <a:gd name="connsiteY3" fmla="*/ 1152128 h 1152128"/>
                <a:gd name="connsiteX4" fmla="*/ 0 w 792088"/>
                <a:gd name="connsiteY4" fmla="*/ 0 h 1152128"/>
                <a:gd name="connsiteX0" fmla="*/ 792088 w 792088"/>
                <a:gd name="connsiteY0" fmla="*/ 0 h 1152128"/>
                <a:gd name="connsiteX1" fmla="*/ 792088 w 792088"/>
                <a:gd name="connsiteY1" fmla="*/ 1152128 h 1152128"/>
                <a:gd name="connsiteX2" fmla="*/ 0 w 792088"/>
                <a:gd name="connsiteY2" fmla="*/ 1152128 h 1152128"/>
                <a:gd name="connsiteX3" fmla="*/ 91440 w 792088"/>
                <a:gd name="connsiteY3" fmla="*/ 91440 h 1152128"/>
                <a:gd name="connsiteX0" fmla="*/ 792088 w 792088"/>
                <a:gd name="connsiteY0" fmla="*/ 0 h 1152128"/>
                <a:gd name="connsiteX1" fmla="*/ 792088 w 792088"/>
                <a:gd name="connsiteY1" fmla="*/ 1152128 h 1152128"/>
                <a:gd name="connsiteX2" fmla="*/ 0 w 792088"/>
                <a:gd name="connsiteY2" fmla="*/ 1152128 h 1152128"/>
                <a:gd name="connsiteX3" fmla="*/ 0 w 792088"/>
                <a:gd name="connsiteY3" fmla="*/ 0 h 1152128"/>
              </a:gdLst>
              <a:ahLst/>
              <a:cxnLst>
                <a:cxn ang="0">
                  <a:pos x="connsiteX0" y="connsiteY0"/>
                </a:cxn>
                <a:cxn ang="0">
                  <a:pos x="connsiteX1" y="connsiteY1"/>
                </a:cxn>
                <a:cxn ang="0">
                  <a:pos x="connsiteX2" y="connsiteY2"/>
                </a:cxn>
                <a:cxn ang="0">
                  <a:pos x="connsiteX3" y="connsiteY3"/>
                </a:cxn>
              </a:cxnLst>
              <a:rect l="l" t="t" r="r" b="b"/>
              <a:pathLst>
                <a:path w="792088" h="1152128">
                  <a:moveTo>
                    <a:pt x="792088" y="0"/>
                  </a:moveTo>
                  <a:lnTo>
                    <a:pt x="792088" y="1152128"/>
                  </a:lnTo>
                  <a:lnTo>
                    <a:pt x="0" y="1152128"/>
                  </a:lnTo>
                  <a:lnTo>
                    <a:pt x="0" y="0"/>
                  </a:lnTo>
                </a:path>
              </a:pathLst>
            </a:custGeom>
            <a:solidFill>
              <a:srgbClr val="FFFF00"/>
            </a:solidFill>
            <a:ln w="9525">
              <a:solidFill>
                <a:srgbClr val="CC0000"/>
              </a:solidFill>
              <a:round/>
              <a:headEnd/>
              <a:tailEnd/>
            </a:ln>
            <a:effectLst/>
          </p:spPr>
          <p:txBody>
            <a:bodyPr wrap="none" anchor="ctr"/>
            <a:lstStyle/>
            <a:p>
              <a:pPr algn="ctr">
                <a:defRPr/>
              </a:pPr>
              <a:endParaRPr lang="zh-CN" altLang="en-US" sz="1400" dirty="0">
                <a:latin typeface="+mn-ea"/>
                <a:ea typeface="+mn-ea"/>
              </a:endParaRPr>
            </a:p>
          </p:txBody>
        </p:sp>
        <p:sp>
          <p:nvSpPr>
            <p:cNvPr id="72" name="矩形 249"/>
            <p:cNvSpPr/>
            <p:nvPr/>
          </p:nvSpPr>
          <p:spPr bwMode="gray">
            <a:xfrm>
              <a:off x="552654" y="4030128"/>
              <a:ext cx="253480" cy="128898"/>
            </a:xfrm>
            <a:prstGeom prst="rect">
              <a:avLst/>
            </a:prstGeom>
            <a:solidFill>
              <a:schemeClr val="accent5"/>
            </a:solidFill>
            <a:ln>
              <a:solidFill>
                <a:srgbClr val="CC0000"/>
              </a:solidFill>
              <a:headEnd/>
              <a:tailEnd/>
            </a:ln>
          </p:spPr>
          <p:style>
            <a:lnRef idx="1">
              <a:schemeClr val="dk1"/>
            </a:lnRef>
            <a:fillRef idx="3">
              <a:schemeClr val="dk1"/>
            </a:fillRef>
            <a:effectRef idx="2">
              <a:schemeClr val="dk1"/>
            </a:effectRef>
            <a:fontRef idx="minor">
              <a:schemeClr val="lt1"/>
            </a:fontRef>
          </p:style>
          <p:txBody>
            <a:bodyPr wrap="none" anchor="ctr"/>
            <a:lstStyle/>
            <a:p>
              <a:pPr algn="ctr">
                <a:defRPr/>
              </a:pPr>
              <a:endParaRPr lang="zh-CN" altLang="en-US" sz="1400" dirty="0">
                <a:latin typeface="+mn-ea"/>
              </a:endParaRPr>
            </a:p>
          </p:txBody>
        </p:sp>
        <p:sp>
          <p:nvSpPr>
            <p:cNvPr id="73" name="矩形 250"/>
            <p:cNvSpPr/>
            <p:nvPr/>
          </p:nvSpPr>
          <p:spPr bwMode="gray">
            <a:xfrm>
              <a:off x="552654" y="3836780"/>
              <a:ext cx="253480" cy="128898"/>
            </a:xfrm>
            <a:prstGeom prst="rect">
              <a:avLst/>
            </a:prstGeom>
            <a:solidFill>
              <a:schemeClr val="accent5"/>
            </a:solidFill>
            <a:ln>
              <a:solidFill>
                <a:srgbClr val="CC0000"/>
              </a:solidFill>
              <a:headEnd/>
              <a:tailEnd/>
            </a:ln>
          </p:spPr>
          <p:style>
            <a:lnRef idx="1">
              <a:schemeClr val="dk1"/>
            </a:lnRef>
            <a:fillRef idx="3">
              <a:schemeClr val="dk1"/>
            </a:fillRef>
            <a:effectRef idx="2">
              <a:schemeClr val="dk1"/>
            </a:effectRef>
            <a:fontRef idx="minor">
              <a:schemeClr val="lt1"/>
            </a:fontRef>
          </p:style>
          <p:txBody>
            <a:bodyPr wrap="none" anchor="ctr"/>
            <a:lstStyle/>
            <a:p>
              <a:pPr algn="ctr">
                <a:defRPr/>
              </a:pPr>
              <a:endParaRPr lang="zh-CN" altLang="en-US" sz="1400" dirty="0">
                <a:latin typeface="+mn-ea"/>
              </a:endParaRPr>
            </a:p>
          </p:txBody>
        </p:sp>
      </p:grpSp>
      <p:grpSp>
        <p:nvGrpSpPr>
          <p:cNvPr id="74" name="组合 269"/>
          <p:cNvGrpSpPr>
            <a:grpSpLocks/>
          </p:cNvGrpSpPr>
          <p:nvPr/>
        </p:nvGrpSpPr>
        <p:grpSpPr bwMode="auto">
          <a:xfrm rot="10800000">
            <a:off x="2290762" y="4462463"/>
            <a:ext cx="360363" cy="274637"/>
            <a:chOff x="2411760" y="4509120"/>
            <a:chExt cx="360000" cy="360040"/>
          </a:xfrm>
        </p:grpSpPr>
        <p:sp>
          <p:nvSpPr>
            <p:cNvPr id="75" name="任意多边形 270"/>
            <p:cNvSpPr/>
            <p:nvPr/>
          </p:nvSpPr>
          <p:spPr bwMode="gray">
            <a:xfrm>
              <a:off x="2411760" y="4509120"/>
              <a:ext cx="360000" cy="360040"/>
            </a:xfrm>
            <a:custGeom>
              <a:avLst/>
              <a:gdLst>
                <a:gd name="connsiteX0" fmla="*/ 0 w 792088"/>
                <a:gd name="connsiteY0" fmla="*/ 0 h 1152128"/>
                <a:gd name="connsiteX1" fmla="*/ 792088 w 792088"/>
                <a:gd name="connsiteY1" fmla="*/ 0 h 1152128"/>
                <a:gd name="connsiteX2" fmla="*/ 792088 w 792088"/>
                <a:gd name="connsiteY2" fmla="*/ 1152128 h 1152128"/>
                <a:gd name="connsiteX3" fmla="*/ 0 w 792088"/>
                <a:gd name="connsiteY3" fmla="*/ 1152128 h 1152128"/>
                <a:gd name="connsiteX4" fmla="*/ 0 w 792088"/>
                <a:gd name="connsiteY4" fmla="*/ 0 h 1152128"/>
                <a:gd name="connsiteX0" fmla="*/ 792088 w 792088"/>
                <a:gd name="connsiteY0" fmla="*/ 0 h 1152128"/>
                <a:gd name="connsiteX1" fmla="*/ 792088 w 792088"/>
                <a:gd name="connsiteY1" fmla="*/ 1152128 h 1152128"/>
                <a:gd name="connsiteX2" fmla="*/ 0 w 792088"/>
                <a:gd name="connsiteY2" fmla="*/ 1152128 h 1152128"/>
                <a:gd name="connsiteX3" fmla="*/ 91440 w 792088"/>
                <a:gd name="connsiteY3" fmla="*/ 91440 h 1152128"/>
                <a:gd name="connsiteX0" fmla="*/ 792088 w 792088"/>
                <a:gd name="connsiteY0" fmla="*/ 0 h 1152128"/>
                <a:gd name="connsiteX1" fmla="*/ 792088 w 792088"/>
                <a:gd name="connsiteY1" fmla="*/ 1152128 h 1152128"/>
                <a:gd name="connsiteX2" fmla="*/ 0 w 792088"/>
                <a:gd name="connsiteY2" fmla="*/ 1152128 h 1152128"/>
                <a:gd name="connsiteX3" fmla="*/ 0 w 792088"/>
                <a:gd name="connsiteY3" fmla="*/ 0 h 1152128"/>
              </a:gdLst>
              <a:ahLst/>
              <a:cxnLst>
                <a:cxn ang="0">
                  <a:pos x="connsiteX0" y="connsiteY0"/>
                </a:cxn>
                <a:cxn ang="0">
                  <a:pos x="connsiteX1" y="connsiteY1"/>
                </a:cxn>
                <a:cxn ang="0">
                  <a:pos x="connsiteX2" y="connsiteY2"/>
                </a:cxn>
                <a:cxn ang="0">
                  <a:pos x="connsiteX3" y="connsiteY3"/>
                </a:cxn>
              </a:cxnLst>
              <a:rect l="l" t="t" r="r" b="b"/>
              <a:pathLst>
                <a:path w="792088" h="1152128">
                  <a:moveTo>
                    <a:pt x="792088" y="0"/>
                  </a:moveTo>
                  <a:lnTo>
                    <a:pt x="792088" y="1152128"/>
                  </a:lnTo>
                  <a:lnTo>
                    <a:pt x="0" y="1152128"/>
                  </a:lnTo>
                  <a:lnTo>
                    <a:pt x="0" y="0"/>
                  </a:lnTo>
                </a:path>
              </a:pathLst>
            </a:custGeom>
            <a:solidFill>
              <a:srgbClr val="FFFF00"/>
            </a:solidFill>
            <a:ln w="9525">
              <a:solidFill>
                <a:srgbClr val="CC0000"/>
              </a:solidFill>
              <a:round/>
              <a:headEnd/>
              <a:tailEnd/>
            </a:ln>
            <a:effectLst/>
          </p:spPr>
          <p:txBody>
            <a:bodyPr wrap="none" anchor="ctr"/>
            <a:lstStyle/>
            <a:p>
              <a:pPr algn="ctr">
                <a:defRPr/>
              </a:pPr>
              <a:endParaRPr lang="zh-CN" altLang="en-US" sz="1400" dirty="0">
                <a:latin typeface="+mn-ea"/>
                <a:ea typeface="+mn-ea"/>
              </a:endParaRPr>
            </a:p>
          </p:txBody>
        </p:sp>
        <p:sp>
          <p:nvSpPr>
            <p:cNvPr id="76" name="矩形 271"/>
            <p:cNvSpPr/>
            <p:nvPr/>
          </p:nvSpPr>
          <p:spPr bwMode="gray">
            <a:xfrm>
              <a:off x="2484711" y="4700587"/>
              <a:ext cx="217269" cy="108220"/>
            </a:xfrm>
            <a:prstGeom prst="rect">
              <a:avLst/>
            </a:prstGeom>
            <a:solidFill>
              <a:schemeClr val="accent5"/>
            </a:solidFill>
            <a:ln>
              <a:solidFill>
                <a:srgbClr val="CC0000"/>
              </a:solidFill>
              <a:headEnd/>
              <a:tailEnd/>
            </a:ln>
          </p:spPr>
          <p:style>
            <a:lnRef idx="1">
              <a:schemeClr val="dk1"/>
            </a:lnRef>
            <a:fillRef idx="3">
              <a:schemeClr val="dk1"/>
            </a:fillRef>
            <a:effectRef idx="2">
              <a:schemeClr val="dk1"/>
            </a:effectRef>
            <a:fontRef idx="minor">
              <a:schemeClr val="lt1"/>
            </a:fontRef>
          </p:style>
          <p:txBody>
            <a:bodyPr wrap="none" anchor="ctr"/>
            <a:lstStyle/>
            <a:p>
              <a:pPr algn="ctr">
                <a:defRPr/>
              </a:pPr>
              <a:endParaRPr lang="zh-CN" altLang="en-US" sz="1400" dirty="0">
                <a:latin typeface="+mn-ea"/>
              </a:endParaRPr>
            </a:p>
          </p:txBody>
        </p:sp>
        <p:sp>
          <p:nvSpPr>
            <p:cNvPr id="77" name="矩形 272"/>
            <p:cNvSpPr/>
            <p:nvPr/>
          </p:nvSpPr>
          <p:spPr bwMode="gray">
            <a:xfrm>
              <a:off x="2484711" y="4540337"/>
              <a:ext cx="217269" cy="108220"/>
            </a:xfrm>
            <a:prstGeom prst="rect">
              <a:avLst/>
            </a:prstGeom>
            <a:solidFill>
              <a:schemeClr val="accent5"/>
            </a:solidFill>
            <a:ln>
              <a:solidFill>
                <a:srgbClr val="CC0000"/>
              </a:solidFill>
              <a:headEnd/>
              <a:tailEnd/>
            </a:ln>
          </p:spPr>
          <p:style>
            <a:lnRef idx="1">
              <a:schemeClr val="dk1"/>
            </a:lnRef>
            <a:fillRef idx="3">
              <a:schemeClr val="dk1"/>
            </a:fillRef>
            <a:effectRef idx="2">
              <a:schemeClr val="dk1"/>
            </a:effectRef>
            <a:fontRef idx="minor">
              <a:schemeClr val="lt1"/>
            </a:fontRef>
          </p:style>
          <p:txBody>
            <a:bodyPr wrap="none" anchor="ctr"/>
            <a:lstStyle/>
            <a:p>
              <a:pPr algn="ctr">
                <a:defRPr/>
              </a:pPr>
              <a:endParaRPr lang="zh-CN" altLang="en-US" sz="1400" dirty="0">
                <a:latin typeface="+mn-ea"/>
              </a:endParaRPr>
            </a:p>
          </p:txBody>
        </p:sp>
      </p:grpSp>
      <p:grpSp>
        <p:nvGrpSpPr>
          <p:cNvPr id="78" name="组合 274"/>
          <p:cNvGrpSpPr>
            <a:grpSpLocks/>
          </p:cNvGrpSpPr>
          <p:nvPr/>
        </p:nvGrpSpPr>
        <p:grpSpPr bwMode="auto">
          <a:xfrm rot="10800000">
            <a:off x="3487737" y="4475163"/>
            <a:ext cx="360363" cy="276225"/>
            <a:chOff x="2411760" y="4509120"/>
            <a:chExt cx="360000" cy="360040"/>
          </a:xfrm>
        </p:grpSpPr>
        <p:sp>
          <p:nvSpPr>
            <p:cNvPr id="79" name="任意多边形 275"/>
            <p:cNvSpPr/>
            <p:nvPr/>
          </p:nvSpPr>
          <p:spPr bwMode="gray">
            <a:xfrm>
              <a:off x="2411760" y="4509120"/>
              <a:ext cx="360000" cy="360040"/>
            </a:xfrm>
            <a:custGeom>
              <a:avLst/>
              <a:gdLst>
                <a:gd name="connsiteX0" fmla="*/ 0 w 792088"/>
                <a:gd name="connsiteY0" fmla="*/ 0 h 1152128"/>
                <a:gd name="connsiteX1" fmla="*/ 792088 w 792088"/>
                <a:gd name="connsiteY1" fmla="*/ 0 h 1152128"/>
                <a:gd name="connsiteX2" fmla="*/ 792088 w 792088"/>
                <a:gd name="connsiteY2" fmla="*/ 1152128 h 1152128"/>
                <a:gd name="connsiteX3" fmla="*/ 0 w 792088"/>
                <a:gd name="connsiteY3" fmla="*/ 1152128 h 1152128"/>
                <a:gd name="connsiteX4" fmla="*/ 0 w 792088"/>
                <a:gd name="connsiteY4" fmla="*/ 0 h 1152128"/>
                <a:gd name="connsiteX0" fmla="*/ 792088 w 792088"/>
                <a:gd name="connsiteY0" fmla="*/ 0 h 1152128"/>
                <a:gd name="connsiteX1" fmla="*/ 792088 w 792088"/>
                <a:gd name="connsiteY1" fmla="*/ 1152128 h 1152128"/>
                <a:gd name="connsiteX2" fmla="*/ 0 w 792088"/>
                <a:gd name="connsiteY2" fmla="*/ 1152128 h 1152128"/>
                <a:gd name="connsiteX3" fmla="*/ 91440 w 792088"/>
                <a:gd name="connsiteY3" fmla="*/ 91440 h 1152128"/>
                <a:gd name="connsiteX0" fmla="*/ 792088 w 792088"/>
                <a:gd name="connsiteY0" fmla="*/ 0 h 1152128"/>
                <a:gd name="connsiteX1" fmla="*/ 792088 w 792088"/>
                <a:gd name="connsiteY1" fmla="*/ 1152128 h 1152128"/>
                <a:gd name="connsiteX2" fmla="*/ 0 w 792088"/>
                <a:gd name="connsiteY2" fmla="*/ 1152128 h 1152128"/>
                <a:gd name="connsiteX3" fmla="*/ 0 w 792088"/>
                <a:gd name="connsiteY3" fmla="*/ 0 h 1152128"/>
              </a:gdLst>
              <a:ahLst/>
              <a:cxnLst>
                <a:cxn ang="0">
                  <a:pos x="connsiteX0" y="connsiteY0"/>
                </a:cxn>
                <a:cxn ang="0">
                  <a:pos x="connsiteX1" y="connsiteY1"/>
                </a:cxn>
                <a:cxn ang="0">
                  <a:pos x="connsiteX2" y="connsiteY2"/>
                </a:cxn>
                <a:cxn ang="0">
                  <a:pos x="connsiteX3" y="connsiteY3"/>
                </a:cxn>
              </a:cxnLst>
              <a:rect l="l" t="t" r="r" b="b"/>
              <a:pathLst>
                <a:path w="792088" h="1152128">
                  <a:moveTo>
                    <a:pt x="792088" y="0"/>
                  </a:moveTo>
                  <a:lnTo>
                    <a:pt x="792088" y="1152128"/>
                  </a:lnTo>
                  <a:lnTo>
                    <a:pt x="0" y="1152128"/>
                  </a:lnTo>
                  <a:lnTo>
                    <a:pt x="0" y="0"/>
                  </a:lnTo>
                </a:path>
              </a:pathLst>
            </a:custGeom>
            <a:solidFill>
              <a:srgbClr val="FFFF00"/>
            </a:solidFill>
            <a:ln w="9525">
              <a:solidFill>
                <a:srgbClr val="CC0000"/>
              </a:solidFill>
              <a:round/>
              <a:headEnd/>
              <a:tailEnd/>
            </a:ln>
            <a:effectLst/>
          </p:spPr>
          <p:txBody>
            <a:bodyPr wrap="none" anchor="ctr"/>
            <a:lstStyle/>
            <a:p>
              <a:pPr algn="ctr">
                <a:defRPr/>
              </a:pPr>
              <a:endParaRPr lang="zh-CN" altLang="en-US" sz="1400" dirty="0">
                <a:latin typeface="+mn-ea"/>
                <a:ea typeface="+mn-ea"/>
              </a:endParaRPr>
            </a:p>
          </p:txBody>
        </p:sp>
        <p:sp>
          <p:nvSpPr>
            <p:cNvPr id="80" name="矩形 276"/>
            <p:cNvSpPr/>
            <p:nvPr/>
          </p:nvSpPr>
          <p:spPr bwMode="gray">
            <a:xfrm>
              <a:off x="2491055" y="4709833"/>
              <a:ext cx="217269" cy="107598"/>
            </a:xfrm>
            <a:prstGeom prst="rect">
              <a:avLst/>
            </a:prstGeom>
            <a:solidFill>
              <a:schemeClr val="accent5"/>
            </a:solidFill>
            <a:ln>
              <a:solidFill>
                <a:srgbClr val="CC0000"/>
              </a:solidFill>
              <a:headEnd/>
              <a:tailEnd/>
            </a:ln>
          </p:spPr>
          <p:style>
            <a:lnRef idx="1">
              <a:schemeClr val="dk1"/>
            </a:lnRef>
            <a:fillRef idx="3">
              <a:schemeClr val="dk1"/>
            </a:fillRef>
            <a:effectRef idx="2">
              <a:schemeClr val="dk1"/>
            </a:effectRef>
            <a:fontRef idx="minor">
              <a:schemeClr val="lt1"/>
            </a:fontRef>
          </p:style>
          <p:txBody>
            <a:bodyPr wrap="none" anchor="ctr"/>
            <a:lstStyle/>
            <a:p>
              <a:pPr algn="ctr">
                <a:defRPr/>
              </a:pPr>
              <a:endParaRPr lang="zh-CN" altLang="en-US" sz="1400" dirty="0">
                <a:latin typeface="+mn-ea"/>
              </a:endParaRPr>
            </a:p>
          </p:txBody>
        </p:sp>
        <p:sp>
          <p:nvSpPr>
            <p:cNvPr id="81" name="矩形 277"/>
            <p:cNvSpPr/>
            <p:nvPr/>
          </p:nvSpPr>
          <p:spPr bwMode="gray">
            <a:xfrm>
              <a:off x="2491055" y="4556712"/>
              <a:ext cx="217269" cy="109667"/>
            </a:xfrm>
            <a:prstGeom prst="rect">
              <a:avLst/>
            </a:prstGeom>
            <a:solidFill>
              <a:schemeClr val="accent5"/>
            </a:solidFill>
            <a:ln>
              <a:solidFill>
                <a:srgbClr val="CC0000"/>
              </a:solidFill>
              <a:headEnd/>
              <a:tailEnd/>
            </a:ln>
          </p:spPr>
          <p:style>
            <a:lnRef idx="1">
              <a:schemeClr val="dk1"/>
            </a:lnRef>
            <a:fillRef idx="3">
              <a:schemeClr val="dk1"/>
            </a:fillRef>
            <a:effectRef idx="2">
              <a:schemeClr val="dk1"/>
            </a:effectRef>
            <a:fontRef idx="minor">
              <a:schemeClr val="lt1"/>
            </a:fontRef>
          </p:style>
          <p:txBody>
            <a:bodyPr wrap="none" anchor="ctr"/>
            <a:lstStyle/>
            <a:p>
              <a:pPr algn="ctr">
                <a:defRPr/>
              </a:pPr>
              <a:endParaRPr lang="zh-CN" altLang="en-US" sz="1400" dirty="0">
                <a:latin typeface="+mn-ea"/>
              </a:endParaRPr>
            </a:p>
          </p:txBody>
        </p:sp>
      </p:grpSp>
      <p:sp>
        <p:nvSpPr>
          <p:cNvPr id="82" name="圆角矩形 109"/>
          <p:cNvSpPr/>
          <p:nvPr/>
        </p:nvSpPr>
        <p:spPr bwMode="gray">
          <a:xfrm>
            <a:off x="2506662" y="3138488"/>
            <a:ext cx="649288" cy="287337"/>
          </a:xfrm>
          <a:prstGeom prst="roundRect">
            <a:avLst>
              <a:gd name="adj" fmla="val 5204"/>
            </a:avLst>
          </a:prstGeom>
          <a:solidFill>
            <a:srgbClr val="FFFFFF">
              <a:alpha val="0"/>
            </a:srgbClr>
          </a:solidFill>
          <a:ln w="9525">
            <a:noFill/>
            <a:round/>
            <a:headEnd/>
            <a:tailEnd/>
          </a:ln>
          <a:effectLst/>
        </p:spPr>
        <p:txBody>
          <a:bodyPr wrap="none" anchor="ctr"/>
          <a:lstStyle/>
          <a:p>
            <a:pPr>
              <a:defRPr/>
            </a:pPr>
            <a:r>
              <a:rPr lang="zh-CN" altLang="en-US" sz="1400" dirty="0">
                <a:latin typeface="+mn-ea"/>
                <a:ea typeface="+mn-ea"/>
              </a:rPr>
              <a:t>异步</a:t>
            </a:r>
          </a:p>
        </p:txBody>
      </p:sp>
      <p:sp>
        <p:nvSpPr>
          <p:cNvPr id="83" name="圆角矩形 127"/>
          <p:cNvSpPr/>
          <p:nvPr/>
        </p:nvSpPr>
        <p:spPr bwMode="gray">
          <a:xfrm>
            <a:off x="4941887" y="3138488"/>
            <a:ext cx="647700" cy="287337"/>
          </a:xfrm>
          <a:prstGeom prst="roundRect">
            <a:avLst>
              <a:gd name="adj" fmla="val 5204"/>
            </a:avLst>
          </a:prstGeom>
          <a:solidFill>
            <a:srgbClr val="FFFFFF">
              <a:alpha val="0"/>
            </a:srgbClr>
          </a:solidFill>
          <a:ln w="9525">
            <a:noFill/>
            <a:round/>
            <a:headEnd/>
            <a:tailEnd/>
          </a:ln>
          <a:effectLst/>
        </p:spPr>
        <p:txBody>
          <a:bodyPr wrap="none" anchor="ctr"/>
          <a:lstStyle/>
          <a:p>
            <a:pPr>
              <a:defRPr/>
            </a:pPr>
            <a:r>
              <a:rPr lang="zh-CN" altLang="en-US" sz="1400" dirty="0">
                <a:latin typeface="+mn-ea"/>
                <a:ea typeface="+mn-ea"/>
              </a:rPr>
              <a:t>同步</a:t>
            </a:r>
          </a:p>
        </p:txBody>
      </p:sp>
      <p:sp>
        <p:nvSpPr>
          <p:cNvPr id="84" name="圆角矩形 128"/>
          <p:cNvSpPr/>
          <p:nvPr/>
        </p:nvSpPr>
        <p:spPr bwMode="gray">
          <a:xfrm>
            <a:off x="6661150" y="3138488"/>
            <a:ext cx="647700" cy="287337"/>
          </a:xfrm>
          <a:prstGeom prst="roundRect">
            <a:avLst>
              <a:gd name="adj" fmla="val 5204"/>
            </a:avLst>
          </a:prstGeom>
          <a:solidFill>
            <a:srgbClr val="FFFFFF">
              <a:alpha val="0"/>
            </a:srgbClr>
          </a:solidFill>
          <a:ln w="9525">
            <a:noFill/>
            <a:round/>
            <a:headEnd/>
            <a:tailEnd/>
          </a:ln>
          <a:effectLst/>
        </p:spPr>
        <p:txBody>
          <a:bodyPr wrap="none" anchor="ctr"/>
          <a:lstStyle/>
          <a:p>
            <a:pPr>
              <a:defRPr/>
            </a:pPr>
            <a:r>
              <a:rPr lang="zh-CN" altLang="en-US" sz="1400" dirty="0">
                <a:latin typeface="+mn-ea"/>
                <a:ea typeface="+mn-ea"/>
              </a:rPr>
              <a:t>同步</a:t>
            </a:r>
          </a:p>
        </p:txBody>
      </p:sp>
      <p:sp>
        <p:nvSpPr>
          <p:cNvPr id="85" name="圆角矩形 129"/>
          <p:cNvSpPr/>
          <p:nvPr/>
        </p:nvSpPr>
        <p:spPr bwMode="gray">
          <a:xfrm>
            <a:off x="2589212" y="4565650"/>
            <a:ext cx="647700" cy="287338"/>
          </a:xfrm>
          <a:prstGeom prst="roundRect">
            <a:avLst>
              <a:gd name="adj" fmla="val 5204"/>
            </a:avLst>
          </a:prstGeom>
          <a:solidFill>
            <a:srgbClr val="FFFFFF">
              <a:alpha val="0"/>
            </a:srgbClr>
          </a:solidFill>
          <a:ln w="9525">
            <a:noFill/>
            <a:round/>
            <a:headEnd/>
            <a:tailEnd/>
          </a:ln>
          <a:effectLst/>
        </p:spPr>
        <p:txBody>
          <a:bodyPr wrap="none" anchor="ctr"/>
          <a:lstStyle/>
          <a:p>
            <a:pPr>
              <a:defRPr/>
            </a:pPr>
            <a:r>
              <a:rPr lang="zh-CN" altLang="en-US" sz="1400" dirty="0">
                <a:latin typeface="+mn-ea"/>
                <a:ea typeface="+mn-ea"/>
              </a:rPr>
              <a:t>异步</a:t>
            </a:r>
          </a:p>
        </p:txBody>
      </p:sp>
      <p:pic>
        <p:nvPicPr>
          <p:cNvPr id="86" name="Picture 67" descr="\\Detroit\c\RedBack\Icons\server.JPG"/>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7094537" y="911225"/>
            <a:ext cx="328613" cy="485775"/>
          </a:xfrm>
          <a:prstGeom prst="rect">
            <a:avLst/>
          </a:prstGeom>
          <a:noFill/>
          <a:ln w="9525">
            <a:noFill/>
            <a:miter lim="800000"/>
            <a:headEnd/>
            <a:tailEnd/>
          </a:ln>
        </p:spPr>
      </p:pic>
      <p:sp>
        <p:nvSpPr>
          <p:cNvPr id="87" name="圆角矩形 131"/>
          <p:cNvSpPr/>
          <p:nvPr/>
        </p:nvSpPr>
        <p:spPr>
          <a:xfrm>
            <a:off x="7308850" y="4995863"/>
            <a:ext cx="642937" cy="392112"/>
          </a:xfrm>
          <a:prstGeom prst="roundRect">
            <a:avLst/>
          </a:prstGeom>
          <a:ln w="6350">
            <a:headEnd/>
            <a:tailEnd/>
          </a:ln>
        </p:spPr>
        <p:style>
          <a:lnRef idx="2">
            <a:schemeClr val="accent5"/>
          </a:lnRef>
          <a:fillRef idx="1">
            <a:schemeClr val="lt1"/>
          </a:fillRef>
          <a:effectRef idx="0">
            <a:schemeClr val="accent5"/>
          </a:effectRef>
          <a:fontRef idx="minor">
            <a:schemeClr val="dk1"/>
          </a:fontRef>
        </p:style>
        <p:txBody>
          <a:bodyPr wrap="none" anchor="ctr"/>
          <a:lstStyle/>
          <a:p>
            <a:pPr algn="ctr">
              <a:lnSpc>
                <a:spcPts val="1300"/>
              </a:lnSpc>
              <a:defRPr/>
            </a:pPr>
            <a:r>
              <a:rPr lang="en-US" altLang="zh-CN" sz="1400" dirty="0"/>
              <a:t>Widget</a:t>
            </a:r>
          </a:p>
          <a:p>
            <a:pPr algn="ctr">
              <a:lnSpc>
                <a:spcPts val="1300"/>
              </a:lnSpc>
              <a:defRPr/>
            </a:pPr>
            <a:r>
              <a:rPr lang="zh-CN" altLang="en-US" sz="1400" dirty="0"/>
              <a:t>适配器</a:t>
            </a:r>
          </a:p>
        </p:txBody>
      </p:sp>
      <p:sp>
        <p:nvSpPr>
          <p:cNvPr id="88" name="圆角矩形 132"/>
          <p:cNvSpPr/>
          <p:nvPr/>
        </p:nvSpPr>
        <p:spPr>
          <a:xfrm>
            <a:off x="6440487" y="5826125"/>
            <a:ext cx="714375" cy="360363"/>
          </a:xfrm>
          <a:prstGeom prst="roundRect">
            <a:avLst/>
          </a:prstGeom>
          <a:ln w="6350">
            <a:headEnd/>
            <a:tailEnd/>
          </a:ln>
        </p:spPr>
        <p:style>
          <a:lnRef idx="2">
            <a:schemeClr val="accent5"/>
          </a:lnRef>
          <a:fillRef idx="1">
            <a:schemeClr val="lt1"/>
          </a:fillRef>
          <a:effectRef idx="0">
            <a:schemeClr val="accent5"/>
          </a:effectRef>
          <a:fontRef idx="minor">
            <a:schemeClr val="dk1"/>
          </a:fontRef>
        </p:style>
        <p:txBody>
          <a:bodyPr wrap="none" anchor="ctr"/>
          <a:lstStyle/>
          <a:p>
            <a:pPr algn="ctr">
              <a:defRPr/>
            </a:pPr>
            <a:r>
              <a:rPr lang="en-US" altLang="zh-CN" sz="1400" dirty="0"/>
              <a:t>UI</a:t>
            </a:r>
            <a:r>
              <a:rPr lang="zh-CN" altLang="en-US" sz="1400" dirty="0"/>
              <a:t>服务</a:t>
            </a:r>
            <a:endParaRPr lang="en-US" altLang="zh-CN" sz="1400" dirty="0"/>
          </a:p>
        </p:txBody>
      </p:sp>
      <p:sp>
        <p:nvSpPr>
          <p:cNvPr id="89" name="圆角矩形 133"/>
          <p:cNvSpPr/>
          <p:nvPr/>
        </p:nvSpPr>
        <p:spPr>
          <a:xfrm>
            <a:off x="4206875" y="5826125"/>
            <a:ext cx="714375" cy="360363"/>
          </a:xfrm>
          <a:prstGeom prst="roundRect">
            <a:avLst/>
          </a:prstGeom>
          <a:ln w="6350">
            <a:headEnd/>
            <a:tailEnd/>
          </a:ln>
        </p:spPr>
        <p:style>
          <a:lnRef idx="2">
            <a:schemeClr val="accent5"/>
          </a:lnRef>
          <a:fillRef idx="1">
            <a:schemeClr val="lt1"/>
          </a:fillRef>
          <a:effectRef idx="0">
            <a:schemeClr val="accent5"/>
          </a:effectRef>
          <a:fontRef idx="minor">
            <a:schemeClr val="dk1"/>
          </a:fontRef>
        </p:style>
        <p:txBody>
          <a:bodyPr wrap="none" anchor="ctr"/>
          <a:lstStyle/>
          <a:p>
            <a:pPr algn="ctr">
              <a:defRPr/>
            </a:pPr>
            <a:r>
              <a:rPr lang="zh-CN" altLang="en-US" sz="1400" dirty="0"/>
              <a:t>文件</a:t>
            </a:r>
            <a:endParaRPr lang="en-US" altLang="zh-CN" sz="1400" dirty="0"/>
          </a:p>
        </p:txBody>
      </p:sp>
      <p:sp>
        <p:nvSpPr>
          <p:cNvPr id="90" name="圆角矩形 134"/>
          <p:cNvSpPr/>
          <p:nvPr/>
        </p:nvSpPr>
        <p:spPr>
          <a:xfrm>
            <a:off x="7451725" y="5835650"/>
            <a:ext cx="571500" cy="360363"/>
          </a:xfrm>
          <a:prstGeom prst="roundRect">
            <a:avLst/>
          </a:prstGeom>
          <a:ln w="6350">
            <a:headEnd/>
            <a:tailEnd/>
          </a:ln>
        </p:spPr>
        <p:style>
          <a:lnRef idx="2">
            <a:schemeClr val="accent5"/>
          </a:lnRef>
          <a:fillRef idx="1">
            <a:schemeClr val="lt1"/>
          </a:fillRef>
          <a:effectRef idx="0">
            <a:schemeClr val="accent5"/>
          </a:effectRef>
          <a:fontRef idx="minor">
            <a:schemeClr val="dk1"/>
          </a:fontRef>
        </p:style>
        <p:txBody>
          <a:bodyPr wrap="none" anchor="ctr"/>
          <a:lstStyle/>
          <a:p>
            <a:pPr algn="ctr">
              <a:defRPr/>
            </a:pPr>
            <a:r>
              <a:rPr lang="en-US" altLang="zh-CN" sz="1400" dirty="0"/>
              <a:t>…</a:t>
            </a:r>
          </a:p>
        </p:txBody>
      </p:sp>
      <p:pic>
        <p:nvPicPr>
          <p:cNvPr id="91" name="Picture 8" descr="http://3g.sina.com.cn/3g/image/convert/web/2/1/246/101/24/4579601_0/nip2008_4579601_0((w-170,h-170,q-75,p-1)).jpg"/>
          <p:cNvPicPr>
            <a:picLocks noChangeAspect="1" noChangeArrowheads="1"/>
          </p:cNvPicPr>
          <p:nvPr/>
        </p:nvPicPr>
        <p:blipFill>
          <a:blip r:embed="rId7" cstate="print"/>
          <a:srcRect/>
          <a:stretch>
            <a:fillRect/>
          </a:stretch>
        </p:blipFill>
        <p:spPr bwMode="auto">
          <a:xfrm>
            <a:off x="5737225" y="923925"/>
            <a:ext cx="571500" cy="466725"/>
          </a:xfrm>
          <a:prstGeom prst="rect">
            <a:avLst/>
          </a:prstGeom>
          <a:noFill/>
          <a:ln w="9525">
            <a:noFill/>
            <a:miter lim="800000"/>
            <a:headEnd/>
            <a:tailEnd/>
          </a:ln>
        </p:spPr>
      </p:pic>
      <p:sp>
        <p:nvSpPr>
          <p:cNvPr id="92" name="TextBox 10"/>
          <p:cNvSpPr txBox="1">
            <a:spLocks noChangeArrowheads="1"/>
          </p:cNvSpPr>
          <p:nvPr/>
        </p:nvSpPr>
        <p:spPr bwMode="auto">
          <a:xfrm>
            <a:off x="7380287" y="995363"/>
            <a:ext cx="1065213" cy="307975"/>
          </a:xfrm>
          <a:prstGeom prst="rect">
            <a:avLst/>
          </a:prstGeom>
          <a:noFill/>
          <a:ln w="9525">
            <a:noFill/>
            <a:miter lim="800000"/>
            <a:headEnd/>
            <a:tailEnd/>
          </a:ln>
        </p:spPr>
        <p:txBody>
          <a:bodyPr>
            <a:spAutoFit/>
          </a:bodyPr>
          <a:lstStyle/>
          <a:p>
            <a:r>
              <a:rPr lang="zh-CN" altLang="en-US" sz="1400">
                <a:latin typeface="黑体" pitchFamily="2" charset="-122"/>
                <a:ea typeface="黑体" pitchFamily="2" charset="-122"/>
              </a:rPr>
              <a:t>外部系统</a:t>
            </a:r>
          </a:p>
        </p:txBody>
      </p:sp>
      <p:sp>
        <p:nvSpPr>
          <p:cNvPr id="93" name="上箭头 139"/>
          <p:cNvSpPr/>
          <p:nvPr/>
        </p:nvSpPr>
        <p:spPr bwMode="gray">
          <a:xfrm flipV="1">
            <a:off x="2832100" y="3944938"/>
            <a:ext cx="214312" cy="176212"/>
          </a:xfrm>
          <a:prstGeom prst="upArrow">
            <a:avLst/>
          </a:prstGeom>
        </p:spPr>
        <p:style>
          <a:lnRef idx="1">
            <a:schemeClr val="accent2"/>
          </a:lnRef>
          <a:fillRef idx="2">
            <a:schemeClr val="accent2"/>
          </a:fillRef>
          <a:effectRef idx="1">
            <a:schemeClr val="accent2"/>
          </a:effectRef>
          <a:fontRef idx="minor">
            <a:schemeClr val="dk1"/>
          </a:fontRef>
        </p:style>
        <p:txBody>
          <a:bodyPr/>
          <a:lstStyle/>
          <a:p>
            <a:pPr algn="ctr">
              <a:defRPr/>
            </a:pPr>
            <a:endParaRPr lang="zh-CN" altLang="en-US" sz="1400" dirty="0"/>
          </a:p>
        </p:txBody>
      </p:sp>
      <p:sp>
        <p:nvSpPr>
          <p:cNvPr id="94" name="上箭头 141"/>
          <p:cNvSpPr/>
          <p:nvPr/>
        </p:nvSpPr>
        <p:spPr bwMode="gray">
          <a:xfrm flipV="1">
            <a:off x="6434137" y="3962400"/>
            <a:ext cx="214313" cy="176213"/>
          </a:xfrm>
          <a:prstGeom prst="upArrow">
            <a:avLst/>
          </a:prstGeom>
        </p:spPr>
        <p:style>
          <a:lnRef idx="1">
            <a:schemeClr val="accent2"/>
          </a:lnRef>
          <a:fillRef idx="2">
            <a:schemeClr val="accent2"/>
          </a:fillRef>
          <a:effectRef idx="1">
            <a:schemeClr val="accent2"/>
          </a:effectRef>
          <a:fontRef idx="minor">
            <a:schemeClr val="dk1"/>
          </a:fontRef>
        </p:style>
        <p:txBody>
          <a:bodyPr/>
          <a:lstStyle/>
          <a:p>
            <a:pPr algn="ctr">
              <a:defRPr/>
            </a:pPr>
            <a:endParaRPr lang="zh-CN" altLang="en-US" sz="1400" dirty="0"/>
          </a:p>
        </p:txBody>
      </p:sp>
      <p:sp>
        <p:nvSpPr>
          <p:cNvPr id="95" name="TextBox 149"/>
          <p:cNvSpPr txBox="1">
            <a:spLocks noChangeArrowheads="1"/>
          </p:cNvSpPr>
          <p:nvPr/>
        </p:nvSpPr>
        <p:spPr bwMode="auto">
          <a:xfrm>
            <a:off x="8458200" y="2281238"/>
            <a:ext cx="461962" cy="2714625"/>
          </a:xfrm>
          <a:prstGeom prst="rect">
            <a:avLst/>
          </a:prstGeom>
          <a:noFill/>
          <a:ln w="9525">
            <a:noFill/>
            <a:miter lim="800000"/>
            <a:headEnd/>
            <a:tailEnd/>
          </a:ln>
        </p:spPr>
        <p:txBody>
          <a:bodyPr vert="eaVert">
            <a:spAutoFit/>
          </a:bodyPr>
          <a:lstStyle/>
          <a:p>
            <a:pPr algn="ctr"/>
            <a:r>
              <a:rPr lang="zh-CN" altLang="en-US"/>
              <a:t>应用技术分层架构</a:t>
            </a:r>
          </a:p>
        </p:txBody>
      </p:sp>
      <p:sp>
        <p:nvSpPr>
          <p:cNvPr id="96" name="上下箭头 142"/>
          <p:cNvSpPr/>
          <p:nvPr/>
        </p:nvSpPr>
        <p:spPr>
          <a:xfrm>
            <a:off x="7656512" y="3138488"/>
            <a:ext cx="252413" cy="1728787"/>
          </a:xfrm>
          <a:prstGeom prst="upDownArrow">
            <a:avLst/>
          </a:prstGeom>
        </p:spPr>
        <p:style>
          <a:lnRef idx="1">
            <a:schemeClr val="accent2"/>
          </a:lnRef>
          <a:fillRef idx="2">
            <a:schemeClr val="accent2"/>
          </a:fillRef>
          <a:effectRef idx="1">
            <a:schemeClr val="accent2"/>
          </a:effectRef>
          <a:fontRef idx="minor">
            <a:schemeClr val="dk1"/>
          </a:fontRef>
        </p:style>
        <p:txBody>
          <a:bodyPr/>
          <a:lstStyle/>
          <a:p>
            <a:pPr algn="ctr">
              <a:defRPr/>
            </a:pPr>
            <a:endParaRPr lang="zh-CN" altLang="en-US" sz="1400"/>
          </a:p>
        </p:txBody>
      </p:sp>
      <p:sp>
        <p:nvSpPr>
          <p:cNvPr id="97" name="圆角矩形 98"/>
          <p:cNvSpPr/>
          <p:nvPr/>
        </p:nvSpPr>
        <p:spPr>
          <a:xfrm>
            <a:off x="3984625" y="4146550"/>
            <a:ext cx="1439862" cy="227013"/>
          </a:xfrm>
          <a:prstGeom prst="roundRect">
            <a:avLst/>
          </a:prstGeom>
          <a:ln w="6350">
            <a:headEnd/>
            <a:tailEnd/>
          </a:ln>
        </p:spPr>
        <p:style>
          <a:lnRef idx="2">
            <a:schemeClr val="accent5"/>
          </a:lnRef>
          <a:fillRef idx="1">
            <a:schemeClr val="lt1"/>
          </a:fillRef>
          <a:effectRef idx="0">
            <a:schemeClr val="accent5"/>
          </a:effectRef>
          <a:fontRef idx="minor">
            <a:schemeClr val="dk1"/>
          </a:fontRef>
        </p:style>
        <p:txBody>
          <a:bodyPr wrap="none" anchor="ctr"/>
          <a:lstStyle/>
          <a:p>
            <a:pPr algn="ctr">
              <a:defRPr/>
            </a:pPr>
            <a:r>
              <a:rPr lang="zh-CN" altLang="en-US" sz="1400" dirty="0"/>
              <a:t>业务流程</a:t>
            </a:r>
          </a:p>
        </p:txBody>
      </p:sp>
      <p:sp>
        <p:nvSpPr>
          <p:cNvPr id="98" name="上箭头 112"/>
          <p:cNvSpPr/>
          <p:nvPr/>
        </p:nvSpPr>
        <p:spPr bwMode="gray">
          <a:xfrm flipV="1">
            <a:off x="4560887" y="3968750"/>
            <a:ext cx="214313" cy="177800"/>
          </a:xfrm>
          <a:prstGeom prst="upArrow">
            <a:avLst/>
          </a:prstGeom>
        </p:spPr>
        <p:style>
          <a:lnRef idx="1">
            <a:schemeClr val="accent2"/>
          </a:lnRef>
          <a:fillRef idx="2">
            <a:schemeClr val="accent2"/>
          </a:fillRef>
          <a:effectRef idx="1">
            <a:schemeClr val="accent2"/>
          </a:effectRef>
          <a:fontRef idx="minor">
            <a:schemeClr val="dk1"/>
          </a:fontRef>
        </p:style>
        <p:txBody>
          <a:bodyPr/>
          <a:lstStyle/>
          <a:p>
            <a:pPr algn="ctr">
              <a:defRPr/>
            </a:pPr>
            <a:endParaRPr lang="zh-CN" altLang="en-US" sz="1400" dirty="0"/>
          </a:p>
        </p:txBody>
      </p:sp>
    </p:spTree>
    <p:extLst>
      <p:ext uri="{BB962C8B-B14F-4D97-AF65-F5344CB8AC3E}">
        <p14:creationId xmlns:p14="http://schemas.microsoft.com/office/powerpoint/2010/main" val="35764366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smtClean="0"/>
              <a:t>构件化系统</a:t>
            </a:r>
            <a:endParaRPr lang="zh-CN" altLang="en-US" sz="2400" dirty="0"/>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72</a:t>
            </a:fld>
            <a:endParaRPr lang="en-US" altLang="zh-CN" dirty="0"/>
          </a:p>
        </p:txBody>
      </p:sp>
      <p:pic>
        <p:nvPicPr>
          <p:cNvPr id="4" name="Picture 6"/>
          <p:cNvPicPr>
            <a:picLocks noChangeAspect="1" noChangeArrowheads="1"/>
          </p:cNvPicPr>
          <p:nvPr/>
        </p:nvPicPr>
        <p:blipFill>
          <a:blip r:embed="rId3" cstate="print"/>
          <a:srcRect/>
          <a:stretch>
            <a:fillRect/>
          </a:stretch>
        </p:blipFill>
        <p:spPr bwMode="auto">
          <a:xfrm>
            <a:off x="355168" y="971550"/>
            <a:ext cx="9039225" cy="5200650"/>
          </a:xfrm>
          <a:prstGeom prst="rect">
            <a:avLst/>
          </a:prstGeom>
          <a:noFill/>
          <a:ln w="9525">
            <a:solidFill>
              <a:schemeClr val="bg1">
                <a:lumMod val="85000"/>
              </a:schemeClr>
            </a:solidFill>
            <a:miter lim="800000"/>
            <a:headEnd/>
            <a:tailEnd/>
          </a:ln>
        </p:spPr>
      </p:pic>
    </p:spTree>
    <p:extLst>
      <p:ext uri="{BB962C8B-B14F-4D97-AF65-F5344CB8AC3E}">
        <p14:creationId xmlns:p14="http://schemas.microsoft.com/office/powerpoint/2010/main" val="252921466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a:t>分</a:t>
            </a:r>
            <a:r>
              <a:rPr lang="zh-CN" altLang="en-US" sz="2400" dirty="0" smtClean="0"/>
              <a:t>层开发</a:t>
            </a:r>
            <a:endParaRPr lang="zh-CN" altLang="en-US" sz="2400" dirty="0"/>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73</a:t>
            </a:fld>
            <a:endParaRPr lang="en-US" altLang="zh-CN" dirty="0"/>
          </a:p>
        </p:txBody>
      </p:sp>
      <p:pic>
        <p:nvPicPr>
          <p:cNvPr id="4" name="Picture 3"/>
          <p:cNvPicPr>
            <a:picLocks noGrp="1" noChangeAspect="1" noChangeArrowheads="1"/>
          </p:cNvPicPr>
          <p:nvPr/>
        </p:nvPicPr>
        <p:blipFill>
          <a:blip r:embed="rId3"/>
          <a:srcRect l="6293" t="7849" r="3745" b="8994"/>
          <a:stretch>
            <a:fillRect/>
          </a:stretch>
        </p:blipFill>
        <p:spPr bwMode="auto">
          <a:xfrm>
            <a:off x="3440081" y="4123531"/>
            <a:ext cx="2336800" cy="1809750"/>
          </a:xfrm>
          <a:prstGeom prst="rect">
            <a:avLst/>
          </a:prstGeom>
          <a:noFill/>
          <a:ln w="9525">
            <a:noFill/>
            <a:miter lim="800000"/>
            <a:headEnd/>
            <a:tailEnd/>
          </a:ln>
        </p:spPr>
      </p:pic>
      <p:pic>
        <p:nvPicPr>
          <p:cNvPr id="5" name="Picture 4"/>
          <p:cNvPicPr>
            <a:picLocks noChangeAspect="1" noChangeArrowheads="1"/>
          </p:cNvPicPr>
          <p:nvPr/>
        </p:nvPicPr>
        <p:blipFill>
          <a:blip r:embed="rId4"/>
          <a:srcRect/>
          <a:stretch>
            <a:fillRect/>
          </a:stretch>
        </p:blipFill>
        <p:spPr bwMode="auto">
          <a:xfrm>
            <a:off x="3997294" y="4934744"/>
            <a:ext cx="2087562" cy="1050925"/>
          </a:xfrm>
          <a:prstGeom prst="rect">
            <a:avLst/>
          </a:prstGeom>
          <a:noFill/>
          <a:ln w="9525">
            <a:noFill/>
            <a:miter lim="800000"/>
            <a:headEnd/>
            <a:tailEnd/>
          </a:ln>
        </p:spPr>
      </p:pic>
      <p:pic>
        <p:nvPicPr>
          <p:cNvPr id="7" name="Picture 6"/>
          <p:cNvPicPr>
            <a:picLocks noChangeAspect="1" noChangeArrowheads="1"/>
          </p:cNvPicPr>
          <p:nvPr/>
        </p:nvPicPr>
        <p:blipFill>
          <a:blip r:embed="rId5"/>
          <a:srcRect/>
          <a:stretch>
            <a:fillRect/>
          </a:stretch>
        </p:blipFill>
        <p:spPr bwMode="auto">
          <a:xfrm>
            <a:off x="3671856" y="1575594"/>
            <a:ext cx="1995488" cy="1674812"/>
          </a:xfrm>
          <a:prstGeom prst="rect">
            <a:avLst/>
          </a:prstGeom>
          <a:noFill/>
          <a:ln w="9525" algn="ctr">
            <a:noFill/>
            <a:miter lim="800000"/>
            <a:headEnd/>
            <a:tailEnd/>
          </a:ln>
        </p:spPr>
      </p:pic>
      <p:sp>
        <p:nvSpPr>
          <p:cNvPr id="9" name="Rectangle 8"/>
          <p:cNvSpPr>
            <a:spLocks noChangeArrowheads="1"/>
          </p:cNvSpPr>
          <p:nvPr/>
        </p:nvSpPr>
        <p:spPr bwMode="auto">
          <a:xfrm>
            <a:off x="3440081" y="872331"/>
            <a:ext cx="2581275" cy="646331"/>
          </a:xfrm>
          <a:prstGeom prst="rect">
            <a:avLst/>
          </a:prstGeom>
          <a:noFill/>
          <a:ln w="9525">
            <a:noFill/>
            <a:miter lim="800000"/>
            <a:headEnd/>
            <a:tailEnd/>
          </a:ln>
        </p:spPr>
        <p:txBody>
          <a:bodyPr lIns="0" tIns="0" rIns="0" bIns="0">
            <a:spAutoFit/>
          </a:bodyPr>
          <a:lstStyle>
            <a:defPPr>
              <a:defRPr lang="zh-CN"/>
            </a:defPPr>
            <a:lvl1pPr algn="l" rtl="0" fontAlgn="base">
              <a:spcBef>
                <a:spcPct val="0"/>
              </a:spcBef>
              <a:spcAft>
                <a:spcPct val="0"/>
              </a:spcAft>
              <a:defRPr sz="2000" kern="1200">
                <a:solidFill>
                  <a:schemeClr val="tx1"/>
                </a:solidFill>
                <a:latin typeface="Arial" charset="0"/>
                <a:ea typeface="宋体" charset="-122"/>
                <a:cs typeface="+mn-cs"/>
              </a:defRPr>
            </a:lvl1pPr>
            <a:lvl2pPr marL="457200" algn="l" rtl="0" fontAlgn="base">
              <a:spcBef>
                <a:spcPct val="0"/>
              </a:spcBef>
              <a:spcAft>
                <a:spcPct val="0"/>
              </a:spcAft>
              <a:defRPr sz="2000" kern="1200">
                <a:solidFill>
                  <a:schemeClr val="tx1"/>
                </a:solidFill>
                <a:latin typeface="Arial" charset="0"/>
                <a:ea typeface="宋体" charset="-122"/>
                <a:cs typeface="+mn-cs"/>
              </a:defRPr>
            </a:lvl2pPr>
            <a:lvl3pPr marL="914400" algn="l" rtl="0" fontAlgn="base">
              <a:spcBef>
                <a:spcPct val="0"/>
              </a:spcBef>
              <a:spcAft>
                <a:spcPct val="0"/>
              </a:spcAft>
              <a:defRPr sz="2000" kern="1200">
                <a:solidFill>
                  <a:schemeClr val="tx1"/>
                </a:solidFill>
                <a:latin typeface="Arial" charset="0"/>
                <a:ea typeface="宋体" charset="-122"/>
                <a:cs typeface="+mn-cs"/>
              </a:defRPr>
            </a:lvl3pPr>
            <a:lvl4pPr marL="1371600" algn="l" rtl="0" fontAlgn="base">
              <a:spcBef>
                <a:spcPct val="0"/>
              </a:spcBef>
              <a:spcAft>
                <a:spcPct val="0"/>
              </a:spcAft>
              <a:defRPr sz="2000" kern="1200">
                <a:solidFill>
                  <a:schemeClr val="tx1"/>
                </a:solidFill>
                <a:latin typeface="Arial" charset="0"/>
                <a:ea typeface="宋体" charset="-122"/>
                <a:cs typeface="+mn-cs"/>
              </a:defRPr>
            </a:lvl4pPr>
            <a:lvl5pPr marL="1828800" algn="l" rtl="0" fontAlgn="base">
              <a:spcBef>
                <a:spcPct val="0"/>
              </a:spcBef>
              <a:spcAft>
                <a:spcPct val="0"/>
              </a:spcAft>
              <a:defRPr sz="2000" kern="1200">
                <a:solidFill>
                  <a:schemeClr val="tx1"/>
                </a:solidFill>
                <a:latin typeface="Arial" charset="0"/>
                <a:ea typeface="宋体" charset="-122"/>
                <a:cs typeface="+mn-cs"/>
              </a:defRPr>
            </a:lvl5pPr>
            <a:lvl6pPr marL="2286000" algn="l" defTabSz="914400" rtl="0" eaLnBrk="1" latinLnBrk="0" hangingPunct="1">
              <a:defRPr sz="2000" kern="1200">
                <a:solidFill>
                  <a:schemeClr val="tx1"/>
                </a:solidFill>
                <a:latin typeface="Arial" charset="0"/>
                <a:ea typeface="宋体" charset="-122"/>
                <a:cs typeface="+mn-cs"/>
              </a:defRPr>
            </a:lvl6pPr>
            <a:lvl7pPr marL="2743200" algn="l" defTabSz="914400" rtl="0" eaLnBrk="1" latinLnBrk="0" hangingPunct="1">
              <a:defRPr sz="2000" kern="1200">
                <a:solidFill>
                  <a:schemeClr val="tx1"/>
                </a:solidFill>
                <a:latin typeface="Arial" charset="0"/>
                <a:ea typeface="宋体" charset="-122"/>
                <a:cs typeface="+mn-cs"/>
              </a:defRPr>
            </a:lvl7pPr>
            <a:lvl8pPr marL="3200400" algn="l" defTabSz="914400" rtl="0" eaLnBrk="1" latinLnBrk="0" hangingPunct="1">
              <a:defRPr sz="2000" kern="1200">
                <a:solidFill>
                  <a:schemeClr val="tx1"/>
                </a:solidFill>
                <a:latin typeface="Arial" charset="0"/>
                <a:ea typeface="宋体" charset="-122"/>
                <a:cs typeface="+mn-cs"/>
              </a:defRPr>
            </a:lvl8pPr>
            <a:lvl9pPr marL="3657600" algn="l" defTabSz="914400" rtl="0" eaLnBrk="1" latinLnBrk="0" hangingPunct="1">
              <a:defRPr sz="2000" kern="1200">
                <a:solidFill>
                  <a:schemeClr val="tx1"/>
                </a:solidFill>
                <a:latin typeface="Arial" charset="0"/>
                <a:ea typeface="宋体" charset="-122"/>
                <a:cs typeface="+mn-cs"/>
              </a:defRPr>
            </a:lvl9pPr>
          </a:lstStyle>
          <a:p>
            <a:pPr algn="ctr" eaLnBrk="0" hangingPunct="0">
              <a:tabLst>
                <a:tab pos="4406900" algn="ctr"/>
                <a:tab pos="7435850" algn="ctr"/>
              </a:tabLst>
            </a:pPr>
            <a:r>
              <a:rPr lang="zh-CN" altLang="en-US" sz="1400" b="1" dirty="0">
                <a:solidFill>
                  <a:srgbClr val="C00000"/>
                </a:solidFill>
              </a:rPr>
              <a:t>数据建模</a:t>
            </a:r>
            <a:endParaRPr lang="en-US" altLang="zh-CN" sz="1400" b="1" dirty="0">
              <a:solidFill>
                <a:srgbClr val="C00000"/>
              </a:solidFill>
            </a:endParaRPr>
          </a:p>
          <a:p>
            <a:pPr eaLnBrk="0" hangingPunct="0">
              <a:tabLst>
                <a:tab pos="1492250" algn="ctr"/>
                <a:tab pos="4406900" algn="ctr"/>
                <a:tab pos="7435850" algn="ctr"/>
              </a:tabLst>
            </a:pPr>
            <a:r>
              <a:rPr lang="zh-CN" altLang="en-US" sz="1400" dirty="0"/>
              <a:t>进行数据模型定义</a:t>
            </a:r>
            <a:r>
              <a:rPr lang="en-US" altLang="zh-CN" sz="1400" dirty="0"/>
              <a:t>,O/R Mapping</a:t>
            </a:r>
            <a:r>
              <a:rPr lang="zh-CN" altLang="en-US" sz="1400" dirty="0" smtClean="0"/>
              <a:t>对象定义，</a:t>
            </a:r>
            <a:r>
              <a:rPr lang="zh-CN" altLang="en-US" sz="1400" dirty="0"/>
              <a:t>数据传输对象定义</a:t>
            </a:r>
            <a:endParaRPr lang="en-US" altLang="zh-CN" sz="1400" dirty="0"/>
          </a:p>
        </p:txBody>
      </p:sp>
      <p:sp>
        <p:nvSpPr>
          <p:cNvPr id="10" name="Rectangle 9"/>
          <p:cNvSpPr>
            <a:spLocks noChangeArrowheads="1"/>
          </p:cNvSpPr>
          <p:nvPr/>
        </p:nvSpPr>
        <p:spPr bwMode="auto">
          <a:xfrm>
            <a:off x="485744" y="872331"/>
            <a:ext cx="2438400" cy="646113"/>
          </a:xfrm>
          <a:prstGeom prst="rect">
            <a:avLst/>
          </a:prstGeom>
          <a:noFill/>
          <a:ln w="9525">
            <a:noFill/>
            <a:miter lim="800000"/>
            <a:headEnd/>
            <a:tailEnd/>
          </a:ln>
        </p:spPr>
        <p:txBody>
          <a:bodyPr lIns="0" tIns="0" rIns="0" bIns="0">
            <a:spAutoFit/>
          </a:bodyPr>
          <a:lstStyle>
            <a:defPPr>
              <a:defRPr lang="zh-CN"/>
            </a:defPPr>
            <a:lvl1pPr algn="l" rtl="0" fontAlgn="base">
              <a:spcBef>
                <a:spcPct val="0"/>
              </a:spcBef>
              <a:spcAft>
                <a:spcPct val="0"/>
              </a:spcAft>
              <a:defRPr sz="2000" kern="1200">
                <a:solidFill>
                  <a:schemeClr val="tx1"/>
                </a:solidFill>
                <a:latin typeface="Arial" charset="0"/>
                <a:ea typeface="宋体" charset="-122"/>
                <a:cs typeface="+mn-cs"/>
              </a:defRPr>
            </a:lvl1pPr>
            <a:lvl2pPr marL="457200" algn="l" rtl="0" fontAlgn="base">
              <a:spcBef>
                <a:spcPct val="0"/>
              </a:spcBef>
              <a:spcAft>
                <a:spcPct val="0"/>
              </a:spcAft>
              <a:defRPr sz="2000" kern="1200">
                <a:solidFill>
                  <a:schemeClr val="tx1"/>
                </a:solidFill>
                <a:latin typeface="Arial" charset="0"/>
                <a:ea typeface="宋体" charset="-122"/>
                <a:cs typeface="+mn-cs"/>
              </a:defRPr>
            </a:lvl2pPr>
            <a:lvl3pPr marL="914400" algn="l" rtl="0" fontAlgn="base">
              <a:spcBef>
                <a:spcPct val="0"/>
              </a:spcBef>
              <a:spcAft>
                <a:spcPct val="0"/>
              </a:spcAft>
              <a:defRPr sz="2000" kern="1200">
                <a:solidFill>
                  <a:schemeClr val="tx1"/>
                </a:solidFill>
                <a:latin typeface="Arial" charset="0"/>
                <a:ea typeface="宋体" charset="-122"/>
                <a:cs typeface="+mn-cs"/>
              </a:defRPr>
            </a:lvl3pPr>
            <a:lvl4pPr marL="1371600" algn="l" rtl="0" fontAlgn="base">
              <a:spcBef>
                <a:spcPct val="0"/>
              </a:spcBef>
              <a:spcAft>
                <a:spcPct val="0"/>
              </a:spcAft>
              <a:defRPr sz="2000" kern="1200">
                <a:solidFill>
                  <a:schemeClr val="tx1"/>
                </a:solidFill>
                <a:latin typeface="Arial" charset="0"/>
                <a:ea typeface="宋体" charset="-122"/>
                <a:cs typeface="+mn-cs"/>
              </a:defRPr>
            </a:lvl4pPr>
            <a:lvl5pPr marL="1828800" algn="l" rtl="0" fontAlgn="base">
              <a:spcBef>
                <a:spcPct val="0"/>
              </a:spcBef>
              <a:spcAft>
                <a:spcPct val="0"/>
              </a:spcAft>
              <a:defRPr sz="2000" kern="1200">
                <a:solidFill>
                  <a:schemeClr val="tx1"/>
                </a:solidFill>
                <a:latin typeface="Arial" charset="0"/>
                <a:ea typeface="宋体" charset="-122"/>
                <a:cs typeface="+mn-cs"/>
              </a:defRPr>
            </a:lvl5pPr>
            <a:lvl6pPr marL="2286000" algn="l" defTabSz="914400" rtl="0" eaLnBrk="1" latinLnBrk="0" hangingPunct="1">
              <a:defRPr sz="2000" kern="1200">
                <a:solidFill>
                  <a:schemeClr val="tx1"/>
                </a:solidFill>
                <a:latin typeface="Arial" charset="0"/>
                <a:ea typeface="宋体" charset="-122"/>
                <a:cs typeface="+mn-cs"/>
              </a:defRPr>
            </a:lvl6pPr>
            <a:lvl7pPr marL="2743200" algn="l" defTabSz="914400" rtl="0" eaLnBrk="1" latinLnBrk="0" hangingPunct="1">
              <a:defRPr sz="2000" kern="1200">
                <a:solidFill>
                  <a:schemeClr val="tx1"/>
                </a:solidFill>
                <a:latin typeface="Arial" charset="0"/>
                <a:ea typeface="宋体" charset="-122"/>
                <a:cs typeface="+mn-cs"/>
              </a:defRPr>
            </a:lvl7pPr>
            <a:lvl8pPr marL="3200400" algn="l" defTabSz="914400" rtl="0" eaLnBrk="1" latinLnBrk="0" hangingPunct="1">
              <a:defRPr sz="2000" kern="1200">
                <a:solidFill>
                  <a:schemeClr val="tx1"/>
                </a:solidFill>
                <a:latin typeface="Arial" charset="0"/>
                <a:ea typeface="宋体" charset="-122"/>
                <a:cs typeface="+mn-cs"/>
              </a:defRPr>
            </a:lvl8pPr>
            <a:lvl9pPr marL="3657600" algn="l" defTabSz="914400" rtl="0" eaLnBrk="1" latinLnBrk="0" hangingPunct="1">
              <a:defRPr sz="2000" kern="1200">
                <a:solidFill>
                  <a:schemeClr val="tx1"/>
                </a:solidFill>
                <a:latin typeface="Arial" charset="0"/>
                <a:ea typeface="宋体" charset="-122"/>
                <a:cs typeface="+mn-cs"/>
              </a:defRPr>
            </a:lvl9pPr>
          </a:lstStyle>
          <a:p>
            <a:pPr algn="ctr" eaLnBrk="0" hangingPunct="0">
              <a:tabLst>
                <a:tab pos="4406900" algn="ctr"/>
                <a:tab pos="7435850" algn="ctr"/>
              </a:tabLst>
            </a:pPr>
            <a:r>
              <a:rPr lang="zh-CN" altLang="en-US" sz="1400" b="1" dirty="0" smtClean="0">
                <a:solidFill>
                  <a:srgbClr val="C00000"/>
                </a:solidFill>
              </a:rPr>
              <a:t>总体设计</a:t>
            </a:r>
            <a:endParaRPr lang="en-US" altLang="zh-CN" sz="1400" b="1" dirty="0">
              <a:solidFill>
                <a:srgbClr val="C00000"/>
              </a:solidFill>
            </a:endParaRPr>
          </a:p>
          <a:p>
            <a:pPr eaLnBrk="0" hangingPunct="0">
              <a:tabLst>
                <a:tab pos="4406900" algn="ctr"/>
                <a:tab pos="7435850" algn="ctr"/>
              </a:tabLst>
            </a:pPr>
            <a:r>
              <a:rPr lang="zh-CN" altLang="en-US" sz="1400" dirty="0"/>
              <a:t>以图形化方式进行模块划分</a:t>
            </a:r>
            <a:r>
              <a:rPr lang="en-US" altLang="zh-CN" sz="1400" dirty="0"/>
              <a:t>,</a:t>
            </a:r>
            <a:r>
              <a:rPr lang="zh-CN" altLang="en-US" sz="1400" dirty="0"/>
              <a:t>建立模块间依赖关系；导出</a:t>
            </a:r>
            <a:r>
              <a:rPr lang="en-US" altLang="zh-CN" sz="1400" dirty="0"/>
              <a:t>/</a:t>
            </a:r>
            <a:r>
              <a:rPr lang="zh-CN" altLang="en-US" sz="1400" dirty="0"/>
              <a:t>导入</a:t>
            </a:r>
            <a:endParaRPr lang="en-US" altLang="zh-CN" sz="1400" b="1" dirty="0"/>
          </a:p>
        </p:txBody>
      </p:sp>
      <p:sp>
        <p:nvSpPr>
          <p:cNvPr id="11" name="Rectangle 10"/>
          <p:cNvSpPr>
            <a:spLocks noChangeArrowheads="1"/>
          </p:cNvSpPr>
          <p:nvPr/>
        </p:nvSpPr>
        <p:spPr bwMode="auto">
          <a:xfrm>
            <a:off x="6397594" y="885031"/>
            <a:ext cx="2570162" cy="646113"/>
          </a:xfrm>
          <a:prstGeom prst="rect">
            <a:avLst/>
          </a:prstGeom>
          <a:noFill/>
          <a:ln w="9525">
            <a:noFill/>
            <a:miter lim="800000"/>
            <a:headEnd/>
            <a:tailEnd/>
          </a:ln>
        </p:spPr>
        <p:txBody>
          <a:bodyPr lIns="0" tIns="0" rIns="0" bIns="0">
            <a:spAutoFit/>
          </a:bodyPr>
          <a:lstStyle>
            <a:defPPr>
              <a:defRPr lang="zh-CN"/>
            </a:defPPr>
            <a:lvl1pPr algn="l" rtl="0" fontAlgn="base">
              <a:spcBef>
                <a:spcPct val="0"/>
              </a:spcBef>
              <a:spcAft>
                <a:spcPct val="0"/>
              </a:spcAft>
              <a:defRPr sz="2000" kern="1200">
                <a:solidFill>
                  <a:schemeClr val="tx1"/>
                </a:solidFill>
                <a:latin typeface="Arial" charset="0"/>
                <a:ea typeface="宋体" charset="-122"/>
                <a:cs typeface="+mn-cs"/>
              </a:defRPr>
            </a:lvl1pPr>
            <a:lvl2pPr marL="457200" algn="l" rtl="0" fontAlgn="base">
              <a:spcBef>
                <a:spcPct val="0"/>
              </a:spcBef>
              <a:spcAft>
                <a:spcPct val="0"/>
              </a:spcAft>
              <a:defRPr sz="2000" kern="1200">
                <a:solidFill>
                  <a:schemeClr val="tx1"/>
                </a:solidFill>
                <a:latin typeface="Arial" charset="0"/>
                <a:ea typeface="宋体" charset="-122"/>
                <a:cs typeface="+mn-cs"/>
              </a:defRPr>
            </a:lvl2pPr>
            <a:lvl3pPr marL="914400" algn="l" rtl="0" fontAlgn="base">
              <a:spcBef>
                <a:spcPct val="0"/>
              </a:spcBef>
              <a:spcAft>
                <a:spcPct val="0"/>
              </a:spcAft>
              <a:defRPr sz="2000" kern="1200">
                <a:solidFill>
                  <a:schemeClr val="tx1"/>
                </a:solidFill>
                <a:latin typeface="Arial" charset="0"/>
                <a:ea typeface="宋体" charset="-122"/>
                <a:cs typeface="+mn-cs"/>
              </a:defRPr>
            </a:lvl3pPr>
            <a:lvl4pPr marL="1371600" algn="l" rtl="0" fontAlgn="base">
              <a:spcBef>
                <a:spcPct val="0"/>
              </a:spcBef>
              <a:spcAft>
                <a:spcPct val="0"/>
              </a:spcAft>
              <a:defRPr sz="2000" kern="1200">
                <a:solidFill>
                  <a:schemeClr val="tx1"/>
                </a:solidFill>
                <a:latin typeface="Arial" charset="0"/>
                <a:ea typeface="宋体" charset="-122"/>
                <a:cs typeface="+mn-cs"/>
              </a:defRPr>
            </a:lvl4pPr>
            <a:lvl5pPr marL="1828800" algn="l" rtl="0" fontAlgn="base">
              <a:spcBef>
                <a:spcPct val="0"/>
              </a:spcBef>
              <a:spcAft>
                <a:spcPct val="0"/>
              </a:spcAft>
              <a:defRPr sz="2000" kern="1200">
                <a:solidFill>
                  <a:schemeClr val="tx1"/>
                </a:solidFill>
                <a:latin typeface="Arial" charset="0"/>
                <a:ea typeface="宋体" charset="-122"/>
                <a:cs typeface="+mn-cs"/>
              </a:defRPr>
            </a:lvl5pPr>
            <a:lvl6pPr marL="2286000" algn="l" defTabSz="914400" rtl="0" eaLnBrk="1" latinLnBrk="0" hangingPunct="1">
              <a:defRPr sz="2000" kern="1200">
                <a:solidFill>
                  <a:schemeClr val="tx1"/>
                </a:solidFill>
                <a:latin typeface="Arial" charset="0"/>
                <a:ea typeface="宋体" charset="-122"/>
                <a:cs typeface="+mn-cs"/>
              </a:defRPr>
            </a:lvl6pPr>
            <a:lvl7pPr marL="2743200" algn="l" defTabSz="914400" rtl="0" eaLnBrk="1" latinLnBrk="0" hangingPunct="1">
              <a:defRPr sz="2000" kern="1200">
                <a:solidFill>
                  <a:schemeClr val="tx1"/>
                </a:solidFill>
                <a:latin typeface="Arial" charset="0"/>
                <a:ea typeface="宋体" charset="-122"/>
                <a:cs typeface="+mn-cs"/>
              </a:defRPr>
            </a:lvl7pPr>
            <a:lvl8pPr marL="3200400" algn="l" defTabSz="914400" rtl="0" eaLnBrk="1" latinLnBrk="0" hangingPunct="1">
              <a:defRPr sz="2000" kern="1200">
                <a:solidFill>
                  <a:schemeClr val="tx1"/>
                </a:solidFill>
                <a:latin typeface="Arial" charset="0"/>
                <a:ea typeface="宋体" charset="-122"/>
                <a:cs typeface="+mn-cs"/>
              </a:defRPr>
            </a:lvl8pPr>
            <a:lvl9pPr marL="3657600" algn="l" defTabSz="914400" rtl="0" eaLnBrk="1" latinLnBrk="0" hangingPunct="1">
              <a:defRPr sz="2000" kern="1200">
                <a:solidFill>
                  <a:schemeClr val="tx1"/>
                </a:solidFill>
                <a:latin typeface="Arial" charset="0"/>
                <a:ea typeface="宋体" charset="-122"/>
                <a:cs typeface="+mn-cs"/>
              </a:defRPr>
            </a:lvl9pPr>
          </a:lstStyle>
          <a:p>
            <a:pPr algn="ctr" eaLnBrk="0" hangingPunct="0">
              <a:tabLst>
                <a:tab pos="4406900" algn="ctr"/>
                <a:tab pos="7435850" algn="ctr"/>
              </a:tabLst>
            </a:pPr>
            <a:r>
              <a:rPr lang="zh-CN" altLang="en-US" sz="1400" b="1" dirty="0">
                <a:solidFill>
                  <a:srgbClr val="C00000"/>
                </a:solidFill>
              </a:rPr>
              <a:t>服务开发</a:t>
            </a:r>
            <a:endParaRPr lang="en-US" altLang="zh-CN" sz="1400" b="1" dirty="0">
              <a:solidFill>
                <a:srgbClr val="C00000"/>
              </a:solidFill>
            </a:endParaRPr>
          </a:p>
          <a:p>
            <a:pPr eaLnBrk="0" hangingPunct="0">
              <a:tabLst>
                <a:tab pos="1492250" algn="ctr"/>
                <a:tab pos="4406900" algn="ctr"/>
                <a:tab pos="7435850" algn="ctr"/>
              </a:tabLst>
            </a:pPr>
            <a:r>
              <a:rPr lang="zh-CN" altLang="en-US" sz="1400" dirty="0"/>
              <a:t>以图形化方式进行组件的装配</a:t>
            </a:r>
            <a:r>
              <a:rPr lang="en-US" altLang="zh-CN" sz="1400" dirty="0"/>
              <a:t>,</a:t>
            </a:r>
            <a:r>
              <a:rPr lang="zh-CN" altLang="en-US" sz="1400" dirty="0"/>
              <a:t>服务定义</a:t>
            </a:r>
            <a:r>
              <a:rPr lang="en-US" altLang="zh-CN" sz="1400" dirty="0"/>
              <a:t>,</a:t>
            </a:r>
            <a:r>
              <a:rPr lang="zh-CN" altLang="en-US" sz="1400" dirty="0"/>
              <a:t>包括接口定义和绑定</a:t>
            </a:r>
            <a:endParaRPr lang="en-US" altLang="zh-CN" sz="1400" dirty="0"/>
          </a:p>
        </p:txBody>
      </p:sp>
      <p:sp>
        <p:nvSpPr>
          <p:cNvPr id="12" name="Rectangle 11"/>
          <p:cNvSpPr>
            <a:spLocks noChangeArrowheads="1"/>
          </p:cNvSpPr>
          <p:nvPr/>
        </p:nvSpPr>
        <p:spPr bwMode="auto">
          <a:xfrm>
            <a:off x="485744" y="3439319"/>
            <a:ext cx="2438400" cy="862012"/>
          </a:xfrm>
          <a:prstGeom prst="rect">
            <a:avLst/>
          </a:prstGeom>
          <a:noFill/>
          <a:ln w="9525">
            <a:noFill/>
            <a:miter lim="800000"/>
            <a:headEnd/>
            <a:tailEnd/>
          </a:ln>
        </p:spPr>
        <p:txBody>
          <a:bodyPr lIns="0" tIns="0" rIns="0" bIns="0">
            <a:spAutoFit/>
          </a:bodyPr>
          <a:lstStyle>
            <a:defPPr>
              <a:defRPr lang="zh-CN"/>
            </a:defPPr>
            <a:lvl1pPr algn="l" rtl="0" fontAlgn="base">
              <a:spcBef>
                <a:spcPct val="0"/>
              </a:spcBef>
              <a:spcAft>
                <a:spcPct val="0"/>
              </a:spcAft>
              <a:defRPr sz="2000" kern="1200">
                <a:solidFill>
                  <a:schemeClr val="tx1"/>
                </a:solidFill>
                <a:latin typeface="Arial" charset="0"/>
                <a:ea typeface="宋体" charset="-122"/>
                <a:cs typeface="+mn-cs"/>
              </a:defRPr>
            </a:lvl1pPr>
            <a:lvl2pPr marL="457200" algn="l" rtl="0" fontAlgn="base">
              <a:spcBef>
                <a:spcPct val="0"/>
              </a:spcBef>
              <a:spcAft>
                <a:spcPct val="0"/>
              </a:spcAft>
              <a:defRPr sz="2000" kern="1200">
                <a:solidFill>
                  <a:schemeClr val="tx1"/>
                </a:solidFill>
                <a:latin typeface="Arial" charset="0"/>
                <a:ea typeface="宋体" charset="-122"/>
                <a:cs typeface="+mn-cs"/>
              </a:defRPr>
            </a:lvl2pPr>
            <a:lvl3pPr marL="914400" algn="l" rtl="0" fontAlgn="base">
              <a:spcBef>
                <a:spcPct val="0"/>
              </a:spcBef>
              <a:spcAft>
                <a:spcPct val="0"/>
              </a:spcAft>
              <a:defRPr sz="2000" kern="1200">
                <a:solidFill>
                  <a:schemeClr val="tx1"/>
                </a:solidFill>
                <a:latin typeface="Arial" charset="0"/>
                <a:ea typeface="宋体" charset="-122"/>
                <a:cs typeface="+mn-cs"/>
              </a:defRPr>
            </a:lvl3pPr>
            <a:lvl4pPr marL="1371600" algn="l" rtl="0" fontAlgn="base">
              <a:spcBef>
                <a:spcPct val="0"/>
              </a:spcBef>
              <a:spcAft>
                <a:spcPct val="0"/>
              </a:spcAft>
              <a:defRPr sz="2000" kern="1200">
                <a:solidFill>
                  <a:schemeClr val="tx1"/>
                </a:solidFill>
                <a:latin typeface="Arial" charset="0"/>
                <a:ea typeface="宋体" charset="-122"/>
                <a:cs typeface="+mn-cs"/>
              </a:defRPr>
            </a:lvl4pPr>
            <a:lvl5pPr marL="1828800" algn="l" rtl="0" fontAlgn="base">
              <a:spcBef>
                <a:spcPct val="0"/>
              </a:spcBef>
              <a:spcAft>
                <a:spcPct val="0"/>
              </a:spcAft>
              <a:defRPr sz="2000" kern="1200">
                <a:solidFill>
                  <a:schemeClr val="tx1"/>
                </a:solidFill>
                <a:latin typeface="Arial" charset="0"/>
                <a:ea typeface="宋体" charset="-122"/>
                <a:cs typeface="+mn-cs"/>
              </a:defRPr>
            </a:lvl5pPr>
            <a:lvl6pPr marL="2286000" algn="l" defTabSz="914400" rtl="0" eaLnBrk="1" latinLnBrk="0" hangingPunct="1">
              <a:defRPr sz="2000" kern="1200">
                <a:solidFill>
                  <a:schemeClr val="tx1"/>
                </a:solidFill>
                <a:latin typeface="Arial" charset="0"/>
                <a:ea typeface="宋体" charset="-122"/>
                <a:cs typeface="+mn-cs"/>
              </a:defRPr>
            </a:lvl6pPr>
            <a:lvl7pPr marL="2743200" algn="l" defTabSz="914400" rtl="0" eaLnBrk="1" latinLnBrk="0" hangingPunct="1">
              <a:defRPr sz="2000" kern="1200">
                <a:solidFill>
                  <a:schemeClr val="tx1"/>
                </a:solidFill>
                <a:latin typeface="Arial" charset="0"/>
                <a:ea typeface="宋体" charset="-122"/>
                <a:cs typeface="+mn-cs"/>
              </a:defRPr>
            </a:lvl7pPr>
            <a:lvl8pPr marL="3200400" algn="l" defTabSz="914400" rtl="0" eaLnBrk="1" latinLnBrk="0" hangingPunct="1">
              <a:defRPr sz="2000" kern="1200">
                <a:solidFill>
                  <a:schemeClr val="tx1"/>
                </a:solidFill>
                <a:latin typeface="Arial" charset="0"/>
                <a:ea typeface="宋体" charset="-122"/>
                <a:cs typeface="+mn-cs"/>
              </a:defRPr>
            </a:lvl8pPr>
            <a:lvl9pPr marL="3657600" algn="l" defTabSz="914400" rtl="0" eaLnBrk="1" latinLnBrk="0" hangingPunct="1">
              <a:defRPr sz="2000" kern="1200">
                <a:solidFill>
                  <a:schemeClr val="tx1"/>
                </a:solidFill>
                <a:latin typeface="Arial" charset="0"/>
                <a:ea typeface="宋体" charset="-122"/>
                <a:cs typeface="+mn-cs"/>
              </a:defRPr>
            </a:lvl9pPr>
          </a:lstStyle>
          <a:p>
            <a:pPr algn="ctr" eaLnBrk="0" hangingPunct="0">
              <a:tabLst>
                <a:tab pos="1492250" algn="ctr"/>
                <a:tab pos="4406900" algn="ctr"/>
                <a:tab pos="7435850" algn="ctr"/>
              </a:tabLst>
            </a:pPr>
            <a:r>
              <a:rPr lang="en-US" altLang="zh-CN" sz="1400" b="1" dirty="0"/>
              <a:t>         </a:t>
            </a:r>
            <a:r>
              <a:rPr lang="zh-CN" altLang="en-US" sz="1400" b="1" dirty="0">
                <a:solidFill>
                  <a:srgbClr val="C00000"/>
                </a:solidFill>
              </a:rPr>
              <a:t>页面流开发</a:t>
            </a:r>
            <a:r>
              <a:rPr lang="en-US" altLang="zh-CN" sz="1400" b="1" dirty="0"/>
              <a:t>	</a:t>
            </a:r>
          </a:p>
          <a:p>
            <a:pPr eaLnBrk="0" hangingPunct="0">
              <a:tabLst>
                <a:tab pos="1492250" algn="ctr"/>
                <a:tab pos="4406900" algn="ctr"/>
                <a:tab pos="7435850" algn="ctr"/>
              </a:tabLst>
            </a:pPr>
            <a:r>
              <a:rPr lang="zh-CN" altLang="en-US" sz="1400" dirty="0"/>
              <a:t>以流程化的方式定义页面间的导航和跳转，并调用后台业务逻辑或服务</a:t>
            </a:r>
            <a:endParaRPr lang="en-US" altLang="zh-CN" sz="1400" dirty="0"/>
          </a:p>
        </p:txBody>
      </p:sp>
      <p:sp>
        <p:nvSpPr>
          <p:cNvPr id="13" name="Rectangle 12"/>
          <p:cNvSpPr>
            <a:spLocks noChangeArrowheads="1"/>
          </p:cNvSpPr>
          <p:nvPr/>
        </p:nvSpPr>
        <p:spPr bwMode="auto">
          <a:xfrm>
            <a:off x="6307148" y="3439319"/>
            <a:ext cx="2570162" cy="646331"/>
          </a:xfrm>
          <a:prstGeom prst="rect">
            <a:avLst/>
          </a:prstGeom>
          <a:noFill/>
          <a:ln w="9525">
            <a:noFill/>
            <a:miter lim="800000"/>
            <a:headEnd/>
            <a:tailEnd/>
          </a:ln>
        </p:spPr>
        <p:txBody>
          <a:bodyPr lIns="0" tIns="0" rIns="0" bIns="0">
            <a:spAutoFit/>
          </a:bodyPr>
          <a:lstStyle>
            <a:defPPr>
              <a:defRPr lang="zh-CN"/>
            </a:defPPr>
            <a:lvl1pPr algn="l" rtl="0" fontAlgn="base">
              <a:spcBef>
                <a:spcPct val="0"/>
              </a:spcBef>
              <a:spcAft>
                <a:spcPct val="0"/>
              </a:spcAft>
              <a:defRPr sz="2000" kern="1200">
                <a:solidFill>
                  <a:schemeClr val="tx1"/>
                </a:solidFill>
                <a:latin typeface="Arial" charset="0"/>
                <a:ea typeface="宋体" charset="-122"/>
                <a:cs typeface="+mn-cs"/>
              </a:defRPr>
            </a:lvl1pPr>
            <a:lvl2pPr marL="457200" algn="l" rtl="0" fontAlgn="base">
              <a:spcBef>
                <a:spcPct val="0"/>
              </a:spcBef>
              <a:spcAft>
                <a:spcPct val="0"/>
              </a:spcAft>
              <a:defRPr sz="2000" kern="1200">
                <a:solidFill>
                  <a:schemeClr val="tx1"/>
                </a:solidFill>
                <a:latin typeface="Arial" charset="0"/>
                <a:ea typeface="宋体" charset="-122"/>
                <a:cs typeface="+mn-cs"/>
              </a:defRPr>
            </a:lvl2pPr>
            <a:lvl3pPr marL="914400" algn="l" rtl="0" fontAlgn="base">
              <a:spcBef>
                <a:spcPct val="0"/>
              </a:spcBef>
              <a:spcAft>
                <a:spcPct val="0"/>
              </a:spcAft>
              <a:defRPr sz="2000" kern="1200">
                <a:solidFill>
                  <a:schemeClr val="tx1"/>
                </a:solidFill>
                <a:latin typeface="Arial" charset="0"/>
                <a:ea typeface="宋体" charset="-122"/>
                <a:cs typeface="+mn-cs"/>
              </a:defRPr>
            </a:lvl3pPr>
            <a:lvl4pPr marL="1371600" algn="l" rtl="0" fontAlgn="base">
              <a:spcBef>
                <a:spcPct val="0"/>
              </a:spcBef>
              <a:spcAft>
                <a:spcPct val="0"/>
              </a:spcAft>
              <a:defRPr sz="2000" kern="1200">
                <a:solidFill>
                  <a:schemeClr val="tx1"/>
                </a:solidFill>
                <a:latin typeface="Arial" charset="0"/>
                <a:ea typeface="宋体" charset="-122"/>
                <a:cs typeface="+mn-cs"/>
              </a:defRPr>
            </a:lvl4pPr>
            <a:lvl5pPr marL="1828800" algn="l" rtl="0" fontAlgn="base">
              <a:spcBef>
                <a:spcPct val="0"/>
              </a:spcBef>
              <a:spcAft>
                <a:spcPct val="0"/>
              </a:spcAft>
              <a:defRPr sz="2000" kern="1200">
                <a:solidFill>
                  <a:schemeClr val="tx1"/>
                </a:solidFill>
                <a:latin typeface="Arial" charset="0"/>
                <a:ea typeface="宋体" charset="-122"/>
                <a:cs typeface="+mn-cs"/>
              </a:defRPr>
            </a:lvl5pPr>
            <a:lvl6pPr marL="2286000" algn="l" defTabSz="914400" rtl="0" eaLnBrk="1" latinLnBrk="0" hangingPunct="1">
              <a:defRPr sz="2000" kern="1200">
                <a:solidFill>
                  <a:schemeClr val="tx1"/>
                </a:solidFill>
                <a:latin typeface="Arial" charset="0"/>
                <a:ea typeface="宋体" charset="-122"/>
                <a:cs typeface="+mn-cs"/>
              </a:defRPr>
            </a:lvl6pPr>
            <a:lvl7pPr marL="2743200" algn="l" defTabSz="914400" rtl="0" eaLnBrk="1" latinLnBrk="0" hangingPunct="1">
              <a:defRPr sz="2000" kern="1200">
                <a:solidFill>
                  <a:schemeClr val="tx1"/>
                </a:solidFill>
                <a:latin typeface="Arial" charset="0"/>
                <a:ea typeface="宋体" charset="-122"/>
                <a:cs typeface="+mn-cs"/>
              </a:defRPr>
            </a:lvl7pPr>
            <a:lvl8pPr marL="3200400" algn="l" defTabSz="914400" rtl="0" eaLnBrk="1" latinLnBrk="0" hangingPunct="1">
              <a:defRPr sz="2000" kern="1200">
                <a:solidFill>
                  <a:schemeClr val="tx1"/>
                </a:solidFill>
                <a:latin typeface="Arial" charset="0"/>
                <a:ea typeface="宋体" charset="-122"/>
                <a:cs typeface="+mn-cs"/>
              </a:defRPr>
            </a:lvl8pPr>
            <a:lvl9pPr marL="3657600" algn="l" defTabSz="914400" rtl="0" eaLnBrk="1" latinLnBrk="0" hangingPunct="1">
              <a:defRPr sz="2000" kern="1200">
                <a:solidFill>
                  <a:schemeClr val="tx1"/>
                </a:solidFill>
                <a:latin typeface="Arial" charset="0"/>
                <a:ea typeface="宋体" charset="-122"/>
                <a:cs typeface="+mn-cs"/>
              </a:defRPr>
            </a:lvl9pPr>
          </a:lstStyle>
          <a:p>
            <a:pPr algn="ctr" eaLnBrk="0" hangingPunct="0">
              <a:tabLst>
                <a:tab pos="1492250" algn="ctr"/>
                <a:tab pos="4406900" algn="ctr"/>
                <a:tab pos="7435850" algn="ctr"/>
              </a:tabLst>
            </a:pPr>
            <a:r>
              <a:rPr lang="zh-CN" altLang="en-US" sz="1400" b="1" dirty="0">
                <a:solidFill>
                  <a:schemeClr val="accent1"/>
                </a:solidFill>
              </a:rPr>
              <a:t>         </a:t>
            </a:r>
            <a:r>
              <a:rPr lang="zh-CN" altLang="en-US" sz="1400" b="1" dirty="0">
                <a:solidFill>
                  <a:srgbClr val="C00000"/>
                </a:solidFill>
              </a:rPr>
              <a:t>页面开发</a:t>
            </a:r>
            <a:r>
              <a:rPr lang="en-US" altLang="zh-CN" sz="1400" b="1" dirty="0"/>
              <a:t>	</a:t>
            </a:r>
          </a:p>
          <a:p>
            <a:pPr eaLnBrk="0" hangingPunct="0">
              <a:tabLst>
                <a:tab pos="1492250" algn="ctr"/>
                <a:tab pos="4406900" algn="ctr"/>
                <a:tab pos="7435850" algn="ctr"/>
              </a:tabLst>
            </a:pPr>
            <a:r>
              <a:rPr lang="zh-CN" altLang="en-US" sz="1400" dirty="0" smtClean="0"/>
              <a:t>以向导和模版为基础的界面开发，保证界面一致性和开发高效率</a:t>
            </a:r>
            <a:endParaRPr lang="en-US" altLang="zh-CN" sz="1400" dirty="0"/>
          </a:p>
        </p:txBody>
      </p:sp>
      <p:sp>
        <p:nvSpPr>
          <p:cNvPr id="14" name="Line 48"/>
          <p:cNvSpPr>
            <a:spLocks noChangeShapeType="1"/>
          </p:cNvSpPr>
          <p:nvPr/>
        </p:nvSpPr>
        <p:spPr bwMode="auto">
          <a:xfrm>
            <a:off x="3209894" y="1069181"/>
            <a:ext cx="0" cy="4687888"/>
          </a:xfrm>
          <a:prstGeom prst="line">
            <a:avLst/>
          </a:prstGeom>
          <a:noFill/>
          <a:ln w="12700">
            <a:solidFill>
              <a:schemeClr val="bg2"/>
            </a:solidFill>
            <a:prstDash val="dash"/>
            <a:round/>
            <a:headEnd/>
            <a:tailEnd/>
          </a:ln>
        </p:spPr>
        <p:txBody>
          <a:bodyPr/>
          <a:lstStyle>
            <a:defPPr>
              <a:defRPr lang="zh-CN"/>
            </a:defPPr>
            <a:lvl1pPr algn="l" rtl="0" fontAlgn="base">
              <a:spcBef>
                <a:spcPct val="0"/>
              </a:spcBef>
              <a:spcAft>
                <a:spcPct val="0"/>
              </a:spcAft>
              <a:defRPr sz="2000" kern="1200">
                <a:solidFill>
                  <a:schemeClr val="tx1"/>
                </a:solidFill>
                <a:latin typeface="Arial" charset="0"/>
                <a:ea typeface="宋体" charset="-122"/>
                <a:cs typeface="+mn-cs"/>
              </a:defRPr>
            </a:lvl1pPr>
            <a:lvl2pPr marL="457200" algn="l" rtl="0" fontAlgn="base">
              <a:spcBef>
                <a:spcPct val="0"/>
              </a:spcBef>
              <a:spcAft>
                <a:spcPct val="0"/>
              </a:spcAft>
              <a:defRPr sz="2000" kern="1200">
                <a:solidFill>
                  <a:schemeClr val="tx1"/>
                </a:solidFill>
                <a:latin typeface="Arial" charset="0"/>
                <a:ea typeface="宋体" charset="-122"/>
                <a:cs typeface="+mn-cs"/>
              </a:defRPr>
            </a:lvl2pPr>
            <a:lvl3pPr marL="914400" algn="l" rtl="0" fontAlgn="base">
              <a:spcBef>
                <a:spcPct val="0"/>
              </a:spcBef>
              <a:spcAft>
                <a:spcPct val="0"/>
              </a:spcAft>
              <a:defRPr sz="2000" kern="1200">
                <a:solidFill>
                  <a:schemeClr val="tx1"/>
                </a:solidFill>
                <a:latin typeface="Arial" charset="0"/>
                <a:ea typeface="宋体" charset="-122"/>
                <a:cs typeface="+mn-cs"/>
              </a:defRPr>
            </a:lvl3pPr>
            <a:lvl4pPr marL="1371600" algn="l" rtl="0" fontAlgn="base">
              <a:spcBef>
                <a:spcPct val="0"/>
              </a:spcBef>
              <a:spcAft>
                <a:spcPct val="0"/>
              </a:spcAft>
              <a:defRPr sz="2000" kern="1200">
                <a:solidFill>
                  <a:schemeClr val="tx1"/>
                </a:solidFill>
                <a:latin typeface="Arial" charset="0"/>
                <a:ea typeface="宋体" charset="-122"/>
                <a:cs typeface="+mn-cs"/>
              </a:defRPr>
            </a:lvl4pPr>
            <a:lvl5pPr marL="1828800" algn="l" rtl="0" fontAlgn="base">
              <a:spcBef>
                <a:spcPct val="0"/>
              </a:spcBef>
              <a:spcAft>
                <a:spcPct val="0"/>
              </a:spcAft>
              <a:defRPr sz="2000" kern="1200">
                <a:solidFill>
                  <a:schemeClr val="tx1"/>
                </a:solidFill>
                <a:latin typeface="Arial" charset="0"/>
                <a:ea typeface="宋体" charset="-122"/>
                <a:cs typeface="+mn-cs"/>
              </a:defRPr>
            </a:lvl5pPr>
            <a:lvl6pPr marL="2286000" algn="l" defTabSz="914400" rtl="0" eaLnBrk="1" latinLnBrk="0" hangingPunct="1">
              <a:defRPr sz="2000" kern="1200">
                <a:solidFill>
                  <a:schemeClr val="tx1"/>
                </a:solidFill>
                <a:latin typeface="Arial" charset="0"/>
                <a:ea typeface="宋体" charset="-122"/>
                <a:cs typeface="+mn-cs"/>
              </a:defRPr>
            </a:lvl6pPr>
            <a:lvl7pPr marL="2743200" algn="l" defTabSz="914400" rtl="0" eaLnBrk="1" latinLnBrk="0" hangingPunct="1">
              <a:defRPr sz="2000" kern="1200">
                <a:solidFill>
                  <a:schemeClr val="tx1"/>
                </a:solidFill>
                <a:latin typeface="Arial" charset="0"/>
                <a:ea typeface="宋体" charset="-122"/>
                <a:cs typeface="+mn-cs"/>
              </a:defRPr>
            </a:lvl7pPr>
            <a:lvl8pPr marL="3200400" algn="l" defTabSz="914400" rtl="0" eaLnBrk="1" latinLnBrk="0" hangingPunct="1">
              <a:defRPr sz="2000" kern="1200">
                <a:solidFill>
                  <a:schemeClr val="tx1"/>
                </a:solidFill>
                <a:latin typeface="Arial" charset="0"/>
                <a:ea typeface="宋体" charset="-122"/>
                <a:cs typeface="+mn-cs"/>
              </a:defRPr>
            </a:lvl8pPr>
            <a:lvl9pPr marL="3657600" algn="l" defTabSz="914400" rtl="0" eaLnBrk="1" latinLnBrk="0" hangingPunct="1">
              <a:defRPr sz="2000" kern="1200">
                <a:solidFill>
                  <a:schemeClr val="tx1"/>
                </a:solidFill>
                <a:latin typeface="Arial" charset="0"/>
                <a:ea typeface="宋体" charset="-122"/>
                <a:cs typeface="+mn-cs"/>
              </a:defRPr>
            </a:lvl9pPr>
          </a:lstStyle>
          <a:p>
            <a:endParaRPr lang="zh-CN" altLang="en-US"/>
          </a:p>
        </p:txBody>
      </p:sp>
      <p:sp>
        <p:nvSpPr>
          <p:cNvPr id="15" name="Line 49"/>
          <p:cNvSpPr>
            <a:spLocks noChangeShapeType="1"/>
          </p:cNvSpPr>
          <p:nvPr/>
        </p:nvSpPr>
        <p:spPr bwMode="auto">
          <a:xfrm>
            <a:off x="6119781" y="1069181"/>
            <a:ext cx="0" cy="4687888"/>
          </a:xfrm>
          <a:prstGeom prst="line">
            <a:avLst/>
          </a:prstGeom>
          <a:noFill/>
          <a:ln w="12700">
            <a:solidFill>
              <a:schemeClr val="bg2"/>
            </a:solidFill>
            <a:prstDash val="dash"/>
            <a:round/>
            <a:headEnd/>
            <a:tailEnd/>
          </a:ln>
        </p:spPr>
        <p:txBody>
          <a:bodyPr/>
          <a:lstStyle>
            <a:defPPr>
              <a:defRPr lang="zh-CN"/>
            </a:defPPr>
            <a:lvl1pPr algn="l" rtl="0" fontAlgn="base">
              <a:spcBef>
                <a:spcPct val="0"/>
              </a:spcBef>
              <a:spcAft>
                <a:spcPct val="0"/>
              </a:spcAft>
              <a:defRPr sz="2000" kern="1200">
                <a:solidFill>
                  <a:schemeClr val="tx1"/>
                </a:solidFill>
                <a:latin typeface="Arial" charset="0"/>
                <a:ea typeface="宋体" charset="-122"/>
                <a:cs typeface="+mn-cs"/>
              </a:defRPr>
            </a:lvl1pPr>
            <a:lvl2pPr marL="457200" algn="l" rtl="0" fontAlgn="base">
              <a:spcBef>
                <a:spcPct val="0"/>
              </a:spcBef>
              <a:spcAft>
                <a:spcPct val="0"/>
              </a:spcAft>
              <a:defRPr sz="2000" kern="1200">
                <a:solidFill>
                  <a:schemeClr val="tx1"/>
                </a:solidFill>
                <a:latin typeface="Arial" charset="0"/>
                <a:ea typeface="宋体" charset="-122"/>
                <a:cs typeface="+mn-cs"/>
              </a:defRPr>
            </a:lvl2pPr>
            <a:lvl3pPr marL="914400" algn="l" rtl="0" fontAlgn="base">
              <a:spcBef>
                <a:spcPct val="0"/>
              </a:spcBef>
              <a:spcAft>
                <a:spcPct val="0"/>
              </a:spcAft>
              <a:defRPr sz="2000" kern="1200">
                <a:solidFill>
                  <a:schemeClr val="tx1"/>
                </a:solidFill>
                <a:latin typeface="Arial" charset="0"/>
                <a:ea typeface="宋体" charset="-122"/>
                <a:cs typeface="+mn-cs"/>
              </a:defRPr>
            </a:lvl3pPr>
            <a:lvl4pPr marL="1371600" algn="l" rtl="0" fontAlgn="base">
              <a:spcBef>
                <a:spcPct val="0"/>
              </a:spcBef>
              <a:spcAft>
                <a:spcPct val="0"/>
              </a:spcAft>
              <a:defRPr sz="2000" kern="1200">
                <a:solidFill>
                  <a:schemeClr val="tx1"/>
                </a:solidFill>
                <a:latin typeface="Arial" charset="0"/>
                <a:ea typeface="宋体" charset="-122"/>
                <a:cs typeface="+mn-cs"/>
              </a:defRPr>
            </a:lvl4pPr>
            <a:lvl5pPr marL="1828800" algn="l" rtl="0" fontAlgn="base">
              <a:spcBef>
                <a:spcPct val="0"/>
              </a:spcBef>
              <a:spcAft>
                <a:spcPct val="0"/>
              </a:spcAft>
              <a:defRPr sz="2000" kern="1200">
                <a:solidFill>
                  <a:schemeClr val="tx1"/>
                </a:solidFill>
                <a:latin typeface="Arial" charset="0"/>
                <a:ea typeface="宋体" charset="-122"/>
                <a:cs typeface="+mn-cs"/>
              </a:defRPr>
            </a:lvl5pPr>
            <a:lvl6pPr marL="2286000" algn="l" defTabSz="914400" rtl="0" eaLnBrk="1" latinLnBrk="0" hangingPunct="1">
              <a:defRPr sz="2000" kern="1200">
                <a:solidFill>
                  <a:schemeClr val="tx1"/>
                </a:solidFill>
                <a:latin typeface="Arial" charset="0"/>
                <a:ea typeface="宋体" charset="-122"/>
                <a:cs typeface="+mn-cs"/>
              </a:defRPr>
            </a:lvl6pPr>
            <a:lvl7pPr marL="2743200" algn="l" defTabSz="914400" rtl="0" eaLnBrk="1" latinLnBrk="0" hangingPunct="1">
              <a:defRPr sz="2000" kern="1200">
                <a:solidFill>
                  <a:schemeClr val="tx1"/>
                </a:solidFill>
                <a:latin typeface="Arial" charset="0"/>
                <a:ea typeface="宋体" charset="-122"/>
                <a:cs typeface="+mn-cs"/>
              </a:defRPr>
            </a:lvl7pPr>
            <a:lvl8pPr marL="3200400" algn="l" defTabSz="914400" rtl="0" eaLnBrk="1" latinLnBrk="0" hangingPunct="1">
              <a:defRPr sz="2000" kern="1200">
                <a:solidFill>
                  <a:schemeClr val="tx1"/>
                </a:solidFill>
                <a:latin typeface="Arial" charset="0"/>
                <a:ea typeface="宋体" charset="-122"/>
                <a:cs typeface="+mn-cs"/>
              </a:defRPr>
            </a:lvl8pPr>
            <a:lvl9pPr marL="3657600" algn="l" defTabSz="914400" rtl="0" eaLnBrk="1" latinLnBrk="0" hangingPunct="1">
              <a:defRPr sz="2000" kern="1200">
                <a:solidFill>
                  <a:schemeClr val="tx1"/>
                </a:solidFill>
                <a:latin typeface="Arial" charset="0"/>
                <a:ea typeface="宋体" charset="-122"/>
                <a:cs typeface="+mn-cs"/>
              </a:defRPr>
            </a:lvl9pPr>
          </a:lstStyle>
          <a:p>
            <a:endParaRPr lang="zh-CN" altLang="en-US"/>
          </a:p>
        </p:txBody>
      </p:sp>
      <p:sp>
        <p:nvSpPr>
          <p:cNvPr id="16" name="Line 50"/>
          <p:cNvSpPr>
            <a:spLocks noChangeShapeType="1"/>
          </p:cNvSpPr>
          <p:nvPr/>
        </p:nvSpPr>
        <p:spPr bwMode="auto">
          <a:xfrm>
            <a:off x="306356" y="3318669"/>
            <a:ext cx="8737600" cy="0"/>
          </a:xfrm>
          <a:prstGeom prst="line">
            <a:avLst/>
          </a:prstGeom>
          <a:noFill/>
          <a:ln w="12700">
            <a:solidFill>
              <a:schemeClr val="bg2"/>
            </a:solidFill>
            <a:prstDash val="dash"/>
            <a:round/>
            <a:headEnd/>
            <a:tailEnd/>
          </a:ln>
        </p:spPr>
        <p:txBody>
          <a:bodyPr/>
          <a:lstStyle>
            <a:defPPr>
              <a:defRPr lang="zh-CN"/>
            </a:defPPr>
            <a:lvl1pPr algn="l" rtl="0" fontAlgn="base">
              <a:spcBef>
                <a:spcPct val="0"/>
              </a:spcBef>
              <a:spcAft>
                <a:spcPct val="0"/>
              </a:spcAft>
              <a:defRPr sz="2000" kern="1200">
                <a:solidFill>
                  <a:schemeClr val="tx1"/>
                </a:solidFill>
                <a:latin typeface="Arial" charset="0"/>
                <a:ea typeface="宋体" charset="-122"/>
                <a:cs typeface="+mn-cs"/>
              </a:defRPr>
            </a:lvl1pPr>
            <a:lvl2pPr marL="457200" algn="l" rtl="0" fontAlgn="base">
              <a:spcBef>
                <a:spcPct val="0"/>
              </a:spcBef>
              <a:spcAft>
                <a:spcPct val="0"/>
              </a:spcAft>
              <a:defRPr sz="2000" kern="1200">
                <a:solidFill>
                  <a:schemeClr val="tx1"/>
                </a:solidFill>
                <a:latin typeface="Arial" charset="0"/>
                <a:ea typeface="宋体" charset="-122"/>
                <a:cs typeface="+mn-cs"/>
              </a:defRPr>
            </a:lvl2pPr>
            <a:lvl3pPr marL="914400" algn="l" rtl="0" fontAlgn="base">
              <a:spcBef>
                <a:spcPct val="0"/>
              </a:spcBef>
              <a:spcAft>
                <a:spcPct val="0"/>
              </a:spcAft>
              <a:defRPr sz="2000" kern="1200">
                <a:solidFill>
                  <a:schemeClr val="tx1"/>
                </a:solidFill>
                <a:latin typeface="Arial" charset="0"/>
                <a:ea typeface="宋体" charset="-122"/>
                <a:cs typeface="+mn-cs"/>
              </a:defRPr>
            </a:lvl3pPr>
            <a:lvl4pPr marL="1371600" algn="l" rtl="0" fontAlgn="base">
              <a:spcBef>
                <a:spcPct val="0"/>
              </a:spcBef>
              <a:spcAft>
                <a:spcPct val="0"/>
              </a:spcAft>
              <a:defRPr sz="2000" kern="1200">
                <a:solidFill>
                  <a:schemeClr val="tx1"/>
                </a:solidFill>
                <a:latin typeface="Arial" charset="0"/>
                <a:ea typeface="宋体" charset="-122"/>
                <a:cs typeface="+mn-cs"/>
              </a:defRPr>
            </a:lvl4pPr>
            <a:lvl5pPr marL="1828800" algn="l" rtl="0" fontAlgn="base">
              <a:spcBef>
                <a:spcPct val="0"/>
              </a:spcBef>
              <a:spcAft>
                <a:spcPct val="0"/>
              </a:spcAft>
              <a:defRPr sz="2000" kern="1200">
                <a:solidFill>
                  <a:schemeClr val="tx1"/>
                </a:solidFill>
                <a:latin typeface="Arial" charset="0"/>
                <a:ea typeface="宋体" charset="-122"/>
                <a:cs typeface="+mn-cs"/>
              </a:defRPr>
            </a:lvl5pPr>
            <a:lvl6pPr marL="2286000" algn="l" defTabSz="914400" rtl="0" eaLnBrk="1" latinLnBrk="0" hangingPunct="1">
              <a:defRPr sz="2000" kern="1200">
                <a:solidFill>
                  <a:schemeClr val="tx1"/>
                </a:solidFill>
                <a:latin typeface="Arial" charset="0"/>
                <a:ea typeface="宋体" charset="-122"/>
                <a:cs typeface="+mn-cs"/>
              </a:defRPr>
            </a:lvl6pPr>
            <a:lvl7pPr marL="2743200" algn="l" defTabSz="914400" rtl="0" eaLnBrk="1" latinLnBrk="0" hangingPunct="1">
              <a:defRPr sz="2000" kern="1200">
                <a:solidFill>
                  <a:schemeClr val="tx1"/>
                </a:solidFill>
                <a:latin typeface="Arial" charset="0"/>
                <a:ea typeface="宋体" charset="-122"/>
                <a:cs typeface="+mn-cs"/>
              </a:defRPr>
            </a:lvl7pPr>
            <a:lvl8pPr marL="3200400" algn="l" defTabSz="914400" rtl="0" eaLnBrk="1" latinLnBrk="0" hangingPunct="1">
              <a:defRPr sz="2000" kern="1200">
                <a:solidFill>
                  <a:schemeClr val="tx1"/>
                </a:solidFill>
                <a:latin typeface="Arial" charset="0"/>
                <a:ea typeface="宋体" charset="-122"/>
                <a:cs typeface="+mn-cs"/>
              </a:defRPr>
            </a:lvl8pPr>
            <a:lvl9pPr marL="3657600" algn="l" defTabSz="914400" rtl="0" eaLnBrk="1" latinLnBrk="0" hangingPunct="1">
              <a:defRPr sz="2000" kern="1200">
                <a:solidFill>
                  <a:schemeClr val="tx1"/>
                </a:solidFill>
                <a:latin typeface="Arial" charset="0"/>
                <a:ea typeface="宋体" charset="-122"/>
                <a:cs typeface="+mn-cs"/>
              </a:defRPr>
            </a:lvl9pPr>
          </a:lstStyle>
          <a:p>
            <a:endParaRPr lang="zh-CN" altLang="en-US"/>
          </a:p>
        </p:txBody>
      </p:sp>
      <p:pic>
        <p:nvPicPr>
          <p:cNvPr id="17" name="Picture 16"/>
          <p:cNvPicPr>
            <a:picLocks noChangeAspect="1" noChangeArrowheads="1"/>
          </p:cNvPicPr>
          <p:nvPr/>
        </p:nvPicPr>
        <p:blipFill>
          <a:blip r:embed="rId6"/>
          <a:srcRect/>
          <a:stretch>
            <a:fillRect/>
          </a:stretch>
        </p:blipFill>
        <p:spPr bwMode="auto">
          <a:xfrm>
            <a:off x="539719" y="4379119"/>
            <a:ext cx="2225675" cy="1541462"/>
          </a:xfrm>
          <a:prstGeom prst="rect">
            <a:avLst/>
          </a:prstGeom>
          <a:noFill/>
          <a:ln w="9525" algn="ctr">
            <a:noFill/>
            <a:miter lim="800000"/>
            <a:headEnd/>
            <a:tailEnd/>
          </a:ln>
        </p:spPr>
      </p:pic>
      <p:pic>
        <p:nvPicPr>
          <p:cNvPr id="18" name="图片 60"/>
          <p:cNvPicPr>
            <a:picLocks noChangeAspect="1" noChangeArrowheads="1"/>
          </p:cNvPicPr>
          <p:nvPr/>
        </p:nvPicPr>
        <p:blipFill>
          <a:blip r:embed="rId7"/>
          <a:srcRect l="24681" t="7454" r="4671"/>
          <a:stretch>
            <a:fillRect/>
          </a:stretch>
        </p:blipFill>
        <p:spPr bwMode="auto">
          <a:xfrm>
            <a:off x="796894" y="1696244"/>
            <a:ext cx="1885950" cy="1554162"/>
          </a:xfrm>
          <a:prstGeom prst="rect">
            <a:avLst/>
          </a:prstGeom>
          <a:noFill/>
          <a:ln w="9525">
            <a:noFill/>
            <a:miter lim="800000"/>
            <a:headEnd/>
            <a:tailEnd/>
          </a:ln>
        </p:spPr>
      </p:pic>
      <p:pic>
        <p:nvPicPr>
          <p:cNvPr id="19" name="Picture 18"/>
          <p:cNvPicPr>
            <a:picLocks noChangeAspect="1" noChangeArrowheads="1"/>
          </p:cNvPicPr>
          <p:nvPr/>
        </p:nvPicPr>
        <p:blipFill>
          <a:blip r:embed="rId8"/>
          <a:srcRect/>
          <a:stretch>
            <a:fillRect/>
          </a:stretch>
        </p:blipFill>
        <p:spPr bwMode="auto">
          <a:xfrm>
            <a:off x="6211856" y="1764506"/>
            <a:ext cx="2832100" cy="1320800"/>
          </a:xfrm>
          <a:prstGeom prst="rect">
            <a:avLst/>
          </a:prstGeom>
          <a:noFill/>
          <a:ln w="9525">
            <a:noFill/>
            <a:miter lim="800000"/>
            <a:headEnd/>
            <a:tailEnd/>
          </a:ln>
        </p:spPr>
      </p:pic>
      <p:sp>
        <p:nvSpPr>
          <p:cNvPr id="20" name="Rectangle 19"/>
          <p:cNvSpPr>
            <a:spLocks noChangeArrowheads="1"/>
          </p:cNvSpPr>
          <p:nvPr/>
        </p:nvSpPr>
        <p:spPr bwMode="auto">
          <a:xfrm>
            <a:off x="3378190" y="3425031"/>
            <a:ext cx="2714644" cy="646331"/>
          </a:xfrm>
          <a:prstGeom prst="rect">
            <a:avLst/>
          </a:prstGeom>
          <a:noFill/>
          <a:ln w="9525">
            <a:noFill/>
            <a:miter lim="800000"/>
            <a:headEnd/>
            <a:tailEnd/>
          </a:ln>
        </p:spPr>
        <p:txBody>
          <a:bodyPr wrap="square" lIns="0" tIns="0" rIns="0" bIns="0">
            <a:spAutoFit/>
          </a:bodyPr>
          <a:lstStyle>
            <a:defPPr>
              <a:defRPr lang="zh-CN"/>
            </a:defPPr>
            <a:lvl1pPr algn="l" rtl="0" fontAlgn="base">
              <a:spcBef>
                <a:spcPct val="0"/>
              </a:spcBef>
              <a:spcAft>
                <a:spcPct val="0"/>
              </a:spcAft>
              <a:defRPr sz="2000" kern="1200">
                <a:solidFill>
                  <a:schemeClr val="tx1"/>
                </a:solidFill>
                <a:latin typeface="Arial" charset="0"/>
                <a:ea typeface="宋体" charset="-122"/>
                <a:cs typeface="+mn-cs"/>
              </a:defRPr>
            </a:lvl1pPr>
            <a:lvl2pPr marL="457200" algn="l" rtl="0" fontAlgn="base">
              <a:spcBef>
                <a:spcPct val="0"/>
              </a:spcBef>
              <a:spcAft>
                <a:spcPct val="0"/>
              </a:spcAft>
              <a:defRPr sz="2000" kern="1200">
                <a:solidFill>
                  <a:schemeClr val="tx1"/>
                </a:solidFill>
                <a:latin typeface="Arial" charset="0"/>
                <a:ea typeface="宋体" charset="-122"/>
                <a:cs typeface="+mn-cs"/>
              </a:defRPr>
            </a:lvl2pPr>
            <a:lvl3pPr marL="914400" algn="l" rtl="0" fontAlgn="base">
              <a:spcBef>
                <a:spcPct val="0"/>
              </a:spcBef>
              <a:spcAft>
                <a:spcPct val="0"/>
              </a:spcAft>
              <a:defRPr sz="2000" kern="1200">
                <a:solidFill>
                  <a:schemeClr val="tx1"/>
                </a:solidFill>
                <a:latin typeface="Arial" charset="0"/>
                <a:ea typeface="宋体" charset="-122"/>
                <a:cs typeface="+mn-cs"/>
              </a:defRPr>
            </a:lvl3pPr>
            <a:lvl4pPr marL="1371600" algn="l" rtl="0" fontAlgn="base">
              <a:spcBef>
                <a:spcPct val="0"/>
              </a:spcBef>
              <a:spcAft>
                <a:spcPct val="0"/>
              </a:spcAft>
              <a:defRPr sz="2000" kern="1200">
                <a:solidFill>
                  <a:schemeClr val="tx1"/>
                </a:solidFill>
                <a:latin typeface="Arial" charset="0"/>
                <a:ea typeface="宋体" charset="-122"/>
                <a:cs typeface="+mn-cs"/>
              </a:defRPr>
            </a:lvl4pPr>
            <a:lvl5pPr marL="1828800" algn="l" rtl="0" fontAlgn="base">
              <a:spcBef>
                <a:spcPct val="0"/>
              </a:spcBef>
              <a:spcAft>
                <a:spcPct val="0"/>
              </a:spcAft>
              <a:defRPr sz="2000" kern="1200">
                <a:solidFill>
                  <a:schemeClr val="tx1"/>
                </a:solidFill>
                <a:latin typeface="Arial" charset="0"/>
                <a:ea typeface="宋体" charset="-122"/>
                <a:cs typeface="+mn-cs"/>
              </a:defRPr>
            </a:lvl5pPr>
            <a:lvl6pPr marL="2286000" algn="l" defTabSz="914400" rtl="0" eaLnBrk="1" latinLnBrk="0" hangingPunct="1">
              <a:defRPr sz="2000" kern="1200">
                <a:solidFill>
                  <a:schemeClr val="tx1"/>
                </a:solidFill>
                <a:latin typeface="Arial" charset="0"/>
                <a:ea typeface="宋体" charset="-122"/>
                <a:cs typeface="+mn-cs"/>
              </a:defRPr>
            </a:lvl6pPr>
            <a:lvl7pPr marL="2743200" algn="l" defTabSz="914400" rtl="0" eaLnBrk="1" latinLnBrk="0" hangingPunct="1">
              <a:defRPr sz="2000" kern="1200">
                <a:solidFill>
                  <a:schemeClr val="tx1"/>
                </a:solidFill>
                <a:latin typeface="Arial" charset="0"/>
                <a:ea typeface="宋体" charset="-122"/>
                <a:cs typeface="+mn-cs"/>
              </a:defRPr>
            </a:lvl7pPr>
            <a:lvl8pPr marL="3200400" algn="l" defTabSz="914400" rtl="0" eaLnBrk="1" latinLnBrk="0" hangingPunct="1">
              <a:defRPr sz="2000" kern="1200">
                <a:solidFill>
                  <a:schemeClr val="tx1"/>
                </a:solidFill>
                <a:latin typeface="Arial" charset="0"/>
                <a:ea typeface="宋体" charset="-122"/>
                <a:cs typeface="+mn-cs"/>
              </a:defRPr>
            </a:lvl8pPr>
            <a:lvl9pPr marL="3657600" algn="l" defTabSz="914400" rtl="0" eaLnBrk="1" latinLnBrk="0" hangingPunct="1">
              <a:defRPr sz="2000" kern="1200">
                <a:solidFill>
                  <a:schemeClr val="tx1"/>
                </a:solidFill>
                <a:latin typeface="Arial" charset="0"/>
                <a:ea typeface="宋体" charset="-122"/>
                <a:cs typeface="+mn-cs"/>
              </a:defRPr>
            </a:lvl9pPr>
          </a:lstStyle>
          <a:p>
            <a:pPr algn="ctr" eaLnBrk="0" hangingPunct="0">
              <a:tabLst>
                <a:tab pos="1492250" algn="ctr"/>
                <a:tab pos="4406900" algn="ctr"/>
                <a:tab pos="7435850" algn="ctr"/>
              </a:tabLst>
            </a:pPr>
            <a:r>
              <a:rPr lang="en-US" altLang="zh-CN" sz="1400" b="1" dirty="0"/>
              <a:t>         </a:t>
            </a:r>
            <a:r>
              <a:rPr lang="zh-CN" altLang="en-US" sz="1400" b="1" dirty="0">
                <a:solidFill>
                  <a:srgbClr val="C00000"/>
                </a:solidFill>
              </a:rPr>
              <a:t>业务开发</a:t>
            </a:r>
            <a:r>
              <a:rPr lang="en-US" altLang="zh-CN" sz="1400" b="1" dirty="0"/>
              <a:t>	</a:t>
            </a:r>
          </a:p>
          <a:p>
            <a:pPr eaLnBrk="0" hangingPunct="0">
              <a:tabLst>
                <a:tab pos="1492250" algn="ctr"/>
                <a:tab pos="4406900" algn="ctr"/>
                <a:tab pos="7435850" algn="ctr"/>
              </a:tabLst>
            </a:pPr>
            <a:r>
              <a:rPr lang="zh-CN" altLang="en-US" sz="1400" dirty="0"/>
              <a:t>以向导和流程化方式进行业务逻辑的</a:t>
            </a:r>
            <a:r>
              <a:rPr lang="zh-CN" altLang="en-US" sz="1400" dirty="0" smtClean="0"/>
              <a:t>开发，并基于图形化方式调试</a:t>
            </a:r>
            <a:endParaRPr lang="en-US" altLang="zh-CN" sz="1400" dirty="0"/>
          </a:p>
        </p:txBody>
      </p:sp>
      <p:pic>
        <p:nvPicPr>
          <p:cNvPr id="21" name="Picture 20"/>
          <p:cNvPicPr>
            <a:picLocks noChangeAspect="1" noChangeArrowheads="1"/>
          </p:cNvPicPr>
          <p:nvPr/>
        </p:nvPicPr>
        <p:blipFill>
          <a:blip r:embed="rId9"/>
          <a:srcRect/>
          <a:stretch>
            <a:fillRect/>
          </a:stretch>
        </p:blipFill>
        <p:spPr bwMode="auto">
          <a:xfrm>
            <a:off x="6307148" y="4128281"/>
            <a:ext cx="2928958" cy="1238346"/>
          </a:xfrm>
          <a:prstGeom prst="rect">
            <a:avLst/>
          </a:prstGeom>
          <a:noFill/>
          <a:ln w="9525">
            <a:noFill/>
            <a:miter lim="800000"/>
            <a:headEnd/>
            <a:tailEnd/>
          </a:ln>
          <a:effectLst/>
        </p:spPr>
      </p:pic>
      <p:pic>
        <p:nvPicPr>
          <p:cNvPr id="22" name="Picture 21"/>
          <p:cNvPicPr>
            <a:picLocks noChangeAspect="1" noChangeArrowheads="1"/>
          </p:cNvPicPr>
          <p:nvPr/>
        </p:nvPicPr>
        <p:blipFill>
          <a:blip r:embed="rId10" cstate="print"/>
          <a:srcRect/>
          <a:stretch>
            <a:fillRect/>
          </a:stretch>
        </p:blipFill>
        <p:spPr bwMode="auto">
          <a:xfrm>
            <a:off x="6878652" y="4628347"/>
            <a:ext cx="1357322" cy="1229849"/>
          </a:xfrm>
          <a:prstGeom prst="rect">
            <a:avLst/>
          </a:prstGeom>
          <a:noFill/>
          <a:ln w="9525">
            <a:noFill/>
            <a:miter lim="800000"/>
            <a:headEnd/>
            <a:tailEnd/>
          </a:ln>
          <a:effectLst/>
        </p:spPr>
      </p:pic>
    </p:spTree>
    <p:extLst>
      <p:ext uri="{BB962C8B-B14F-4D97-AF65-F5344CB8AC3E}">
        <p14:creationId xmlns:p14="http://schemas.microsoft.com/office/powerpoint/2010/main" val="136871376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a:t>服</a:t>
            </a:r>
            <a:r>
              <a:rPr lang="zh-CN" altLang="en-US" sz="2400" dirty="0" smtClean="0"/>
              <a:t>务编排（页面流）</a:t>
            </a:r>
            <a:endParaRPr lang="zh-CN" altLang="en-US" sz="2400" dirty="0"/>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74</a:t>
            </a:fld>
            <a:endParaRPr lang="en-US" altLang="zh-CN"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1081" y="2895600"/>
            <a:ext cx="657225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375772" y="1065074"/>
            <a:ext cx="9057153" cy="1754326"/>
          </a:xfrm>
          <a:prstGeom prst="rect">
            <a:avLst/>
          </a:prstGeom>
        </p:spPr>
        <p:txBody>
          <a:bodyPr wrap="square">
            <a:spAutoFit/>
          </a:bodyPr>
          <a:lstStyle/>
          <a:p>
            <a:r>
              <a:rPr lang="zh-CN" altLang="en-US" dirty="0"/>
              <a:t>页面</a:t>
            </a:r>
            <a:r>
              <a:rPr lang="zh-CN" altLang="en-US" dirty="0" smtClean="0"/>
              <a:t>流</a:t>
            </a:r>
            <a:r>
              <a:rPr lang="en-US" altLang="zh-CN" dirty="0" smtClean="0"/>
              <a:t>——</a:t>
            </a:r>
            <a:r>
              <a:rPr lang="zh-CN" altLang="en-US" dirty="0" smtClean="0"/>
              <a:t>管理</a:t>
            </a:r>
            <a:r>
              <a:rPr lang="zh-CN" altLang="en-US" dirty="0"/>
              <a:t>浏览器的多个页面之间跳转的流程</a:t>
            </a:r>
          </a:p>
          <a:p>
            <a:pPr marL="285750" indent="-285750">
              <a:buFont typeface="Arial" panose="020B0604020202020204" pitchFamily="34" charset="0"/>
              <a:buChar char="•"/>
            </a:pPr>
            <a:r>
              <a:rPr lang="zh-CN" altLang="en-US" dirty="0"/>
              <a:t>业务会话流程：多个页面的业务有紧密关联关系，在多个页面中共享业务数据</a:t>
            </a:r>
          </a:p>
          <a:p>
            <a:r>
              <a:rPr lang="zh-CN" altLang="en-US" dirty="0"/>
              <a:t>运行态数据总线</a:t>
            </a:r>
          </a:p>
          <a:p>
            <a:pPr marL="285750" indent="-285750">
              <a:buFont typeface="Arial" panose="020B0604020202020204" pitchFamily="34" charset="0"/>
              <a:buChar char="•"/>
            </a:pPr>
            <a:r>
              <a:rPr lang="zh-CN" altLang="en-US" dirty="0"/>
              <a:t>请求数据总线（只在某次页面请求到下个页面之间有效）</a:t>
            </a:r>
          </a:p>
          <a:p>
            <a:pPr marL="285750" indent="-285750">
              <a:buFont typeface="Arial" panose="020B0604020202020204" pitchFamily="34" charset="0"/>
              <a:buChar char="•"/>
            </a:pPr>
            <a:r>
              <a:rPr lang="zh-CN" altLang="en-US" dirty="0"/>
              <a:t>页面流实例数据总线（当前实例下跨页面之间可访问）</a:t>
            </a:r>
          </a:p>
          <a:p>
            <a:pPr marL="285750" indent="-285750">
              <a:buFont typeface="Arial" panose="020B0604020202020204" pitchFamily="34" charset="0"/>
              <a:buChar char="•"/>
            </a:pPr>
            <a:r>
              <a:rPr lang="zh-CN" altLang="en-US" dirty="0"/>
              <a:t>会话期数据总线（当前用户会话期间任意页面流直接可以访问）</a:t>
            </a:r>
          </a:p>
        </p:txBody>
      </p:sp>
    </p:spTree>
    <p:extLst>
      <p:ext uri="{BB962C8B-B14F-4D97-AF65-F5344CB8AC3E}">
        <p14:creationId xmlns:p14="http://schemas.microsoft.com/office/powerpoint/2010/main" val="176517412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a:t>服</a:t>
            </a:r>
            <a:r>
              <a:rPr lang="zh-CN" altLang="en-US" sz="2400" dirty="0" smtClean="0"/>
              <a:t>务编排（逻辑流）</a:t>
            </a:r>
            <a:endParaRPr lang="zh-CN" altLang="en-US" sz="2400" dirty="0"/>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75</a:t>
            </a:fld>
            <a:endParaRPr lang="en-US" altLang="zh-CN" dirty="0"/>
          </a:p>
        </p:txBody>
      </p:sp>
      <p:sp>
        <p:nvSpPr>
          <p:cNvPr id="2" name="Rectangle 1"/>
          <p:cNvSpPr/>
          <p:nvPr/>
        </p:nvSpPr>
        <p:spPr>
          <a:xfrm>
            <a:off x="420861" y="1004865"/>
            <a:ext cx="8402464" cy="1200329"/>
          </a:xfrm>
          <a:prstGeom prst="rect">
            <a:avLst/>
          </a:prstGeom>
        </p:spPr>
        <p:txBody>
          <a:bodyPr wrap="square">
            <a:spAutoFit/>
          </a:bodyPr>
          <a:lstStyle/>
          <a:p>
            <a:r>
              <a:rPr lang="zh-CN" altLang="en-US" dirty="0"/>
              <a:t>逻辑</a:t>
            </a:r>
            <a:r>
              <a:rPr lang="zh-CN" altLang="en-US" dirty="0" smtClean="0"/>
              <a:t>流</a:t>
            </a:r>
            <a:r>
              <a:rPr lang="en-US" altLang="zh-CN" dirty="0" smtClean="0"/>
              <a:t>——</a:t>
            </a:r>
            <a:r>
              <a:rPr lang="zh-CN" altLang="en-US" dirty="0" smtClean="0"/>
              <a:t>是</a:t>
            </a:r>
            <a:r>
              <a:rPr lang="zh-CN" altLang="en-US" dirty="0"/>
              <a:t>解决企业业务处理过程中的计算相关的流程，例如</a:t>
            </a:r>
            <a:r>
              <a:rPr lang="zh-CN" altLang="en-US" dirty="0" smtClean="0"/>
              <a:t>交易等</a:t>
            </a:r>
            <a:endParaRPr lang="zh-CN" altLang="en-US" dirty="0"/>
          </a:p>
          <a:p>
            <a:pPr marL="285750" indent="-285750">
              <a:buFont typeface="Arial" panose="020B0604020202020204" pitchFamily="34" charset="0"/>
              <a:buChar char="•"/>
            </a:pPr>
            <a:r>
              <a:rPr lang="zh-CN" altLang="en-US" dirty="0"/>
              <a:t>无状态流程（高效率、易管理）</a:t>
            </a:r>
          </a:p>
          <a:p>
            <a:pPr marL="285750" indent="-285750">
              <a:buFont typeface="Arial" panose="020B0604020202020204" pitchFamily="34" charset="0"/>
              <a:buChar char="•"/>
            </a:pPr>
            <a:r>
              <a:rPr lang="zh-CN" altLang="en-US" dirty="0"/>
              <a:t>运行态数据总线（处理单元标准化、提高复用）</a:t>
            </a:r>
          </a:p>
          <a:p>
            <a:pPr marL="285750" indent="-285750">
              <a:buFont typeface="Arial" panose="020B0604020202020204" pitchFamily="34" charset="0"/>
              <a:buChar char="•"/>
            </a:pPr>
            <a:r>
              <a:rPr lang="zh-CN" altLang="en-US" dirty="0"/>
              <a:t>轻量型容器（动态更新、多种监控管理方式）</a:t>
            </a:r>
          </a:p>
        </p:txBody>
      </p:sp>
      <p:pic>
        <p:nvPicPr>
          <p:cNvPr id="3" name="Picture 2"/>
          <p:cNvPicPr>
            <a:picLocks noChangeAspect="1"/>
          </p:cNvPicPr>
          <p:nvPr/>
        </p:nvPicPr>
        <p:blipFill>
          <a:blip r:embed="rId3"/>
          <a:stretch>
            <a:fillRect/>
          </a:stretch>
        </p:blipFill>
        <p:spPr>
          <a:xfrm>
            <a:off x="1050925" y="2209800"/>
            <a:ext cx="7620000" cy="3854174"/>
          </a:xfrm>
          <a:prstGeom prst="rect">
            <a:avLst/>
          </a:prstGeom>
        </p:spPr>
      </p:pic>
    </p:spTree>
    <p:extLst>
      <p:ext uri="{BB962C8B-B14F-4D97-AF65-F5344CB8AC3E}">
        <p14:creationId xmlns:p14="http://schemas.microsoft.com/office/powerpoint/2010/main" val="237591310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a:t>服</a:t>
            </a:r>
            <a:r>
              <a:rPr lang="zh-CN" altLang="en-US" sz="2400" dirty="0" smtClean="0"/>
              <a:t>务编排（工作流）</a:t>
            </a:r>
            <a:endParaRPr lang="zh-CN" altLang="en-US" sz="2400" dirty="0"/>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76</a:t>
            </a:fld>
            <a:endParaRPr lang="en-US" altLang="zh-CN" dirty="0"/>
          </a:p>
        </p:txBody>
      </p:sp>
      <p:pic>
        <p:nvPicPr>
          <p:cNvPr id="2" name="Picture 1"/>
          <p:cNvPicPr>
            <a:picLocks noChangeAspect="1"/>
          </p:cNvPicPr>
          <p:nvPr/>
        </p:nvPicPr>
        <p:blipFill>
          <a:blip r:embed="rId3"/>
          <a:stretch>
            <a:fillRect/>
          </a:stretch>
        </p:blipFill>
        <p:spPr>
          <a:xfrm>
            <a:off x="545235" y="1504950"/>
            <a:ext cx="8477250" cy="4514850"/>
          </a:xfrm>
          <a:prstGeom prst="rect">
            <a:avLst/>
          </a:prstGeom>
          <a:ln>
            <a:solidFill>
              <a:schemeClr val="bg1">
                <a:lumMod val="85000"/>
              </a:schemeClr>
            </a:solidFill>
          </a:ln>
        </p:spPr>
      </p:pic>
      <p:sp>
        <p:nvSpPr>
          <p:cNvPr id="3" name="Rectangle 2"/>
          <p:cNvSpPr/>
          <p:nvPr/>
        </p:nvSpPr>
        <p:spPr>
          <a:xfrm>
            <a:off x="402100" y="986097"/>
            <a:ext cx="8492459" cy="369332"/>
          </a:xfrm>
          <a:prstGeom prst="rect">
            <a:avLst/>
          </a:prstGeom>
        </p:spPr>
        <p:txBody>
          <a:bodyPr wrap="square">
            <a:spAutoFit/>
          </a:bodyPr>
          <a:lstStyle/>
          <a:p>
            <a:r>
              <a:rPr lang="zh-CN" altLang="en-US" dirty="0"/>
              <a:t>工作</a:t>
            </a:r>
            <a:r>
              <a:rPr lang="zh-CN" altLang="en-US" dirty="0" smtClean="0"/>
              <a:t>流</a:t>
            </a:r>
            <a:r>
              <a:rPr lang="en-US" altLang="zh-CN" dirty="0"/>
              <a:t>——</a:t>
            </a:r>
            <a:r>
              <a:rPr lang="zh-CN" altLang="en-US" dirty="0" smtClean="0"/>
              <a:t>是</a:t>
            </a:r>
            <a:r>
              <a:rPr lang="zh-CN" altLang="en-US" dirty="0"/>
              <a:t>处理多人、多环节跨时间能够完成一个完整的业务处理过程的</a:t>
            </a:r>
            <a:r>
              <a:rPr lang="zh-CN" altLang="en-US" dirty="0" smtClean="0"/>
              <a:t>流程</a:t>
            </a:r>
            <a:endParaRPr lang="zh-CN" altLang="en-US" dirty="0"/>
          </a:p>
        </p:txBody>
      </p:sp>
    </p:spTree>
    <p:extLst>
      <p:ext uri="{BB962C8B-B14F-4D97-AF65-F5344CB8AC3E}">
        <p14:creationId xmlns:p14="http://schemas.microsoft.com/office/powerpoint/2010/main" val="371222039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a:t>服</a:t>
            </a:r>
            <a:r>
              <a:rPr lang="zh-CN" altLang="en-US" sz="2400" dirty="0" smtClean="0"/>
              <a:t>务编排（服务）</a:t>
            </a:r>
            <a:endParaRPr lang="zh-CN" altLang="en-US" sz="2400" dirty="0"/>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77</a:t>
            </a:fld>
            <a:endParaRPr lang="en-US" altLang="zh-CN" dirty="0"/>
          </a:p>
        </p:txBody>
      </p:sp>
      <p:pic>
        <p:nvPicPr>
          <p:cNvPr id="2" name="Picture 1"/>
          <p:cNvPicPr>
            <a:picLocks noChangeAspect="1"/>
          </p:cNvPicPr>
          <p:nvPr/>
        </p:nvPicPr>
        <p:blipFill>
          <a:blip r:embed="rId3"/>
          <a:stretch>
            <a:fillRect/>
          </a:stretch>
        </p:blipFill>
        <p:spPr>
          <a:xfrm>
            <a:off x="805760" y="2590800"/>
            <a:ext cx="7782891" cy="3162300"/>
          </a:xfrm>
          <a:prstGeom prst="rect">
            <a:avLst/>
          </a:prstGeom>
        </p:spPr>
      </p:pic>
      <p:sp>
        <p:nvSpPr>
          <p:cNvPr id="3" name="Rectangle 2"/>
          <p:cNvSpPr/>
          <p:nvPr/>
        </p:nvSpPr>
        <p:spPr>
          <a:xfrm>
            <a:off x="517525" y="933271"/>
            <a:ext cx="8229600" cy="1200329"/>
          </a:xfrm>
          <a:prstGeom prst="rect">
            <a:avLst/>
          </a:prstGeom>
        </p:spPr>
        <p:txBody>
          <a:bodyPr wrap="square">
            <a:spAutoFit/>
          </a:bodyPr>
          <a:lstStyle/>
          <a:p>
            <a:pPr marL="285750" indent="-285750">
              <a:buFont typeface="Arial" panose="020B0604020202020204" pitchFamily="34" charset="0"/>
              <a:buChar char="•"/>
            </a:pPr>
            <a:r>
              <a:rPr lang="zh-CN" altLang="en-US" dirty="0"/>
              <a:t>采用SCA规范实现了服务接口、实现和协议无关性</a:t>
            </a:r>
          </a:p>
          <a:p>
            <a:pPr marL="285750" indent="-285750">
              <a:buFont typeface="Arial" panose="020B0604020202020204" pitchFamily="34" charset="0"/>
              <a:buChar char="•"/>
            </a:pPr>
            <a:r>
              <a:rPr lang="zh-CN" altLang="en-US" dirty="0"/>
              <a:t>服务调用自动适配远程与本地</a:t>
            </a:r>
          </a:p>
          <a:p>
            <a:pPr marL="285750" indent="-285750">
              <a:buFont typeface="Arial" panose="020B0604020202020204" pitchFamily="34" charset="0"/>
              <a:buChar char="•"/>
            </a:pPr>
            <a:r>
              <a:rPr lang="zh-CN" altLang="en-US" dirty="0"/>
              <a:t>通过UDDI实现服务路由</a:t>
            </a:r>
          </a:p>
          <a:p>
            <a:pPr marL="285750" indent="-285750">
              <a:buFont typeface="Arial" panose="020B0604020202020204" pitchFamily="34" charset="0"/>
              <a:buChar char="•"/>
            </a:pPr>
            <a:r>
              <a:rPr lang="zh-CN" altLang="en-US" dirty="0"/>
              <a:t>支持同步/异步方式</a:t>
            </a:r>
          </a:p>
        </p:txBody>
      </p:sp>
    </p:spTree>
    <p:extLst>
      <p:ext uri="{BB962C8B-B14F-4D97-AF65-F5344CB8AC3E}">
        <p14:creationId xmlns:p14="http://schemas.microsoft.com/office/powerpoint/2010/main" val="266962439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a:t>部</a:t>
            </a:r>
            <a:r>
              <a:rPr lang="zh-CN" altLang="en-US" sz="2400" dirty="0" smtClean="0"/>
              <a:t>署框架</a:t>
            </a:r>
            <a:endParaRPr lang="zh-CN" altLang="en-US" sz="2400" dirty="0"/>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78</a:t>
            </a:fld>
            <a:endParaRPr lang="en-US" altLang="zh-CN" dirty="0"/>
          </a:p>
        </p:txBody>
      </p:sp>
      <p:sp>
        <p:nvSpPr>
          <p:cNvPr id="4" name="圆角矩形 17"/>
          <p:cNvSpPr/>
          <p:nvPr/>
        </p:nvSpPr>
        <p:spPr>
          <a:xfrm>
            <a:off x="559173" y="1059600"/>
            <a:ext cx="8568952" cy="1455000"/>
          </a:xfrm>
          <a:prstGeom prst="roundRect">
            <a:avLst>
              <a:gd name="adj" fmla="val 6067"/>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fontAlgn="auto">
              <a:spcBef>
                <a:spcPts val="0"/>
              </a:spcBef>
              <a:spcAft>
                <a:spcPts val="0"/>
              </a:spcAft>
              <a:defRPr/>
            </a:pPr>
            <a:r>
              <a:rPr lang="zh-CN" altLang="en-US" sz="1200" kern="0" dirty="0" smtClean="0">
                <a:solidFill>
                  <a:sysClr val="window" lastClr="FFFFFF"/>
                </a:solidFill>
                <a:latin typeface="微软雅黑" pitchFamily="34" charset="-122"/>
                <a:ea typeface="微软雅黑" pitchFamily="34" charset="-122"/>
              </a:rPr>
              <a:t>应</a:t>
            </a:r>
            <a:endParaRPr lang="en-US" altLang="zh-CN" sz="1200" kern="0" dirty="0" smtClean="0">
              <a:solidFill>
                <a:sysClr val="window" lastClr="FFFFFF"/>
              </a:solidFill>
              <a:latin typeface="微软雅黑" pitchFamily="34" charset="-122"/>
              <a:ea typeface="微软雅黑" pitchFamily="34" charset="-122"/>
            </a:endParaRPr>
          </a:p>
          <a:p>
            <a:pPr fontAlgn="auto">
              <a:spcBef>
                <a:spcPts val="0"/>
              </a:spcBef>
              <a:spcAft>
                <a:spcPts val="0"/>
              </a:spcAft>
              <a:defRPr/>
            </a:pPr>
            <a:r>
              <a:rPr lang="zh-CN" altLang="en-US" sz="1200" kern="0" dirty="0" smtClean="0">
                <a:solidFill>
                  <a:sysClr val="window" lastClr="FFFFFF"/>
                </a:solidFill>
                <a:latin typeface="微软雅黑" pitchFamily="34" charset="-122"/>
                <a:ea typeface="微软雅黑" pitchFamily="34" charset="-122"/>
              </a:rPr>
              <a:t>用</a:t>
            </a:r>
            <a:endParaRPr lang="en-US" altLang="zh-CN" sz="1200" kern="0" dirty="0" smtClean="0">
              <a:solidFill>
                <a:sysClr val="window" lastClr="FFFFFF"/>
              </a:solidFill>
              <a:latin typeface="微软雅黑" pitchFamily="34" charset="-122"/>
              <a:ea typeface="微软雅黑" pitchFamily="34" charset="-122"/>
            </a:endParaRPr>
          </a:p>
          <a:p>
            <a:pPr fontAlgn="auto">
              <a:spcBef>
                <a:spcPts val="0"/>
              </a:spcBef>
              <a:spcAft>
                <a:spcPts val="0"/>
              </a:spcAft>
              <a:defRPr/>
            </a:pPr>
            <a:r>
              <a:rPr lang="zh-CN" altLang="en-US" sz="1200" kern="0" dirty="0" smtClean="0">
                <a:solidFill>
                  <a:sysClr val="window" lastClr="FFFFFF"/>
                </a:solidFill>
                <a:latin typeface="微软雅黑" pitchFamily="34" charset="-122"/>
                <a:ea typeface="微软雅黑" pitchFamily="34" charset="-122"/>
              </a:rPr>
              <a:t>框</a:t>
            </a:r>
            <a:endParaRPr lang="en-US" altLang="zh-CN" sz="1200" kern="0" dirty="0">
              <a:solidFill>
                <a:sysClr val="window" lastClr="FFFFFF"/>
              </a:solidFill>
              <a:latin typeface="微软雅黑" pitchFamily="34" charset="-122"/>
              <a:ea typeface="微软雅黑" pitchFamily="34" charset="-122"/>
            </a:endParaRPr>
          </a:p>
          <a:p>
            <a:pPr fontAlgn="auto">
              <a:spcBef>
                <a:spcPts val="0"/>
              </a:spcBef>
              <a:spcAft>
                <a:spcPts val="0"/>
              </a:spcAft>
              <a:defRPr/>
            </a:pPr>
            <a:r>
              <a:rPr lang="zh-CN" altLang="en-US" sz="1200" kern="0" dirty="0">
                <a:solidFill>
                  <a:sysClr val="window" lastClr="FFFFFF"/>
                </a:solidFill>
                <a:latin typeface="微软雅黑" pitchFamily="34" charset="-122"/>
                <a:ea typeface="微软雅黑" pitchFamily="34" charset="-122"/>
              </a:rPr>
              <a:t>架</a:t>
            </a:r>
            <a:endParaRPr lang="en-US" altLang="zh-CN" sz="1200" kern="0" dirty="0">
              <a:solidFill>
                <a:sysClr val="window" lastClr="FFFFFF"/>
              </a:solidFill>
              <a:latin typeface="微软雅黑" pitchFamily="34" charset="-122"/>
              <a:ea typeface="微软雅黑" pitchFamily="34" charset="-122"/>
            </a:endParaRPr>
          </a:p>
          <a:p>
            <a:pPr fontAlgn="auto">
              <a:spcBef>
                <a:spcPts val="0"/>
              </a:spcBef>
              <a:spcAft>
                <a:spcPts val="0"/>
              </a:spcAft>
              <a:defRPr/>
            </a:pPr>
            <a:r>
              <a:rPr lang="zh-CN" altLang="en-US" sz="1200" kern="0" dirty="0">
                <a:solidFill>
                  <a:sysClr val="window" lastClr="FFFFFF"/>
                </a:solidFill>
                <a:latin typeface="微软雅黑" pitchFamily="34" charset="-122"/>
                <a:ea typeface="微软雅黑" pitchFamily="34" charset="-122"/>
              </a:rPr>
              <a:t>层</a:t>
            </a:r>
            <a:endParaRPr lang="en-US" altLang="zh-CN" sz="1200" kern="0" dirty="0">
              <a:solidFill>
                <a:sysClr val="window" lastClr="FFFFFF"/>
              </a:solidFill>
              <a:latin typeface="微软雅黑" pitchFamily="34" charset="-122"/>
              <a:ea typeface="微软雅黑" pitchFamily="34" charset="-122"/>
            </a:endParaRPr>
          </a:p>
        </p:txBody>
      </p:sp>
      <p:sp>
        <p:nvSpPr>
          <p:cNvPr id="5" name="圆角矩形 18"/>
          <p:cNvSpPr/>
          <p:nvPr/>
        </p:nvSpPr>
        <p:spPr>
          <a:xfrm>
            <a:off x="7162371" y="1129188"/>
            <a:ext cx="541764" cy="1329466"/>
          </a:xfrm>
          <a:prstGeom prst="round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zh-CN" altLang="en-US" sz="1200" kern="0" dirty="0">
                <a:solidFill>
                  <a:schemeClr val="tx1"/>
                </a:solidFill>
                <a:latin typeface="微软雅黑" pitchFamily="34" charset="-122"/>
              </a:rPr>
              <a:t>资源重构框架</a:t>
            </a:r>
          </a:p>
        </p:txBody>
      </p:sp>
      <p:sp>
        <p:nvSpPr>
          <p:cNvPr id="7" name="圆角矩形 19"/>
          <p:cNvSpPr/>
          <p:nvPr/>
        </p:nvSpPr>
        <p:spPr>
          <a:xfrm>
            <a:off x="6121466" y="1824317"/>
            <a:ext cx="1015807" cy="634338"/>
          </a:xfrm>
          <a:prstGeom prst="round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zh-CN" altLang="en-US" sz="1200" kern="0" dirty="0" smtClean="0">
                <a:solidFill>
                  <a:schemeClr val="tx1"/>
                </a:solidFill>
                <a:latin typeface="微软雅黑" pitchFamily="34" charset="-122"/>
              </a:rPr>
              <a:t>模板框架</a:t>
            </a:r>
            <a:endParaRPr lang="zh-CN" altLang="en-US" sz="1200" kern="0" dirty="0">
              <a:solidFill>
                <a:schemeClr val="tx1"/>
              </a:solidFill>
              <a:latin typeface="微软雅黑" pitchFamily="34" charset="-122"/>
            </a:endParaRPr>
          </a:p>
        </p:txBody>
      </p:sp>
      <p:sp>
        <p:nvSpPr>
          <p:cNvPr id="9" name="圆角矩形 20"/>
          <p:cNvSpPr/>
          <p:nvPr/>
        </p:nvSpPr>
        <p:spPr>
          <a:xfrm>
            <a:off x="1021461" y="1129188"/>
            <a:ext cx="643344" cy="1329466"/>
          </a:xfrm>
          <a:prstGeom prst="round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pPr>
            <a:r>
              <a:rPr lang="zh-CN" altLang="en-US" sz="1200" kern="0" dirty="0">
                <a:solidFill>
                  <a:schemeClr val="tx1"/>
                </a:solidFill>
                <a:latin typeface="微软雅黑" pitchFamily="34" charset="-122"/>
              </a:rPr>
              <a:t>项目工程管理视图</a:t>
            </a:r>
          </a:p>
        </p:txBody>
      </p:sp>
      <p:sp>
        <p:nvSpPr>
          <p:cNvPr id="10" name="圆角矩形 21"/>
          <p:cNvSpPr/>
          <p:nvPr/>
        </p:nvSpPr>
        <p:spPr>
          <a:xfrm>
            <a:off x="5080561" y="1824317"/>
            <a:ext cx="1015807" cy="634338"/>
          </a:xfrm>
          <a:prstGeom prst="roundRect">
            <a:avLst/>
          </a:prstGeom>
          <a:solidFill>
            <a:srgbClr val="0070C0"/>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pPr>
            <a:r>
              <a:rPr lang="zh-CN" altLang="en-US" sz="1400" kern="0" dirty="0">
                <a:solidFill>
                  <a:schemeClr val="tx1"/>
                </a:solidFill>
                <a:latin typeface="Calibri"/>
                <a:ea typeface="宋体"/>
              </a:rPr>
              <a:t>部署框架</a:t>
            </a:r>
          </a:p>
        </p:txBody>
      </p:sp>
      <p:sp>
        <p:nvSpPr>
          <p:cNvPr id="11" name="圆角矩形 22"/>
          <p:cNvSpPr/>
          <p:nvPr/>
        </p:nvSpPr>
        <p:spPr>
          <a:xfrm>
            <a:off x="1698616" y="1124257"/>
            <a:ext cx="744925" cy="977938"/>
          </a:xfrm>
          <a:prstGeom prst="round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altLang="zh-CN" sz="1200" kern="0" dirty="0" smtClean="0">
                <a:solidFill>
                  <a:schemeClr val="tx1"/>
                </a:solidFill>
                <a:latin typeface="微软雅黑" pitchFamily="34" charset="-122"/>
              </a:rPr>
              <a:t>GEF</a:t>
            </a:r>
            <a:r>
              <a:rPr lang="zh-CN" altLang="en-US" sz="1200" kern="0" dirty="0" smtClean="0">
                <a:solidFill>
                  <a:schemeClr val="tx1"/>
                </a:solidFill>
                <a:latin typeface="微软雅黑" pitchFamily="34" charset="-122"/>
              </a:rPr>
              <a:t>编辑器</a:t>
            </a:r>
            <a:endParaRPr lang="zh-CN" altLang="en-US" sz="1200" kern="0" dirty="0">
              <a:solidFill>
                <a:schemeClr val="tx1"/>
              </a:solidFill>
              <a:latin typeface="微软雅黑" pitchFamily="34" charset="-122"/>
            </a:endParaRPr>
          </a:p>
        </p:txBody>
      </p:sp>
      <p:sp>
        <p:nvSpPr>
          <p:cNvPr id="12" name="圆角矩形 23"/>
          <p:cNvSpPr/>
          <p:nvPr/>
        </p:nvSpPr>
        <p:spPr>
          <a:xfrm>
            <a:off x="3256186" y="1124257"/>
            <a:ext cx="744925" cy="977938"/>
          </a:xfrm>
          <a:prstGeom prst="round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altLang="zh-CN" sz="1200" kern="0" dirty="0" smtClean="0">
                <a:solidFill>
                  <a:schemeClr val="tx1"/>
                </a:solidFill>
                <a:latin typeface="微软雅黑" pitchFamily="34" charset="-122"/>
              </a:rPr>
              <a:t>Form</a:t>
            </a:r>
            <a:r>
              <a:rPr lang="zh-CN" altLang="en-US" sz="1200" kern="0" dirty="0" smtClean="0">
                <a:solidFill>
                  <a:schemeClr val="tx1"/>
                </a:solidFill>
                <a:latin typeface="微软雅黑" pitchFamily="34" charset="-122"/>
              </a:rPr>
              <a:t>编辑器</a:t>
            </a:r>
            <a:endParaRPr lang="zh-CN" altLang="en-US" sz="1200" kern="0" dirty="0">
              <a:solidFill>
                <a:schemeClr val="tx1"/>
              </a:solidFill>
              <a:latin typeface="微软雅黑" pitchFamily="34" charset="-122"/>
            </a:endParaRPr>
          </a:p>
        </p:txBody>
      </p:sp>
      <p:sp>
        <p:nvSpPr>
          <p:cNvPr id="13" name="圆角矩形 24"/>
          <p:cNvSpPr/>
          <p:nvPr/>
        </p:nvSpPr>
        <p:spPr>
          <a:xfrm>
            <a:off x="2477401" y="1124257"/>
            <a:ext cx="744925" cy="977938"/>
          </a:xfrm>
          <a:prstGeom prst="round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altLang="zh-CN" sz="1200" kern="0" dirty="0" smtClean="0">
                <a:solidFill>
                  <a:schemeClr val="tx1"/>
                </a:solidFill>
                <a:latin typeface="微软雅黑" pitchFamily="34" charset="-122"/>
              </a:rPr>
              <a:t>XML</a:t>
            </a:r>
            <a:r>
              <a:rPr lang="zh-CN" altLang="en-US" sz="1200" kern="0" dirty="0" smtClean="0">
                <a:solidFill>
                  <a:schemeClr val="tx1"/>
                </a:solidFill>
                <a:latin typeface="微软雅黑" pitchFamily="34" charset="-122"/>
              </a:rPr>
              <a:t>编辑器</a:t>
            </a:r>
            <a:endParaRPr lang="zh-CN" altLang="en-US" sz="1200" kern="0" dirty="0">
              <a:solidFill>
                <a:schemeClr val="tx1"/>
              </a:solidFill>
              <a:latin typeface="微软雅黑" pitchFamily="34" charset="-122"/>
            </a:endParaRPr>
          </a:p>
        </p:txBody>
      </p:sp>
      <p:sp>
        <p:nvSpPr>
          <p:cNvPr id="14" name="圆角矩形 25"/>
          <p:cNvSpPr/>
          <p:nvPr/>
        </p:nvSpPr>
        <p:spPr>
          <a:xfrm>
            <a:off x="1698616" y="2147203"/>
            <a:ext cx="2302495" cy="311453"/>
          </a:xfrm>
          <a:prstGeom prst="round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zh-CN" altLang="en-US" sz="1200" kern="0" dirty="0" smtClean="0">
                <a:solidFill>
                  <a:schemeClr val="tx1"/>
                </a:solidFill>
                <a:latin typeface="微软雅黑" pitchFamily="34" charset="-122"/>
              </a:rPr>
              <a:t>文本编辑器</a:t>
            </a:r>
            <a:endParaRPr lang="zh-CN" altLang="en-US" sz="1200" kern="0" dirty="0">
              <a:solidFill>
                <a:schemeClr val="tx1"/>
              </a:solidFill>
              <a:latin typeface="微软雅黑" pitchFamily="34" charset="-122"/>
            </a:endParaRPr>
          </a:p>
        </p:txBody>
      </p:sp>
      <p:sp>
        <p:nvSpPr>
          <p:cNvPr id="15" name="圆角矩形 26"/>
          <p:cNvSpPr/>
          <p:nvPr/>
        </p:nvSpPr>
        <p:spPr>
          <a:xfrm>
            <a:off x="8307159" y="1129188"/>
            <a:ext cx="346437" cy="1329466"/>
          </a:xfrm>
          <a:prstGeom prst="round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zh-CN" altLang="en-US" sz="1200" kern="0" dirty="0" smtClean="0">
                <a:solidFill>
                  <a:schemeClr val="tx1"/>
                </a:solidFill>
                <a:latin typeface="微软雅黑" pitchFamily="34" charset="-122"/>
              </a:rPr>
              <a:t>团队开发</a:t>
            </a:r>
            <a:endParaRPr lang="zh-CN" altLang="en-US" sz="1200" kern="0" dirty="0">
              <a:solidFill>
                <a:schemeClr val="tx1"/>
              </a:solidFill>
              <a:latin typeface="微软雅黑" pitchFamily="34" charset="-122"/>
            </a:endParaRPr>
          </a:p>
        </p:txBody>
      </p:sp>
      <p:sp>
        <p:nvSpPr>
          <p:cNvPr id="16" name="圆角矩形 27"/>
          <p:cNvSpPr/>
          <p:nvPr/>
        </p:nvSpPr>
        <p:spPr>
          <a:xfrm>
            <a:off x="8686609" y="1129188"/>
            <a:ext cx="345374" cy="1329466"/>
          </a:xfrm>
          <a:prstGeom prst="round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zh-CN" altLang="en-US" sz="1200" kern="0" dirty="0" smtClean="0">
                <a:solidFill>
                  <a:schemeClr val="tx1"/>
                </a:solidFill>
                <a:latin typeface="微软雅黑" pitchFamily="34" charset="-122"/>
              </a:rPr>
              <a:t>服务器管理</a:t>
            </a:r>
            <a:endParaRPr lang="zh-CN" altLang="en-US" sz="1200" kern="0" dirty="0">
              <a:solidFill>
                <a:schemeClr val="tx1"/>
              </a:solidFill>
              <a:latin typeface="微软雅黑" pitchFamily="34" charset="-122"/>
            </a:endParaRPr>
          </a:p>
        </p:txBody>
      </p:sp>
      <p:sp>
        <p:nvSpPr>
          <p:cNvPr id="17" name="圆角矩形 28"/>
          <p:cNvSpPr/>
          <p:nvPr/>
        </p:nvSpPr>
        <p:spPr>
          <a:xfrm>
            <a:off x="6102083" y="1129188"/>
            <a:ext cx="1015807" cy="634338"/>
          </a:xfrm>
          <a:prstGeom prst="round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zh-CN" altLang="en-US" sz="1200" kern="0" dirty="0">
                <a:solidFill>
                  <a:schemeClr val="tx1"/>
                </a:solidFill>
                <a:latin typeface="微软雅黑" pitchFamily="34" charset="-122"/>
              </a:rPr>
              <a:t>功能</a:t>
            </a:r>
            <a:r>
              <a:rPr lang="zh-CN" altLang="en-US" sz="1200" kern="0" dirty="0" smtClean="0">
                <a:solidFill>
                  <a:schemeClr val="tx1"/>
                </a:solidFill>
                <a:latin typeface="微软雅黑" pitchFamily="34" charset="-122"/>
              </a:rPr>
              <a:t>向导</a:t>
            </a:r>
            <a:endParaRPr lang="en-US" altLang="zh-CN" sz="1200" kern="0" dirty="0" smtClean="0">
              <a:solidFill>
                <a:schemeClr val="tx1"/>
              </a:solidFill>
              <a:latin typeface="微软雅黑" pitchFamily="34" charset="-122"/>
            </a:endParaRPr>
          </a:p>
          <a:p>
            <a:pPr algn="ctr" fontAlgn="auto">
              <a:spcBef>
                <a:spcPts val="0"/>
              </a:spcBef>
              <a:spcAft>
                <a:spcPts val="0"/>
              </a:spcAft>
              <a:defRPr/>
            </a:pPr>
            <a:r>
              <a:rPr lang="zh-CN" altLang="en-US" sz="1200" kern="0" dirty="0" smtClean="0">
                <a:solidFill>
                  <a:schemeClr val="tx1"/>
                </a:solidFill>
                <a:latin typeface="微软雅黑" pitchFamily="34" charset="-122"/>
              </a:rPr>
              <a:t>框架</a:t>
            </a:r>
            <a:endParaRPr lang="zh-CN" altLang="en-US" sz="1200" kern="0" dirty="0">
              <a:solidFill>
                <a:schemeClr val="tx1"/>
              </a:solidFill>
              <a:latin typeface="微软雅黑" pitchFamily="34" charset="-122"/>
            </a:endParaRPr>
          </a:p>
        </p:txBody>
      </p:sp>
      <p:sp>
        <p:nvSpPr>
          <p:cNvPr id="18" name="圆角矩形 29"/>
          <p:cNvSpPr/>
          <p:nvPr/>
        </p:nvSpPr>
        <p:spPr>
          <a:xfrm>
            <a:off x="4039656" y="1824317"/>
            <a:ext cx="1015807" cy="634338"/>
          </a:xfrm>
          <a:prstGeom prst="round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zh-CN" altLang="en-US" sz="1200" kern="0" dirty="0" smtClean="0">
                <a:solidFill>
                  <a:schemeClr val="tx1"/>
                </a:solidFill>
                <a:latin typeface="微软雅黑" pitchFamily="34" charset="-122"/>
              </a:rPr>
              <a:t>调试</a:t>
            </a:r>
            <a:r>
              <a:rPr lang="zh-CN" altLang="en-US" sz="1200" kern="0" dirty="0">
                <a:solidFill>
                  <a:schemeClr val="tx1"/>
                </a:solidFill>
                <a:latin typeface="微软雅黑" pitchFamily="34" charset="-122"/>
              </a:rPr>
              <a:t>框架</a:t>
            </a:r>
          </a:p>
        </p:txBody>
      </p:sp>
      <p:sp>
        <p:nvSpPr>
          <p:cNvPr id="19" name="圆角矩形 30"/>
          <p:cNvSpPr/>
          <p:nvPr/>
        </p:nvSpPr>
        <p:spPr>
          <a:xfrm>
            <a:off x="7733358" y="1129188"/>
            <a:ext cx="541764" cy="1329466"/>
          </a:xfrm>
          <a:prstGeom prst="round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zh-CN" altLang="en-US" sz="1200" kern="0" dirty="0">
                <a:solidFill>
                  <a:schemeClr val="tx1"/>
                </a:solidFill>
                <a:latin typeface="微软雅黑" pitchFamily="34" charset="-122"/>
              </a:rPr>
              <a:t>国</a:t>
            </a:r>
            <a:endParaRPr lang="en-US" altLang="zh-CN" sz="1200" kern="0" dirty="0">
              <a:solidFill>
                <a:schemeClr val="tx1"/>
              </a:solidFill>
              <a:latin typeface="微软雅黑" pitchFamily="34" charset="-122"/>
            </a:endParaRPr>
          </a:p>
          <a:p>
            <a:pPr algn="ctr" fontAlgn="auto">
              <a:spcBef>
                <a:spcPts val="0"/>
              </a:spcBef>
              <a:spcAft>
                <a:spcPts val="0"/>
              </a:spcAft>
              <a:defRPr/>
            </a:pPr>
            <a:r>
              <a:rPr lang="zh-CN" altLang="en-US" sz="1200" kern="0" dirty="0">
                <a:solidFill>
                  <a:schemeClr val="tx1"/>
                </a:solidFill>
                <a:latin typeface="微软雅黑" pitchFamily="34" charset="-122"/>
              </a:rPr>
              <a:t>际</a:t>
            </a:r>
            <a:endParaRPr lang="en-US" altLang="zh-CN" sz="1200" kern="0" dirty="0">
              <a:solidFill>
                <a:schemeClr val="tx1"/>
              </a:solidFill>
              <a:latin typeface="微软雅黑" pitchFamily="34" charset="-122"/>
            </a:endParaRPr>
          </a:p>
          <a:p>
            <a:pPr algn="ctr" fontAlgn="auto">
              <a:spcBef>
                <a:spcPts val="0"/>
              </a:spcBef>
              <a:spcAft>
                <a:spcPts val="0"/>
              </a:spcAft>
              <a:defRPr/>
            </a:pPr>
            <a:r>
              <a:rPr lang="zh-CN" altLang="en-US" sz="1200" kern="0" dirty="0">
                <a:solidFill>
                  <a:schemeClr val="tx1"/>
                </a:solidFill>
                <a:latin typeface="微软雅黑" pitchFamily="34" charset="-122"/>
              </a:rPr>
              <a:t>化</a:t>
            </a:r>
          </a:p>
        </p:txBody>
      </p:sp>
      <p:sp>
        <p:nvSpPr>
          <p:cNvPr id="20" name="圆角矩形 31"/>
          <p:cNvSpPr/>
          <p:nvPr/>
        </p:nvSpPr>
        <p:spPr>
          <a:xfrm>
            <a:off x="4040822" y="1129188"/>
            <a:ext cx="1015807" cy="634338"/>
          </a:xfrm>
          <a:prstGeom prst="round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zh-CN" altLang="en-US" sz="1200" kern="0" dirty="0" smtClean="0">
                <a:solidFill>
                  <a:schemeClr val="tx1"/>
                </a:solidFill>
                <a:latin typeface="微软雅黑" pitchFamily="34" charset="-122"/>
              </a:rPr>
              <a:t>远程调试跟踪框架</a:t>
            </a:r>
            <a:endParaRPr lang="zh-CN" altLang="en-US" sz="1200" kern="0" dirty="0">
              <a:solidFill>
                <a:schemeClr val="tx1"/>
              </a:solidFill>
              <a:latin typeface="微软雅黑" pitchFamily="34" charset="-122"/>
            </a:endParaRPr>
          </a:p>
        </p:txBody>
      </p:sp>
      <p:sp>
        <p:nvSpPr>
          <p:cNvPr id="21" name="圆角矩形 32"/>
          <p:cNvSpPr/>
          <p:nvPr/>
        </p:nvSpPr>
        <p:spPr>
          <a:xfrm>
            <a:off x="5071453" y="1129188"/>
            <a:ext cx="1015807" cy="634338"/>
          </a:xfrm>
          <a:prstGeom prst="roundRect">
            <a:avLst/>
          </a:prstGeom>
          <a:solidFill>
            <a:srgbClr val="0070C0"/>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pPr>
            <a:r>
              <a:rPr lang="zh-CN" altLang="en-US" sz="1400" kern="0" dirty="0">
                <a:solidFill>
                  <a:schemeClr val="tx1"/>
                </a:solidFill>
                <a:latin typeface="Calibri"/>
                <a:ea typeface="宋体"/>
              </a:rPr>
              <a:t>部署包生成框架</a:t>
            </a:r>
          </a:p>
        </p:txBody>
      </p:sp>
      <p:sp>
        <p:nvSpPr>
          <p:cNvPr id="2" name="Rectangle 1"/>
          <p:cNvSpPr/>
          <p:nvPr/>
        </p:nvSpPr>
        <p:spPr>
          <a:xfrm>
            <a:off x="550225" y="2743200"/>
            <a:ext cx="8577900" cy="2308324"/>
          </a:xfrm>
          <a:prstGeom prst="rect">
            <a:avLst/>
          </a:prstGeom>
        </p:spPr>
        <p:txBody>
          <a:bodyPr wrap="square">
            <a:spAutoFit/>
          </a:bodyPr>
          <a:lstStyle/>
          <a:p>
            <a:pPr marL="342900" indent="-342900">
              <a:buFont typeface="Arial" panose="020B0604020202020204" pitchFamily="34" charset="0"/>
              <a:buChar char="•"/>
            </a:pPr>
            <a:r>
              <a:rPr lang="zh-CN" altLang="en-US" sz="2000" dirty="0">
                <a:solidFill>
                  <a:schemeClr val="dk1"/>
                </a:solidFill>
              </a:rPr>
              <a:t>部署框架包含了部署资源和导出部署包的能</a:t>
            </a:r>
            <a:r>
              <a:rPr lang="zh-CN" altLang="en-US" sz="2000" dirty="0" smtClean="0">
                <a:solidFill>
                  <a:schemeClr val="dk1"/>
                </a:solidFill>
              </a:rPr>
              <a:t>力</a:t>
            </a:r>
            <a:endParaRPr lang="en-US" altLang="zh-CN" sz="2000" dirty="0">
              <a:solidFill>
                <a:schemeClr val="dk1"/>
              </a:solidFill>
            </a:endParaRPr>
          </a:p>
          <a:p>
            <a:pPr marL="342900" indent="-342900">
              <a:buFont typeface="Arial" panose="020B0604020202020204" pitchFamily="34" charset="0"/>
              <a:buChar char="•"/>
            </a:pPr>
            <a:r>
              <a:rPr lang="zh-CN" altLang="en-US" sz="2000" dirty="0">
                <a:solidFill>
                  <a:schemeClr val="dk1"/>
                </a:solidFill>
              </a:rPr>
              <a:t>通过脚本自动生</a:t>
            </a:r>
            <a:r>
              <a:rPr lang="zh-CN" altLang="en-US" sz="2000" dirty="0" smtClean="0">
                <a:solidFill>
                  <a:schemeClr val="dk1"/>
                </a:solidFill>
              </a:rPr>
              <a:t>成</a:t>
            </a:r>
            <a:r>
              <a:rPr lang="en-US" altLang="zh-CN" sz="2000" dirty="0" smtClean="0">
                <a:solidFill>
                  <a:schemeClr val="dk1"/>
                </a:solidFill>
              </a:rPr>
              <a:t>war</a:t>
            </a:r>
            <a:r>
              <a:rPr lang="zh-CN" altLang="en-US" sz="2000" dirty="0" smtClean="0">
                <a:solidFill>
                  <a:schemeClr val="dk1"/>
                </a:solidFill>
              </a:rPr>
              <a:t>包</a:t>
            </a:r>
            <a:r>
              <a:rPr lang="zh-CN" altLang="en-US" sz="2000" dirty="0">
                <a:solidFill>
                  <a:schemeClr val="dk1"/>
                </a:solidFill>
              </a:rPr>
              <a:t>、</a:t>
            </a:r>
            <a:r>
              <a:rPr lang="en-US" altLang="zh-CN" sz="2000" dirty="0" err="1" smtClean="0">
                <a:solidFill>
                  <a:schemeClr val="dk1"/>
                </a:solidFill>
              </a:rPr>
              <a:t>WebSphere</a:t>
            </a:r>
            <a:r>
              <a:rPr lang="zh-CN" altLang="en-US" sz="2000" dirty="0" smtClean="0">
                <a:solidFill>
                  <a:schemeClr val="dk1"/>
                </a:solidFill>
              </a:rPr>
              <a:t>的</a:t>
            </a:r>
            <a:r>
              <a:rPr lang="en-US" altLang="zh-CN" sz="2000" dirty="0">
                <a:solidFill>
                  <a:schemeClr val="dk1"/>
                </a:solidFill>
              </a:rPr>
              <a:t>zip</a:t>
            </a:r>
            <a:r>
              <a:rPr lang="zh-CN" altLang="en-US" sz="2000" dirty="0" smtClean="0">
                <a:solidFill>
                  <a:schemeClr val="dk1"/>
                </a:solidFill>
              </a:rPr>
              <a:t>包</a:t>
            </a:r>
            <a:r>
              <a:rPr lang="zh-CN" altLang="en-US" sz="2000" dirty="0">
                <a:solidFill>
                  <a:schemeClr val="dk1"/>
                </a:solidFill>
              </a:rPr>
              <a:t>，以及构件包，部署人员通过对脚本的简单修改即可进行部署，或者直接使用部署包部</a:t>
            </a:r>
            <a:r>
              <a:rPr lang="zh-CN" altLang="en-US" sz="2000" dirty="0" smtClean="0">
                <a:solidFill>
                  <a:schemeClr val="dk1"/>
                </a:solidFill>
              </a:rPr>
              <a:t>署。主</a:t>
            </a:r>
            <a:r>
              <a:rPr lang="zh-CN" altLang="en-US" sz="2000" dirty="0">
                <a:solidFill>
                  <a:schemeClr val="dk1"/>
                </a:solidFill>
              </a:rPr>
              <a:t>要特性如下</a:t>
            </a:r>
            <a:r>
              <a:rPr lang="zh-CN" altLang="en-US" sz="2000" dirty="0" smtClean="0">
                <a:solidFill>
                  <a:schemeClr val="dk1"/>
                </a:solidFill>
              </a:rPr>
              <a:t>：</a:t>
            </a:r>
          </a:p>
          <a:p>
            <a:pPr lvl="1"/>
            <a:r>
              <a:rPr lang="en-US" altLang="zh-CN" sz="1600" dirty="0" smtClean="0">
                <a:solidFill>
                  <a:schemeClr val="dk1"/>
                </a:solidFill>
              </a:rPr>
              <a:t>- </a:t>
            </a:r>
            <a:r>
              <a:rPr lang="zh-CN" altLang="en-US" sz="1600" dirty="0" smtClean="0">
                <a:solidFill>
                  <a:schemeClr val="dk1"/>
                </a:solidFill>
              </a:rPr>
              <a:t>支持通过向导生成</a:t>
            </a:r>
            <a:r>
              <a:rPr lang="en-US" altLang="zh-CN" sz="1600" dirty="0" smtClean="0">
                <a:solidFill>
                  <a:schemeClr val="dk1"/>
                </a:solidFill>
              </a:rPr>
              <a:t>WAS</a:t>
            </a:r>
            <a:r>
              <a:rPr lang="zh-CN" altLang="en-US" sz="1600" dirty="0" smtClean="0">
                <a:solidFill>
                  <a:schemeClr val="dk1"/>
                </a:solidFill>
              </a:rPr>
              <a:t>或</a:t>
            </a:r>
            <a:r>
              <a:rPr lang="en-US" altLang="zh-CN" sz="1600" dirty="0" smtClean="0">
                <a:solidFill>
                  <a:schemeClr val="dk1"/>
                </a:solidFill>
              </a:rPr>
              <a:t>Tomcat</a:t>
            </a:r>
            <a:r>
              <a:rPr lang="zh-CN" altLang="en-US" sz="1600" dirty="0" smtClean="0">
                <a:solidFill>
                  <a:schemeClr val="dk1"/>
                </a:solidFill>
              </a:rPr>
              <a:t>的</a:t>
            </a:r>
            <a:r>
              <a:rPr lang="en-US" altLang="zh-CN" sz="1600" dirty="0" smtClean="0">
                <a:solidFill>
                  <a:schemeClr val="dk1"/>
                </a:solidFill>
              </a:rPr>
              <a:t>ear</a:t>
            </a:r>
          </a:p>
          <a:p>
            <a:pPr lvl="1"/>
            <a:r>
              <a:rPr lang="en-US" altLang="zh-CN" sz="1600" dirty="0" smtClean="0">
                <a:solidFill>
                  <a:schemeClr val="dk1"/>
                </a:solidFill>
              </a:rPr>
              <a:t>- </a:t>
            </a:r>
            <a:r>
              <a:rPr lang="zh-CN" altLang="en-US" sz="1600" dirty="0" smtClean="0">
                <a:solidFill>
                  <a:schemeClr val="dk1"/>
                </a:solidFill>
              </a:rPr>
              <a:t>支</a:t>
            </a:r>
            <a:r>
              <a:rPr lang="zh-CN" altLang="en-US" sz="1600" dirty="0">
                <a:solidFill>
                  <a:schemeClr val="dk1"/>
                </a:solidFill>
              </a:rPr>
              <a:t>持生</a:t>
            </a:r>
            <a:r>
              <a:rPr lang="zh-CN" altLang="en-US" sz="1600" dirty="0" smtClean="0">
                <a:solidFill>
                  <a:schemeClr val="dk1"/>
                </a:solidFill>
              </a:rPr>
              <a:t>成</a:t>
            </a:r>
            <a:r>
              <a:rPr lang="en-US" altLang="zh-CN" sz="1600" dirty="0" smtClean="0">
                <a:solidFill>
                  <a:schemeClr val="dk1"/>
                </a:solidFill>
              </a:rPr>
              <a:t>ear</a:t>
            </a:r>
            <a:r>
              <a:rPr lang="zh-CN" altLang="en-US" sz="1600" dirty="0" smtClean="0">
                <a:solidFill>
                  <a:schemeClr val="dk1"/>
                </a:solidFill>
              </a:rPr>
              <a:t>部</a:t>
            </a:r>
            <a:r>
              <a:rPr lang="zh-CN" altLang="en-US" sz="1600" dirty="0">
                <a:solidFill>
                  <a:schemeClr val="dk1"/>
                </a:solidFill>
              </a:rPr>
              <a:t>署包的脚本</a:t>
            </a:r>
          </a:p>
          <a:p>
            <a:pPr lvl="1"/>
            <a:r>
              <a:rPr lang="en-US" altLang="zh-CN" sz="1600" dirty="0" smtClean="0">
                <a:solidFill>
                  <a:schemeClr val="dk1"/>
                </a:solidFill>
              </a:rPr>
              <a:t>- </a:t>
            </a:r>
            <a:r>
              <a:rPr lang="zh-CN" altLang="en-US" sz="1600" dirty="0" smtClean="0">
                <a:solidFill>
                  <a:schemeClr val="dk1"/>
                </a:solidFill>
              </a:rPr>
              <a:t>支</a:t>
            </a:r>
            <a:r>
              <a:rPr lang="zh-CN" altLang="en-US" sz="1600" dirty="0">
                <a:solidFill>
                  <a:schemeClr val="dk1"/>
                </a:solidFill>
              </a:rPr>
              <a:t>持生成</a:t>
            </a:r>
            <a:r>
              <a:rPr lang="en-US" altLang="zh-CN" sz="1600" dirty="0">
                <a:solidFill>
                  <a:schemeClr val="dk1"/>
                </a:solidFill>
              </a:rPr>
              <a:t>WAS</a:t>
            </a:r>
            <a:r>
              <a:rPr lang="zh-CN" altLang="en-US" sz="1600" dirty="0">
                <a:solidFill>
                  <a:schemeClr val="dk1"/>
                </a:solidFill>
              </a:rPr>
              <a:t>补丁</a:t>
            </a:r>
            <a:r>
              <a:rPr lang="zh-CN" altLang="en-US" sz="1600" dirty="0" smtClean="0">
                <a:solidFill>
                  <a:schemeClr val="dk1"/>
                </a:solidFill>
              </a:rPr>
              <a:t>包</a:t>
            </a:r>
            <a:r>
              <a:rPr lang="en-US" altLang="zh-CN" sz="1600" dirty="0" smtClean="0">
                <a:solidFill>
                  <a:schemeClr val="dk1"/>
                </a:solidFill>
              </a:rPr>
              <a:t>zip</a:t>
            </a:r>
            <a:r>
              <a:rPr lang="zh-CN" altLang="en-US" sz="1600" dirty="0" smtClean="0">
                <a:solidFill>
                  <a:schemeClr val="dk1"/>
                </a:solidFill>
              </a:rPr>
              <a:t>文</a:t>
            </a:r>
            <a:r>
              <a:rPr lang="zh-CN" altLang="en-US" sz="1600" dirty="0">
                <a:solidFill>
                  <a:schemeClr val="dk1"/>
                </a:solidFill>
              </a:rPr>
              <a:t>件</a:t>
            </a:r>
          </a:p>
          <a:p>
            <a:pPr lvl="1"/>
            <a:r>
              <a:rPr lang="en-US" altLang="zh-CN" sz="1600" dirty="0" smtClean="0">
                <a:solidFill>
                  <a:schemeClr val="dk1"/>
                </a:solidFill>
              </a:rPr>
              <a:t>- </a:t>
            </a:r>
            <a:r>
              <a:rPr lang="zh-CN" altLang="en-US" sz="1600" dirty="0" smtClean="0">
                <a:solidFill>
                  <a:schemeClr val="dk1"/>
                </a:solidFill>
              </a:rPr>
              <a:t>支</a:t>
            </a:r>
            <a:r>
              <a:rPr lang="zh-CN" altLang="en-US" sz="1600" dirty="0">
                <a:solidFill>
                  <a:schemeClr val="dk1"/>
                </a:solidFill>
              </a:rPr>
              <a:t>持通过向导生成可复用的构件包</a:t>
            </a:r>
          </a:p>
        </p:txBody>
      </p:sp>
    </p:spTree>
    <p:extLst>
      <p:ext uri="{BB962C8B-B14F-4D97-AF65-F5344CB8AC3E}">
        <p14:creationId xmlns:p14="http://schemas.microsoft.com/office/powerpoint/2010/main" val="380271303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a:t>部署</a:t>
            </a:r>
            <a:r>
              <a:rPr lang="zh-CN" altLang="en-US" sz="2400" dirty="0" smtClean="0"/>
              <a:t>框架</a:t>
            </a:r>
            <a:r>
              <a:rPr lang="zh-CN" altLang="en-US" sz="2400" dirty="0"/>
              <a:t>（</a:t>
            </a:r>
            <a:r>
              <a:rPr lang="zh-CN" altLang="en-US" sz="2400" dirty="0" smtClean="0"/>
              <a:t>部署资源）</a:t>
            </a:r>
            <a:endParaRPr lang="zh-CN" altLang="en-US" sz="2400" dirty="0"/>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79</a:t>
            </a:fld>
            <a:endParaRPr lang="en-US" altLang="zh-CN" dirty="0"/>
          </a:p>
        </p:txBody>
      </p:sp>
      <p:pic>
        <p:nvPicPr>
          <p:cNvPr id="6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717" y="2162175"/>
            <a:ext cx="2114289" cy="248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2014" y="4223681"/>
            <a:ext cx="1281116" cy="44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2015" y="2133600"/>
            <a:ext cx="1603634"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8136" y="3276600"/>
            <a:ext cx="2418890" cy="2905125"/>
          </a:xfrm>
          <a:prstGeom prst="rect">
            <a:avLst/>
          </a:prstGeom>
          <a:noFill/>
          <a:ln w="9525">
            <a:solidFill>
              <a:schemeClr val="bg1">
                <a:lumMod val="8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28136" y="513529"/>
            <a:ext cx="2418890" cy="2447925"/>
          </a:xfrm>
          <a:prstGeom prst="rect">
            <a:avLst/>
          </a:prstGeom>
          <a:noFill/>
          <a:ln w="9525">
            <a:solidFill>
              <a:schemeClr val="bg1">
                <a:lumMod val="8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 name="右箭头 4"/>
          <p:cNvSpPr/>
          <p:nvPr/>
        </p:nvSpPr>
        <p:spPr bwMode="auto">
          <a:xfrm>
            <a:off x="2890512" y="2228850"/>
            <a:ext cx="573366" cy="20955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25000" smtClean="0">
              <a:ln>
                <a:noFill/>
              </a:ln>
              <a:solidFill>
                <a:schemeClr val="tx1"/>
              </a:solidFill>
              <a:effectLst/>
              <a:latin typeface="Arial" charset="0"/>
              <a:ea typeface="宋体" charset="-122"/>
            </a:endParaRPr>
          </a:p>
        </p:txBody>
      </p:sp>
      <p:sp>
        <p:nvSpPr>
          <p:cNvPr id="69" name="右箭头 14"/>
          <p:cNvSpPr/>
          <p:nvPr/>
        </p:nvSpPr>
        <p:spPr bwMode="auto">
          <a:xfrm>
            <a:off x="2890512" y="4342743"/>
            <a:ext cx="573366" cy="20955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25000" smtClean="0">
              <a:ln>
                <a:noFill/>
              </a:ln>
              <a:solidFill>
                <a:schemeClr val="tx1"/>
              </a:solidFill>
              <a:effectLst/>
              <a:latin typeface="Arial" charset="0"/>
              <a:ea typeface="宋体" charset="-122"/>
            </a:endParaRPr>
          </a:p>
        </p:txBody>
      </p:sp>
      <p:sp>
        <p:nvSpPr>
          <p:cNvPr id="70" name="右箭头 15"/>
          <p:cNvSpPr/>
          <p:nvPr/>
        </p:nvSpPr>
        <p:spPr bwMode="auto">
          <a:xfrm>
            <a:off x="5542332" y="4342743"/>
            <a:ext cx="573366" cy="20955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25000" smtClean="0">
              <a:ln>
                <a:noFill/>
              </a:ln>
              <a:solidFill>
                <a:schemeClr val="tx1"/>
              </a:solidFill>
              <a:effectLst/>
              <a:latin typeface="Arial" charset="0"/>
              <a:ea typeface="宋体" charset="-122"/>
            </a:endParaRPr>
          </a:p>
        </p:txBody>
      </p:sp>
      <p:sp>
        <p:nvSpPr>
          <p:cNvPr id="71" name="右箭头 16"/>
          <p:cNvSpPr/>
          <p:nvPr/>
        </p:nvSpPr>
        <p:spPr bwMode="auto">
          <a:xfrm>
            <a:off x="5542332" y="2228850"/>
            <a:ext cx="573366" cy="20955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2500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8477223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灯片编号占位符 3"/>
          <p:cNvSpPr>
            <a:spLocks noGrp="1"/>
          </p:cNvSpPr>
          <p:nvPr>
            <p:ph type="sldNum" sz="quarter" idx="4294967295"/>
          </p:nvPr>
        </p:nvSpPr>
        <p:spPr>
          <a:xfrm>
            <a:off x="274001" y="6397639"/>
            <a:ext cx="497963" cy="307975"/>
          </a:xfrm>
          <a:prstGeom prst="rect">
            <a:avLst/>
          </a:prstGeom>
        </p:spPr>
        <p:txBody>
          <a:bodyPr/>
          <a:lstStyle/>
          <a:p>
            <a:fld id="{BD61978C-FD3D-4268-8D6C-034E9AD544A3}" type="slidenum">
              <a:rPr lang="en-US" altLang="zh-CN" smtClean="0"/>
              <a:pPr/>
              <a:t>8</a:t>
            </a:fld>
            <a:endParaRPr lang="en-US" altLang="zh-CN" dirty="0"/>
          </a:p>
        </p:txBody>
      </p:sp>
      <p:sp>
        <p:nvSpPr>
          <p:cNvPr id="61" name="标题 3"/>
          <p:cNvSpPr>
            <a:spLocks noGrp="1"/>
          </p:cNvSpPr>
          <p:nvPr>
            <p:ph type="title"/>
          </p:nvPr>
        </p:nvSpPr>
        <p:spPr>
          <a:xfrm>
            <a:off x="322374" y="188915"/>
            <a:ext cx="8749665" cy="561975"/>
          </a:xfrm>
        </p:spPr>
        <p:txBody>
          <a:bodyPr/>
          <a:lstStyle/>
          <a:p>
            <a:r>
              <a:rPr lang="en-US" altLang="zh-CN" dirty="0" smtClean="0"/>
              <a:t>EOS</a:t>
            </a:r>
            <a:r>
              <a:rPr lang="zh-CN" altLang="en-US" dirty="0" smtClean="0"/>
              <a:t>产品</a:t>
            </a:r>
            <a:endParaRPr lang="zh-CN" altLang="en-US" dirty="0"/>
          </a:p>
        </p:txBody>
      </p:sp>
      <p:grpSp>
        <p:nvGrpSpPr>
          <p:cNvPr id="2" name="Group 1"/>
          <p:cNvGrpSpPr/>
          <p:nvPr/>
        </p:nvGrpSpPr>
        <p:grpSpPr>
          <a:xfrm>
            <a:off x="719110" y="990600"/>
            <a:ext cx="8180415" cy="5267340"/>
            <a:chOff x="642910" y="1285860"/>
            <a:chExt cx="7143800" cy="4643470"/>
          </a:xfrm>
        </p:grpSpPr>
        <p:sp>
          <p:nvSpPr>
            <p:cNvPr id="63" name="AutoShape 4"/>
            <p:cNvSpPr>
              <a:spLocks noChangeArrowheads="1"/>
            </p:cNvSpPr>
            <p:nvPr/>
          </p:nvSpPr>
          <p:spPr bwMode="gray">
            <a:xfrm>
              <a:off x="642910" y="1285860"/>
              <a:ext cx="7109840" cy="3811309"/>
            </a:xfrm>
            <a:prstGeom prst="roundRect">
              <a:avLst>
                <a:gd name="adj" fmla="val 2759"/>
              </a:avLst>
            </a:prstGeom>
            <a:solidFill>
              <a:srgbClr val="FFFF99"/>
            </a:solidFill>
            <a:ln w="57150">
              <a:noFill/>
              <a:round/>
              <a:headEnd/>
              <a:tailEnd/>
            </a:ln>
            <a:effectLst>
              <a:outerShdw blurRad="50800" dist="38100" dir="2700000" algn="tl" rotWithShape="0">
                <a:prstClr val="black">
                  <a:alpha val="40000"/>
                </a:prstClr>
              </a:outerShdw>
            </a:effectLst>
          </p:spPr>
          <p:txBody>
            <a:bodyPr wrap="none"/>
            <a:lstStyle/>
            <a:p>
              <a:pPr algn="ctr">
                <a:defRPr/>
              </a:pPr>
              <a:r>
                <a:rPr lang="en-US" altLang="zh-CN" sz="2000" b="1" dirty="0" err="1">
                  <a:latin typeface="Arial" charset="0"/>
                  <a:ea typeface="宋体" charset="-122"/>
                </a:rPr>
                <a:t>Primeton</a:t>
              </a:r>
              <a:r>
                <a:rPr lang="en-US" altLang="zh-CN" sz="2000" b="1" dirty="0">
                  <a:latin typeface="Arial" charset="0"/>
                  <a:ea typeface="宋体" charset="-122"/>
                </a:rPr>
                <a:t> </a:t>
              </a:r>
              <a:r>
                <a:rPr lang="en-US" altLang="zh-CN" sz="2000" b="1" dirty="0" smtClean="0">
                  <a:latin typeface="Arial" charset="0"/>
                  <a:ea typeface="宋体" charset="-122"/>
                </a:rPr>
                <a:t>EOS</a:t>
              </a:r>
              <a:r>
                <a:rPr lang="en-US" altLang="zh-CN" b="1" baseline="30000" dirty="0" smtClean="0">
                  <a:cs typeface="Arial"/>
                </a:rPr>
                <a:t>®</a:t>
              </a:r>
              <a:endParaRPr lang="en-US" altLang="zh-CN" sz="2000" b="1" dirty="0">
                <a:latin typeface="Arial" charset="0"/>
                <a:ea typeface="宋体" charset="-122"/>
              </a:endParaRPr>
            </a:p>
          </p:txBody>
        </p:sp>
        <p:sp>
          <p:nvSpPr>
            <p:cNvPr id="64" name="AutoShape 5"/>
            <p:cNvSpPr>
              <a:spLocks noChangeArrowheads="1"/>
            </p:cNvSpPr>
            <p:nvPr/>
          </p:nvSpPr>
          <p:spPr bwMode="gray">
            <a:xfrm>
              <a:off x="794933" y="1804243"/>
              <a:ext cx="619310" cy="3039401"/>
            </a:xfrm>
            <a:prstGeom prst="roundRect">
              <a:avLst>
                <a:gd name="adj" fmla="val 7801"/>
              </a:avLst>
            </a:prstGeom>
            <a:solidFill>
              <a:srgbClr val="5E9EFF"/>
            </a:solidFill>
            <a:ln w="6350">
              <a:noFill/>
              <a:round/>
              <a:headEnd/>
              <a:tailEnd/>
            </a:ln>
            <a:effectLst>
              <a:outerShdw blurRad="50800" dist="38100" dir="2700000" algn="tl" rotWithShape="0">
                <a:prstClr val="black">
                  <a:alpha val="40000"/>
                </a:prstClr>
              </a:outerShdw>
            </a:effectLst>
          </p:spPr>
          <p:txBody>
            <a:bodyPr vert="vert270" wrap="none" anchor="ctr"/>
            <a:lstStyle/>
            <a:p>
              <a:pPr algn="ctr">
                <a:defRPr/>
              </a:pPr>
              <a:r>
                <a:rPr lang="en-GB" altLang="zh-CN" sz="1600" b="1" dirty="0">
                  <a:solidFill>
                    <a:schemeClr val="bg1"/>
                  </a:solidFill>
                  <a:latin typeface="Arial" charset="0"/>
                  <a:ea typeface="宋体" charset="-122"/>
                </a:rPr>
                <a:t>EOS Studio for Eclipse</a:t>
              </a:r>
              <a:endParaRPr lang="en-US" altLang="zh-CN" sz="1600" b="1" dirty="0">
                <a:solidFill>
                  <a:schemeClr val="bg1"/>
                </a:solidFill>
                <a:latin typeface="Arial" charset="0"/>
                <a:ea typeface="宋体" charset="-122"/>
              </a:endParaRPr>
            </a:p>
          </p:txBody>
        </p:sp>
        <p:grpSp>
          <p:nvGrpSpPr>
            <p:cNvPr id="97" name="Group 6"/>
            <p:cNvGrpSpPr>
              <a:grpSpLocks/>
            </p:cNvGrpSpPr>
            <p:nvPr/>
          </p:nvGrpSpPr>
          <p:grpSpPr bwMode="auto">
            <a:xfrm>
              <a:off x="1545002" y="2804375"/>
              <a:ext cx="5300555" cy="1269000"/>
              <a:chOff x="1286" y="1790"/>
              <a:chExt cx="3129" cy="746"/>
            </a:xfrm>
            <a:effectLst>
              <a:outerShdw blurRad="50800" dist="38100" dir="2700000" algn="tl" rotWithShape="0">
                <a:prstClr val="black">
                  <a:alpha val="40000"/>
                </a:prstClr>
              </a:outerShdw>
            </a:effectLst>
          </p:grpSpPr>
          <p:sp>
            <p:nvSpPr>
              <p:cNvPr id="98" name="AutoShape 7"/>
              <p:cNvSpPr>
                <a:spLocks noChangeArrowheads="1"/>
              </p:cNvSpPr>
              <p:nvPr/>
            </p:nvSpPr>
            <p:spPr bwMode="gray">
              <a:xfrm>
                <a:off x="1286" y="1790"/>
                <a:ext cx="3129" cy="746"/>
              </a:xfrm>
              <a:prstGeom prst="roundRect">
                <a:avLst>
                  <a:gd name="adj" fmla="val 6588"/>
                </a:avLst>
              </a:prstGeom>
              <a:solidFill>
                <a:srgbClr val="5E9EFF"/>
              </a:solidFill>
              <a:ln w="6350" algn="ctr">
                <a:noFill/>
                <a:round/>
                <a:headEnd/>
                <a:tailEnd/>
              </a:ln>
            </p:spPr>
            <p:txBody>
              <a:bodyPr wrap="none"/>
              <a:lstStyle/>
              <a:p>
                <a:pPr algn="ctr">
                  <a:defRPr/>
                </a:pPr>
                <a:r>
                  <a:rPr lang="en-US" altLang="zh-CN" sz="1600" b="1" dirty="0">
                    <a:solidFill>
                      <a:schemeClr val="bg1"/>
                    </a:solidFill>
                    <a:latin typeface="Arial" charset="0"/>
                    <a:ea typeface="宋体" charset="-122"/>
                  </a:rPr>
                  <a:t>EOS Component Library</a:t>
                </a:r>
              </a:p>
            </p:txBody>
          </p:sp>
          <p:sp>
            <p:nvSpPr>
              <p:cNvPr id="99" name="Freeform 8"/>
              <p:cNvSpPr>
                <a:spLocks/>
              </p:cNvSpPr>
              <p:nvPr/>
            </p:nvSpPr>
            <p:spPr bwMode="auto">
              <a:xfrm>
                <a:off x="2236" y="2022"/>
                <a:ext cx="1299" cy="429"/>
              </a:xfrm>
              <a:custGeom>
                <a:avLst/>
                <a:gdLst>
                  <a:gd name="T0" fmla="*/ 1492 w 1805"/>
                  <a:gd name="T1" fmla="*/ 313 h 1138"/>
                  <a:gd name="T2" fmla="*/ 1443 w 1805"/>
                  <a:gd name="T3" fmla="*/ 446 h 1138"/>
                  <a:gd name="T4" fmla="*/ 1406 w 1805"/>
                  <a:gd name="T5" fmla="*/ 567 h 1138"/>
                  <a:gd name="T6" fmla="*/ 1475 w 1805"/>
                  <a:gd name="T7" fmla="*/ 646 h 1138"/>
                  <a:gd name="T8" fmla="*/ 1575 w 1805"/>
                  <a:gd name="T9" fmla="*/ 594 h 1138"/>
                  <a:gd name="T10" fmla="*/ 1632 w 1805"/>
                  <a:gd name="T11" fmla="*/ 492 h 1138"/>
                  <a:gd name="T12" fmla="*/ 1737 w 1805"/>
                  <a:gd name="T13" fmla="*/ 489 h 1138"/>
                  <a:gd name="T14" fmla="*/ 1804 w 1805"/>
                  <a:gd name="T15" fmla="*/ 564 h 1138"/>
                  <a:gd name="T16" fmla="*/ 1783 w 1805"/>
                  <a:gd name="T17" fmla="*/ 654 h 1138"/>
                  <a:gd name="T18" fmla="*/ 1688 w 1805"/>
                  <a:gd name="T19" fmla="*/ 749 h 1138"/>
                  <a:gd name="T20" fmla="*/ 1578 w 1805"/>
                  <a:gd name="T21" fmla="*/ 780 h 1138"/>
                  <a:gd name="T22" fmla="*/ 1494 w 1805"/>
                  <a:gd name="T23" fmla="*/ 843 h 1138"/>
                  <a:gd name="T24" fmla="*/ 1456 w 1805"/>
                  <a:gd name="T25" fmla="*/ 957 h 1138"/>
                  <a:gd name="T26" fmla="*/ 1440 w 1805"/>
                  <a:gd name="T27" fmla="*/ 1016 h 1138"/>
                  <a:gd name="T28" fmla="*/ 1332 w 1805"/>
                  <a:gd name="T29" fmla="*/ 1010 h 1138"/>
                  <a:gd name="T30" fmla="*/ 1184 w 1805"/>
                  <a:gd name="T31" fmla="*/ 1053 h 1138"/>
                  <a:gd name="T32" fmla="*/ 1036 w 1805"/>
                  <a:gd name="T33" fmla="*/ 1110 h 1138"/>
                  <a:gd name="T34" fmla="*/ 871 w 1805"/>
                  <a:gd name="T35" fmla="*/ 1135 h 1138"/>
                  <a:gd name="T36" fmla="*/ 780 w 1805"/>
                  <a:gd name="T37" fmla="*/ 1073 h 1138"/>
                  <a:gd name="T38" fmla="*/ 830 w 1805"/>
                  <a:gd name="T39" fmla="*/ 984 h 1138"/>
                  <a:gd name="T40" fmla="*/ 957 w 1805"/>
                  <a:gd name="T41" fmla="*/ 932 h 1138"/>
                  <a:gd name="T42" fmla="*/ 1049 w 1805"/>
                  <a:gd name="T43" fmla="*/ 872 h 1138"/>
                  <a:gd name="T44" fmla="*/ 987 w 1805"/>
                  <a:gd name="T45" fmla="*/ 814 h 1138"/>
                  <a:gd name="T46" fmla="*/ 845 w 1805"/>
                  <a:gd name="T47" fmla="*/ 821 h 1138"/>
                  <a:gd name="T48" fmla="*/ 715 w 1805"/>
                  <a:gd name="T49" fmla="*/ 870 h 1138"/>
                  <a:gd name="T50" fmla="*/ 566 w 1805"/>
                  <a:gd name="T51" fmla="*/ 957 h 1138"/>
                  <a:gd name="T52" fmla="*/ 391 w 1805"/>
                  <a:gd name="T53" fmla="*/ 1010 h 1138"/>
                  <a:gd name="T54" fmla="*/ 218 w 1805"/>
                  <a:gd name="T55" fmla="*/ 1021 h 1138"/>
                  <a:gd name="T56" fmla="*/ 302 w 1805"/>
                  <a:gd name="T57" fmla="*/ 918 h 1138"/>
                  <a:gd name="T58" fmla="*/ 367 w 1805"/>
                  <a:gd name="T59" fmla="*/ 808 h 1138"/>
                  <a:gd name="T60" fmla="*/ 339 w 1805"/>
                  <a:gd name="T61" fmla="*/ 714 h 1138"/>
                  <a:gd name="T62" fmla="*/ 256 w 1805"/>
                  <a:gd name="T63" fmla="*/ 718 h 1138"/>
                  <a:gd name="T64" fmla="*/ 188 w 1805"/>
                  <a:gd name="T65" fmla="*/ 800 h 1138"/>
                  <a:gd name="T66" fmla="*/ 86 w 1805"/>
                  <a:gd name="T67" fmla="*/ 832 h 1138"/>
                  <a:gd name="T68" fmla="*/ 6 w 1805"/>
                  <a:gd name="T69" fmla="*/ 759 h 1138"/>
                  <a:gd name="T70" fmla="*/ 25 w 1805"/>
                  <a:gd name="T71" fmla="*/ 659 h 1138"/>
                  <a:gd name="T72" fmla="*/ 134 w 1805"/>
                  <a:gd name="T73" fmla="*/ 592 h 1138"/>
                  <a:gd name="T74" fmla="*/ 203 w 1805"/>
                  <a:gd name="T75" fmla="*/ 484 h 1138"/>
                  <a:gd name="T76" fmla="*/ 161 w 1805"/>
                  <a:gd name="T77" fmla="*/ 346 h 1138"/>
                  <a:gd name="T78" fmla="*/ 145 w 1805"/>
                  <a:gd name="T79" fmla="*/ 213 h 1138"/>
                  <a:gd name="T80" fmla="*/ 283 w 1805"/>
                  <a:gd name="T81" fmla="*/ 230 h 1138"/>
                  <a:gd name="T82" fmla="*/ 499 w 1805"/>
                  <a:gd name="T83" fmla="*/ 238 h 1138"/>
                  <a:gd name="T84" fmla="*/ 617 w 1805"/>
                  <a:gd name="T85" fmla="*/ 203 h 1138"/>
                  <a:gd name="T86" fmla="*/ 620 w 1805"/>
                  <a:gd name="T87" fmla="*/ 116 h 1138"/>
                  <a:gd name="T88" fmla="*/ 656 w 1805"/>
                  <a:gd name="T89" fmla="*/ 30 h 1138"/>
                  <a:gd name="T90" fmla="*/ 795 w 1805"/>
                  <a:gd name="T91" fmla="*/ 0 h 1138"/>
                  <a:gd name="T92" fmla="*/ 926 w 1805"/>
                  <a:gd name="T93" fmla="*/ 27 h 1138"/>
                  <a:gd name="T94" fmla="*/ 969 w 1805"/>
                  <a:gd name="T95" fmla="*/ 106 h 1138"/>
                  <a:gd name="T96" fmla="*/ 930 w 1805"/>
                  <a:gd name="T97" fmla="*/ 209 h 1138"/>
                  <a:gd name="T98" fmla="*/ 1017 w 1805"/>
                  <a:gd name="T99" fmla="*/ 265 h 1138"/>
                  <a:gd name="T100" fmla="*/ 1187 w 1805"/>
                  <a:gd name="T101" fmla="*/ 263 h 1138"/>
                  <a:gd name="T102" fmla="*/ 1405 w 1805"/>
                  <a:gd name="T103" fmla="*/ 224 h 113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05"/>
                  <a:gd name="T157" fmla="*/ 0 h 1138"/>
                  <a:gd name="T158" fmla="*/ 1805 w 1805"/>
                  <a:gd name="T159" fmla="*/ 1138 h 113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05" h="1138">
                    <a:moveTo>
                      <a:pt x="1484" y="225"/>
                    </a:moveTo>
                    <a:lnTo>
                      <a:pt x="1491" y="254"/>
                    </a:lnTo>
                    <a:lnTo>
                      <a:pt x="1495" y="276"/>
                    </a:lnTo>
                    <a:lnTo>
                      <a:pt x="1497" y="294"/>
                    </a:lnTo>
                    <a:lnTo>
                      <a:pt x="1492" y="313"/>
                    </a:lnTo>
                    <a:lnTo>
                      <a:pt x="1484" y="340"/>
                    </a:lnTo>
                    <a:lnTo>
                      <a:pt x="1475" y="367"/>
                    </a:lnTo>
                    <a:lnTo>
                      <a:pt x="1465" y="392"/>
                    </a:lnTo>
                    <a:lnTo>
                      <a:pt x="1456" y="416"/>
                    </a:lnTo>
                    <a:lnTo>
                      <a:pt x="1443" y="446"/>
                    </a:lnTo>
                    <a:lnTo>
                      <a:pt x="1432" y="470"/>
                    </a:lnTo>
                    <a:lnTo>
                      <a:pt x="1424" y="490"/>
                    </a:lnTo>
                    <a:lnTo>
                      <a:pt x="1416" y="519"/>
                    </a:lnTo>
                    <a:lnTo>
                      <a:pt x="1408" y="543"/>
                    </a:lnTo>
                    <a:lnTo>
                      <a:pt x="1406" y="567"/>
                    </a:lnTo>
                    <a:lnTo>
                      <a:pt x="1411" y="592"/>
                    </a:lnTo>
                    <a:lnTo>
                      <a:pt x="1419" y="614"/>
                    </a:lnTo>
                    <a:lnTo>
                      <a:pt x="1435" y="633"/>
                    </a:lnTo>
                    <a:lnTo>
                      <a:pt x="1451" y="645"/>
                    </a:lnTo>
                    <a:lnTo>
                      <a:pt x="1475" y="646"/>
                    </a:lnTo>
                    <a:lnTo>
                      <a:pt x="1502" y="645"/>
                    </a:lnTo>
                    <a:lnTo>
                      <a:pt x="1521" y="637"/>
                    </a:lnTo>
                    <a:lnTo>
                      <a:pt x="1543" y="627"/>
                    </a:lnTo>
                    <a:lnTo>
                      <a:pt x="1560" y="613"/>
                    </a:lnTo>
                    <a:lnTo>
                      <a:pt x="1575" y="594"/>
                    </a:lnTo>
                    <a:lnTo>
                      <a:pt x="1583" y="571"/>
                    </a:lnTo>
                    <a:lnTo>
                      <a:pt x="1586" y="548"/>
                    </a:lnTo>
                    <a:lnTo>
                      <a:pt x="1597" y="525"/>
                    </a:lnTo>
                    <a:lnTo>
                      <a:pt x="1611" y="506"/>
                    </a:lnTo>
                    <a:lnTo>
                      <a:pt x="1632" y="492"/>
                    </a:lnTo>
                    <a:lnTo>
                      <a:pt x="1653" y="484"/>
                    </a:lnTo>
                    <a:lnTo>
                      <a:pt x="1675" y="481"/>
                    </a:lnTo>
                    <a:lnTo>
                      <a:pt x="1692" y="479"/>
                    </a:lnTo>
                    <a:lnTo>
                      <a:pt x="1715" y="483"/>
                    </a:lnTo>
                    <a:lnTo>
                      <a:pt x="1737" y="489"/>
                    </a:lnTo>
                    <a:lnTo>
                      <a:pt x="1757" y="497"/>
                    </a:lnTo>
                    <a:lnTo>
                      <a:pt x="1772" y="513"/>
                    </a:lnTo>
                    <a:lnTo>
                      <a:pt x="1784" y="529"/>
                    </a:lnTo>
                    <a:lnTo>
                      <a:pt x="1797" y="543"/>
                    </a:lnTo>
                    <a:lnTo>
                      <a:pt x="1804" y="564"/>
                    </a:lnTo>
                    <a:lnTo>
                      <a:pt x="1805" y="583"/>
                    </a:lnTo>
                    <a:lnTo>
                      <a:pt x="1802" y="603"/>
                    </a:lnTo>
                    <a:lnTo>
                      <a:pt x="1796" y="621"/>
                    </a:lnTo>
                    <a:lnTo>
                      <a:pt x="1791" y="635"/>
                    </a:lnTo>
                    <a:lnTo>
                      <a:pt x="1783" y="654"/>
                    </a:lnTo>
                    <a:lnTo>
                      <a:pt x="1765" y="678"/>
                    </a:lnTo>
                    <a:lnTo>
                      <a:pt x="1750" y="697"/>
                    </a:lnTo>
                    <a:lnTo>
                      <a:pt x="1730" y="716"/>
                    </a:lnTo>
                    <a:lnTo>
                      <a:pt x="1710" y="733"/>
                    </a:lnTo>
                    <a:lnTo>
                      <a:pt x="1688" y="749"/>
                    </a:lnTo>
                    <a:lnTo>
                      <a:pt x="1668" y="757"/>
                    </a:lnTo>
                    <a:lnTo>
                      <a:pt x="1648" y="762"/>
                    </a:lnTo>
                    <a:lnTo>
                      <a:pt x="1621" y="767"/>
                    </a:lnTo>
                    <a:lnTo>
                      <a:pt x="1602" y="772"/>
                    </a:lnTo>
                    <a:lnTo>
                      <a:pt x="1578" y="780"/>
                    </a:lnTo>
                    <a:lnTo>
                      <a:pt x="1557" y="789"/>
                    </a:lnTo>
                    <a:lnTo>
                      <a:pt x="1538" y="800"/>
                    </a:lnTo>
                    <a:lnTo>
                      <a:pt x="1524" y="814"/>
                    </a:lnTo>
                    <a:lnTo>
                      <a:pt x="1508" y="827"/>
                    </a:lnTo>
                    <a:lnTo>
                      <a:pt x="1494" y="843"/>
                    </a:lnTo>
                    <a:lnTo>
                      <a:pt x="1479" y="864"/>
                    </a:lnTo>
                    <a:lnTo>
                      <a:pt x="1468" y="886"/>
                    </a:lnTo>
                    <a:lnTo>
                      <a:pt x="1460" y="910"/>
                    </a:lnTo>
                    <a:lnTo>
                      <a:pt x="1456" y="935"/>
                    </a:lnTo>
                    <a:lnTo>
                      <a:pt x="1456" y="957"/>
                    </a:lnTo>
                    <a:lnTo>
                      <a:pt x="1460" y="983"/>
                    </a:lnTo>
                    <a:lnTo>
                      <a:pt x="1465" y="1005"/>
                    </a:lnTo>
                    <a:lnTo>
                      <a:pt x="1468" y="1029"/>
                    </a:lnTo>
                    <a:lnTo>
                      <a:pt x="1457" y="1024"/>
                    </a:lnTo>
                    <a:lnTo>
                      <a:pt x="1440" y="1016"/>
                    </a:lnTo>
                    <a:lnTo>
                      <a:pt x="1422" y="1010"/>
                    </a:lnTo>
                    <a:lnTo>
                      <a:pt x="1403" y="1007"/>
                    </a:lnTo>
                    <a:lnTo>
                      <a:pt x="1382" y="1003"/>
                    </a:lnTo>
                    <a:lnTo>
                      <a:pt x="1359" y="1005"/>
                    </a:lnTo>
                    <a:lnTo>
                      <a:pt x="1332" y="1010"/>
                    </a:lnTo>
                    <a:lnTo>
                      <a:pt x="1308" y="1015"/>
                    </a:lnTo>
                    <a:lnTo>
                      <a:pt x="1276" y="1023"/>
                    </a:lnTo>
                    <a:lnTo>
                      <a:pt x="1244" y="1032"/>
                    </a:lnTo>
                    <a:lnTo>
                      <a:pt x="1214" y="1042"/>
                    </a:lnTo>
                    <a:lnTo>
                      <a:pt x="1184" y="1053"/>
                    </a:lnTo>
                    <a:lnTo>
                      <a:pt x="1158" y="1064"/>
                    </a:lnTo>
                    <a:lnTo>
                      <a:pt x="1131" y="1077"/>
                    </a:lnTo>
                    <a:lnTo>
                      <a:pt x="1101" y="1088"/>
                    </a:lnTo>
                    <a:lnTo>
                      <a:pt x="1073" y="1097"/>
                    </a:lnTo>
                    <a:lnTo>
                      <a:pt x="1036" y="1110"/>
                    </a:lnTo>
                    <a:lnTo>
                      <a:pt x="1000" y="1123"/>
                    </a:lnTo>
                    <a:lnTo>
                      <a:pt x="973" y="1131"/>
                    </a:lnTo>
                    <a:lnTo>
                      <a:pt x="938" y="1135"/>
                    </a:lnTo>
                    <a:lnTo>
                      <a:pt x="907" y="1138"/>
                    </a:lnTo>
                    <a:lnTo>
                      <a:pt x="871" y="1135"/>
                    </a:lnTo>
                    <a:lnTo>
                      <a:pt x="844" y="1131"/>
                    </a:lnTo>
                    <a:lnTo>
                      <a:pt x="818" y="1123"/>
                    </a:lnTo>
                    <a:lnTo>
                      <a:pt x="801" y="1111"/>
                    </a:lnTo>
                    <a:lnTo>
                      <a:pt x="788" y="1096"/>
                    </a:lnTo>
                    <a:lnTo>
                      <a:pt x="780" y="1073"/>
                    </a:lnTo>
                    <a:lnTo>
                      <a:pt x="780" y="1054"/>
                    </a:lnTo>
                    <a:lnTo>
                      <a:pt x="787" y="1037"/>
                    </a:lnTo>
                    <a:lnTo>
                      <a:pt x="796" y="1019"/>
                    </a:lnTo>
                    <a:lnTo>
                      <a:pt x="810" y="1002"/>
                    </a:lnTo>
                    <a:lnTo>
                      <a:pt x="830" y="984"/>
                    </a:lnTo>
                    <a:lnTo>
                      <a:pt x="853" y="967"/>
                    </a:lnTo>
                    <a:lnTo>
                      <a:pt x="879" y="956"/>
                    </a:lnTo>
                    <a:lnTo>
                      <a:pt x="909" y="946"/>
                    </a:lnTo>
                    <a:lnTo>
                      <a:pt x="933" y="940"/>
                    </a:lnTo>
                    <a:lnTo>
                      <a:pt x="957" y="932"/>
                    </a:lnTo>
                    <a:lnTo>
                      <a:pt x="984" y="922"/>
                    </a:lnTo>
                    <a:lnTo>
                      <a:pt x="1009" y="910"/>
                    </a:lnTo>
                    <a:lnTo>
                      <a:pt x="1030" y="899"/>
                    </a:lnTo>
                    <a:lnTo>
                      <a:pt x="1044" y="886"/>
                    </a:lnTo>
                    <a:lnTo>
                      <a:pt x="1049" y="872"/>
                    </a:lnTo>
                    <a:lnTo>
                      <a:pt x="1046" y="856"/>
                    </a:lnTo>
                    <a:lnTo>
                      <a:pt x="1034" y="840"/>
                    </a:lnTo>
                    <a:lnTo>
                      <a:pt x="1017" y="827"/>
                    </a:lnTo>
                    <a:lnTo>
                      <a:pt x="1003" y="819"/>
                    </a:lnTo>
                    <a:lnTo>
                      <a:pt x="987" y="814"/>
                    </a:lnTo>
                    <a:lnTo>
                      <a:pt x="961" y="811"/>
                    </a:lnTo>
                    <a:lnTo>
                      <a:pt x="931" y="811"/>
                    </a:lnTo>
                    <a:lnTo>
                      <a:pt x="901" y="813"/>
                    </a:lnTo>
                    <a:lnTo>
                      <a:pt x="872" y="816"/>
                    </a:lnTo>
                    <a:lnTo>
                      <a:pt x="845" y="821"/>
                    </a:lnTo>
                    <a:lnTo>
                      <a:pt x="822" y="827"/>
                    </a:lnTo>
                    <a:lnTo>
                      <a:pt x="796" y="835"/>
                    </a:lnTo>
                    <a:lnTo>
                      <a:pt x="766" y="846"/>
                    </a:lnTo>
                    <a:lnTo>
                      <a:pt x="739" y="859"/>
                    </a:lnTo>
                    <a:lnTo>
                      <a:pt x="715" y="870"/>
                    </a:lnTo>
                    <a:lnTo>
                      <a:pt x="683" y="888"/>
                    </a:lnTo>
                    <a:lnTo>
                      <a:pt x="653" y="907"/>
                    </a:lnTo>
                    <a:lnTo>
                      <a:pt x="625" y="922"/>
                    </a:lnTo>
                    <a:lnTo>
                      <a:pt x="598" y="940"/>
                    </a:lnTo>
                    <a:lnTo>
                      <a:pt x="566" y="957"/>
                    </a:lnTo>
                    <a:lnTo>
                      <a:pt x="536" y="972"/>
                    </a:lnTo>
                    <a:lnTo>
                      <a:pt x="502" y="984"/>
                    </a:lnTo>
                    <a:lnTo>
                      <a:pt x="467" y="996"/>
                    </a:lnTo>
                    <a:lnTo>
                      <a:pt x="432" y="1003"/>
                    </a:lnTo>
                    <a:lnTo>
                      <a:pt x="391" y="1010"/>
                    </a:lnTo>
                    <a:lnTo>
                      <a:pt x="358" y="1015"/>
                    </a:lnTo>
                    <a:lnTo>
                      <a:pt x="310" y="1019"/>
                    </a:lnTo>
                    <a:lnTo>
                      <a:pt x="275" y="1023"/>
                    </a:lnTo>
                    <a:lnTo>
                      <a:pt x="240" y="1021"/>
                    </a:lnTo>
                    <a:lnTo>
                      <a:pt x="218" y="1021"/>
                    </a:lnTo>
                    <a:lnTo>
                      <a:pt x="226" y="1003"/>
                    </a:lnTo>
                    <a:lnTo>
                      <a:pt x="240" y="983"/>
                    </a:lnTo>
                    <a:lnTo>
                      <a:pt x="259" y="964"/>
                    </a:lnTo>
                    <a:lnTo>
                      <a:pt x="278" y="943"/>
                    </a:lnTo>
                    <a:lnTo>
                      <a:pt x="302" y="918"/>
                    </a:lnTo>
                    <a:lnTo>
                      <a:pt x="321" y="900"/>
                    </a:lnTo>
                    <a:lnTo>
                      <a:pt x="337" y="881"/>
                    </a:lnTo>
                    <a:lnTo>
                      <a:pt x="351" y="857"/>
                    </a:lnTo>
                    <a:lnTo>
                      <a:pt x="361" y="834"/>
                    </a:lnTo>
                    <a:lnTo>
                      <a:pt x="367" y="808"/>
                    </a:lnTo>
                    <a:lnTo>
                      <a:pt x="372" y="784"/>
                    </a:lnTo>
                    <a:lnTo>
                      <a:pt x="369" y="757"/>
                    </a:lnTo>
                    <a:lnTo>
                      <a:pt x="362" y="740"/>
                    </a:lnTo>
                    <a:lnTo>
                      <a:pt x="350" y="724"/>
                    </a:lnTo>
                    <a:lnTo>
                      <a:pt x="339" y="714"/>
                    </a:lnTo>
                    <a:lnTo>
                      <a:pt x="324" y="706"/>
                    </a:lnTo>
                    <a:lnTo>
                      <a:pt x="308" y="703"/>
                    </a:lnTo>
                    <a:lnTo>
                      <a:pt x="291" y="702"/>
                    </a:lnTo>
                    <a:lnTo>
                      <a:pt x="273" y="706"/>
                    </a:lnTo>
                    <a:lnTo>
                      <a:pt x="256" y="718"/>
                    </a:lnTo>
                    <a:lnTo>
                      <a:pt x="242" y="732"/>
                    </a:lnTo>
                    <a:lnTo>
                      <a:pt x="227" y="749"/>
                    </a:lnTo>
                    <a:lnTo>
                      <a:pt x="215" y="768"/>
                    </a:lnTo>
                    <a:lnTo>
                      <a:pt x="202" y="784"/>
                    </a:lnTo>
                    <a:lnTo>
                      <a:pt x="188" y="800"/>
                    </a:lnTo>
                    <a:lnTo>
                      <a:pt x="172" y="816"/>
                    </a:lnTo>
                    <a:lnTo>
                      <a:pt x="151" y="827"/>
                    </a:lnTo>
                    <a:lnTo>
                      <a:pt x="130" y="832"/>
                    </a:lnTo>
                    <a:lnTo>
                      <a:pt x="108" y="835"/>
                    </a:lnTo>
                    <a:lnTo>
                      <a:pt x="86" y="832"/>
                    </a:lnTo>
                    <a:lnTo>
                      <a:pt x="64" y="826"/>
                    </a:lnTo>
                    <a:lnTo>
                      <a:pt x="43" y="813"/>
                    </a:lnTo>
                    <a:lnTo>
                      <a:pt x="27" y="800"/>
                    </a:lnTo>
                    <a:lnTo>
                      <a:pt x="14" y="781"/>
                    </a:lnTo>
                    <a:lnTo>
                      <a:pt x="6" y="759"/>
                    </a:lnTo>
                    <a:lnTo>
                      <a:pt x="2" y="738"/>
                    </a:lnTo>
                    <a:lnTo>
                      <a:pt x="0" y="716"/>
                    </a:lnTo>
                    <a:lnTo>
                      <a:pt x="3" y="697"/>
                    </a:lnTo>
                    <a:lnTo>
                      <a:pt x="11" y="679"/>
                    </a:lnTo>
                    <a:lnTo>
                      <a:pt x="25" y="659"/>
                    </a:lnTo>
                    <a:lnTo>
                      <a:pt x="45" y="641"/>
                    </a:lnTo>
                    <a:lnTo>
                      <a:pt x="67" y="627"/>
                    </a:lnTo>
                    <a:lnTo>
                      <a:pt x="86" y="618"/>
                    </a:lnTo>
                    <a:lnTo>
                      <a:pt x="111" y="605"/>
                    </a:lnTo>
                    <a:lnTo>
                      <a:pt x="134" y="592"/>
                    </a:lnTo>
                    <a:lnTo>
                      <a:pt x="156" y="576"/>
                    </a:lnTo>
                    <a:lnTo>
                      <a:pt x="176" y="557"/>
                    </a:lnTo>
                    <a:lnTo>
                      <a:pt x="192" y="537"/>
                    </a:lnTo>
                    <a:lnTo>
                      <a:pt x="200" y="510"/>
                    </a:lnTo>
                    <a:lnTo>
                      <a:pt x="203" y="484"/>
                    </a:lnTo>
                    <a:lnTo>
                      <a:pt x="202" y="460"/>
                    </a:lnTo>
                    <a:lnTo>
                      <a:pt x="197" y="433"/>
                    </a:lnTo>
                    <a:lnTo>
                      <a:pt x="188" y="406"/>
                    </a:lnTo>
                    <a:lnTo>
                      <a:pt x="173" y="375"/>
                    </a:lnTo>
                    <a:lnTo>
                      <a:pt x="161" y="346"/>
                    </a:lnTo>
                    <a:lnTo>
                      <a:pt x="146" y="316"/>
                    </a:lnTo>
                    <a:lnTo>
                      <a:pt x="140" y="282"/>
                    </a:lnTo>
                    <a:lnTo>
                      <a:pt x="140" y="259"/>
                    </a:lnTo>
                    <a:lnTo>
                      <a:pt x="143" y="232"/>
                    </a:lnTo>
                    <a:lnTo>
                      <a:pt x="145" y="213"/>
                    </a:lnTo>
                    <a:lnTo>
                      <a:pt x="164" y="216"/>
                    </a:lnTo>
                    <a:lnTo>
                      <a:pt x="191" y="219"/>
                    </a:lnTo>
                    <a:lnTo>
                      <a:pt x="219" y="222"/>
                    </a:lnTo>
                    <a:lnTo>
                      <a:pt x="251" y="227"/>
                    </a:lnTo>
                    <a:lnTo>
                      <a:pt x="283" y="230"/>
                    </a:lnTo>
                    <a:lnTo>
                      <a:pt x="318" y="235"/>
                    </a:lnTo>
                    <a:lnTo>
                      <a:pt x="354" y="238"/>
                    </a:lnTo>
                    <a:lnTo>
                      <a:pt x="394" y="240"/>
                    </a:lnTo>
                    <a:lnTo>
                      <a:pt x="472" y="240"/>
                    </a:lnTo>
                    <a:lnTo>
                      <a:pt x="499" y="238"/>
                    </a:lnTo>
                    <a:lnTo>
                      <a:pt x="526" y="236"/>
                    </a:lnTo>
                    <a:lnTo>
                      <a:pt x="556" y="232"/>
                    </a:lnTo>
                    <a:lnTo>
                      <a:pt x="582" y="224"/>
                    </a:lnTo>
                    <a:lnTo>
                      <a:pt x="601" y="214"/>
                    </a:lnTo>
                    <a:lnTo>
                      <a:pt x="617" y="203"/>
                    </a:lnTo>
                    <a:lnTo>
                      <a:pt x="628" y="192"/>
                    </a:lnTo>
                    <a:lnTo>
                      <a:pt x="632" y="179"/>
                    </a:lnTo>
                    <a:lnTo>
                      <a:pt x="632" y="160"/>
                    </a:lnTo>
                    <a:lnTo>
                      <a:pt x="628" y="138"/>
                    </a:lnTo>
                    <a:lnTo>
                      <a:pt x="620" y="116"/>
                    </a:lnTo>
                    <a:lnTo>
                      <a:pt x="612" y="95"/>
                    </a:lnTo>
                    <a:lnTo>
                      <a:pt x="612" y="76"/>
                    </a:lnTo>
                    <a:lnTo>
                      <a:pt x="621" y="58"/>
                    </a:lnTo>
                    <a:lnTo>
                      <a:pt x="636" y="43"/>
                    </a:lnTo>
                    <a:lnTo>
                      <a:pt x="656" y="30"/>
                    </a:lnTo>
                    <a:lnTo>
                      <a:pt x="680" y="20"/>
                    </a:lnTo>
                    <a:lnTo>
                      <a:pt x="707" y="12"/>
                    </a:lnTo>
                    <a:lnTo>
                      <a:pt x="734" y="8"/>
                    </a:lnTo>
                    <a:lnTo>
                      <a:pt x="768" y="3"/>
                    </a:lnTo>
                    <a:lnTo>
                      <a:pt x="795" y="0"/>
                    </a:lnTo>
                    <a:lnTo>
                      <a:pt x="825" y="0"/>
                    </a:lnTo>
                    <a:lnTo>
                      <a:pt x="850" y="1"/>
                    </a:lnTo>
                    <a:lnTo>
                      <a:pt x="877" y="8"/>
                    </a:lnTo>
                    <a:lnTo>
                      <a:pt x="903" y="16"/>
                    </a:lnTo>
                    <a:lnTo>
                      <a:pt x="926" y="27"/>
                    </a:lnTo>
                    <a:lnTo>
                      <a:pt x="946" y="39"/>
                    </a:lnTo>
                    <a:lnTo>
                      <a:pt x="963" y="55"/>
                    </a:lnTo>
                    <a:lnTo>
                      <a:pt x="971" y="71"/>
                    </a:lnTo>
                    <a:lnTo>
                      <a:pt x="974" y="87"/>
                    </a:lnTo>
                    <a:lnTo>
                      <a:pt x="969" y="106"/>
                    </a:lnTo>
                    <a:lnTo>
                      <a:pt x="961" y="122"/>
                    </a:lnTo>
                    <a:lnTo>
                      <a:pt x="947" y="147"/>
                    </a:lnTo>
                    <a:lnTo>
                      <a:pt x="938" y="168"/>
                    </a:lnTo>
                    <a:lnTo>
                      <a:pt x="930" y="190"/>
                    </a:lnTo>
                    <a:lnTo>
                      <a:pt x="930" y="209"/>
                    </a:lnTo>
                    <a:lnTo>
                      <a:pt x="938" y="228"/>
                    </a:lnTo>
                    <a:lnTo>
                      <a:pt x="953" y="243"/>
                    </a:lnTo>
                    <a:lnTo>
                      <a:pt x="968" y="251"/>
                    </a:lnTo>
                    <a:lnTo>
                      <a:pt x="990" y="259"/>
                    </a:lnTo>
                    <a:lnTo>
                      <a:pt x="1017" y="265"/>
                    </a:lnTo>
                    <a:lnTo>
                      <a:pt x="1042" y="268"/>
                    </a:lnTo>
                    <a:lnTo>
                      <a:pt x="1076" y="271"/>
                    </a:lnTo>
                    <a:lnTo>
                      <a:pt x="1112" y="271"/>
                    </a:lnTo>
                    <a:lnTo>
                      <a:pt x="1143" y="267"/>
                    </a:lnTo>
                    <a:lnTo>
                      <a:pt x="1187" y="263"/>
                    </a:lnTo>
                    <a:lnTo>
                      <a:pt x="1232" y="257"/>
                    </a:lnTo>
                    <a:lnTo>
                      <a:pt x="1270" y="251"/>
                    </a:lnTo>
                    <a:lnTo>
                      <a:pt x="1308" y="244"/>
                    </a:lnTo>
                    <a:lnTo>
                      <a:pt x="1352" y="235"/>
                    </a:lnTo>
                    <a:lnTo>
                      <a:pt x="1405" y="224"/>
                    </a:lnTo>
                    <a:lnTo>
                      <a:pt x="1479" y="209"/>
                    </a:lnTo>
                    <a:lnTo>
                      <a:pt x="1484" y="225"/>
                    </a:lnTo>
                    <a:close/>
                  </a:path>
                </a:pathLst>
              </a:custGeom>
              <a:solidFill>
                <a:srgbClr val="FFFF99"/>
              </a:solidFill>
              <a:ln w="9525">
                <a:noFill/>
                <a:round/>
                <a:headEnd/>
                <a:tailEnd/>
              </a:ln>
              <a:effectLst>
                <a:outerShdw blurRad="50800" dist="38100" dir="2700000" algn="tl" rotWithShape="0">
                  <a:prstClr val="black">
                    <a:alpha val="40000"/>
                  </a:prstClr>
                </a:outerShdw>
              </a:effectLst>
            </p:spPr>
            <p:txBody>
              <a:bodyPr/>
              <a:lstStyle/>
              <a:p>
                <a:pPr>
                  <a:defRPr/>
                </a:pPr>
                <a:endParaRPr lang="zh-CN" altLang="en-US">
                  <a:latin typeface="Arial" charset="0"/>
                  <a:ea typeface="宋体" charset="-122"/>
                </a:endParaRPr>
              </a:p>
            </p:txBody>
          </p:sp>
          <p:sp>
            <p:nvSpPr>
              <p:cNvPr id="100" name="Freeform 9"/>
              <p:cNvSpPr>
                <a:spLocks/>
              </p:cNvSpPr>
              <p:nvPr/>
            </p:nvSpPr>
            <p:spPr bwMode="auto">
              <a:xfrm>
                <a:off x="3250" y="2086"/>
                <a:ext cx="1086" cy="404"/>
              </a:xfrm>
              <a:custGeom>
                <a:avLst/>
                <a:gdLst>
                  <a:gd name="T0" fmla="*/ 126 w 1512"/>
                  <a:gd name="T1" fmla="*/ 866 h 1071"/>
                  <a:gd name="T2" fmla="*/ 217 w 1512"/>
                  <a:gd name="T3" fmla="*/ 883 h 1071"/>
                  <a:gd name="T4" fmla="*/ 306 w 1512"/>
                  <a:gd name="T5" fmla="*/ 882 h 1071"/>
                  <a:gd name="T6" fmla="*/ 395 w 1512"/>
                  <a:gd name="T7" fmla="*/ 848 h 1071"/>
                  <a:gd name="T8" fmla="*/ 485 w 1512"/>
                  <a:gd name="T9" fmla="*/ 825 h 1071"/>
                  <a:gd name="T10" fmla="*/ 561 w 1512"/>
                  <a:gd name="T11" fmla="*/ 858 h 1071"/>
                  <a:gd name="T12" fmla="*/ 549 w 1512"/>
                  <a:gd name="T13" fmla="*/ 953 h 1071"/>
                  <a:gd name="T14" fmla="*/ 568 w 1512"/>
                  <a:gd name="T15" fmla="*/ 1037 h 1071"/>
                  <a:gd name="T16" fmla="*/ 663 w 1512"/>
                  <a:gd name="T17" fmla="*/ 1066 h 1071"/>
                  <a:gd name="T18" fmla="*/ 787 w 1512"/>
                  <a:gd name="T19" fmla="*/ 1063 h 1071"/>
                  <a:gd name="T20" fmla="*/ 886 w 1512"/>
                  <a:gd name="T21" fmla="*/ 1022 h 1071"/>
                  <a:gd name="T22" fmla="*/ 925 w 1512"/>
                  <a:gd name="T23" fmla="*/ 933 h 1071"/>
                  <a:gd name="T24" fmla="*/ 954 w 1512"/>
                  <a:gd name="T25" fmla="*/ 848 h 1071"/>
                  <a:gd name="T26" fmla="*/ 1040 w 1512"/>
                  <a:gd name="T27" fmla="*/ 804 h 1071"/>
                  <a:gd name="T28" fmla="*/ 1157 w 1512"/>
                  <a:gd name="T29" fmla="*/ 794 h 1071"/>
                  <a:gd name="T30" fmla="*/ 1268 w 1512"/>
                  <a:gd name="T31" fmla="*/ 804 h 1071"/>
                  <a:gd name="T32" fmla="*/ 1318 w 1512"/>
                  <a:gd name="T33" fmla="*/ 64 h 1071"/>
                  <a:gd name="T34" fmla="*/ 1222 w 1512"/>
                  <a:gd name="T35" fmla="*/ 19 h 1071"/>
                  <a:gd name="T36" fmla="*/ 1094 w 1512"/>
                  <a:gd name="T37" fmla="*/ 2 h 1071"/>
                  <a:gd name="T38" fmla="*/ 943 w 1512"/>
                  <a:gd name="T39" fmla="*/ 3 h 1071"/>
                  <a:gd name="T40" fmla="*/ 827 w 1512"/>
                  <a:gd name="T41" fmla="*/ 23 h 1071"/>
                  <a:gd name="T42" fmla="*/ 774 w 1512"/>
                  <a:gd name="T43" fmla="*/ 64 h 1071"/>
                  <a:gd name="T44" fmla="*/ 798 w 1512"/>
                  <a:gd name="T45" fmla="*/ 118 h 1071"/>
                  <a:gd name="T46" fmla="*/ 757 w 1512"/>
                  <a:gd name="T47" fmla="*/ 185 h 1071"/>
                  <a:gd name="T48" fmla="*/ 679 w 1512"/>
                  <a:gd name="T49" fmla="*/ 226 h 1071"/>
                  <a:gd name="T50" fmla="*/ 593 w 1512"/>
                  <a:gd name="T51" fmla="*/ 243 h 1071"/>
                  <a:gd name="T52" fmla="*/ 506 w 1512"/>
                  <a:gd name="T53" fmla="*/ 231 h 1071"/>
                  <a:gd name="T54" fmla="*/ 452 w 1512"/>
                  <a:gd name="T55" fmla="*/ 191 h 1071"/>
                  <a:gd name="T56" fmla="*/ 468 w 1512"/>
                  <a:gd name="T57" fmla="*/ 129 h 1071"/>
                  <a:gd name="T58" fmla="*/ 507 w 1512"/>
                  <a:gd name="T59" fmla="*/ 69 h 1071"/>
                  <a:gd name="T60" fmla="*/ 480 w 1512"/>
                  <a:gd name="T61" fmla="*/ 13 h 1071"/>
                  <a:gd name="T62" fmla="*/ 361 w 1512"/>
                  <a:gd name="T63" fmla="*/ 0 h 1071"/>
                  <a:gd name="T64" fmla="*/ 194 w 1512"/>
                  <a:gd name="T65" fmla="*/ 23 h 1071"/>
                  <a:gd name="T66" fmla="*/ 74 w 1512"/>
                  <a:gd name="T67" fmla="*/ 50 h 1071"/>
                  <a:gd name="T68" fmla="*/ 89 w 1512"/>
                  <a:gd name="T69" fmla="*/ 127 h 1071"/>
                  <a:gd name="T70" fmla="*/ 69 w 1512"/>
                  <a:gd name="T71" fmla="*/ 200 h 1071"/>
                  <a:gd name="T72" fmla="*/ 29 w 1512"/>
                  <a:gd name="T73" fmla="*/ 296 h 1071"/>
                  <a:gd name="T74" fmla="*/ 2 w 1512"/>
                  <a:gd name="T75" fmla="*/ 385 h 1071"/>
                  <a:gd name="T76" fmla="*/ 21 w 1512"/>
                  <a:gd name="T77" fmla="*/ 464 h 1071"/>
                  <a:gd name="T78" fmla="*/ 102 w 1512"/>
                  <a:gd name="T79" fmla="*/ 478 h 1071"/>
                  <a:gd name="T80" fmla="*/ 174 w 1512"/>
                  <a:gd name="T81" fmla="*/ 410 h 1071"/>
                  <a:gd name="T82" fmla="*/ 213 w 1512"/>
                  <a:gd name="T83" fmla="*/ 335 h 1071"/>
                  <a:gd name="T84" fmla="*/ 291 w 1512"/>
                  <a:gd name="T85" fmla="*/ 318 h 1071"/>
                  <a:gd name="T86" fmla="*/ 369 w 1512"/>
                  <a:gd name="T87" fmla="*/ 353 h 1071"/>
                  <a:gd name="T88" fmla="*/ 395 w 1512"/>
                  <a:gd name="T89" fmla="*/ 435 h 1071"/>
                  <a:gd name="T90" fmla="*/ 348 w 1512"/>
                  <a:gd name="T91" fmla="*/ 526 h 1071"/>
                  <a:gd name="T92" fmla="*/ 275 w 1512"/>
                  <a:gd name="T93" fmla="*/ 590 h 1071"/>
                  <a:gd name="T94" fmla="*/ 191 w 1512"/>
                  <a:gd name="T95" fmla="*/ 610 h 1071"/>
                  <a:gd name="T96" fmla="*/ 112 w 1512"/>
                  <a:gd name="T97" fmla="*/ 655 h 1071"/>
                  <a:gd name="T98" fmla="*/ 59 w 1512"/>
                  <a:gd name="T99" fmla="*/ 729 h 1071"/>
                  <a:gd name="T100" fmla="*/ 51 w 1512"/>
                  <a:gd name="T101" fmla="*/ 817 h 107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512"/>
                  <a:gd name="T154" fmla="*/ 0 h 1071"/>
                  <a:gd name="T155" fmla="*/ 1512 w 1512"/>
                  <a:gd name="T156" fmla="*/ 1071 h 107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512" h="1071">
                    <a:moveTo>
                      <a:pt x="61" y="872"/>
                    </a:moveTo>
                    <a:lnTo>
                      <a:pt x="80" y="867"/>
                    </a:lnTo>
                    <a:lnTo>
                      <a:pt x="105" y="863"/>
                    </a:lnTo>
                    <a:lnTo>
                      <a:pt x="126" y="866"/>
                    </a:lnTo>
                    <a:lnTo>
                      <a:pt x="148" y="869"/>
                    </a:lnTo>
                    <a:lnTo>
                      <a:pt x="169" y="874"/>
                    </a:lnTo>
                    <a:lnTo>
                      <a:pt x="191" y="879"/>
                    </a:lnTo>
                    <a:lnTo>
                      <a:pt x="217" y="883"/>
                    </a:lnTo>
                    <a:lnTo>
                      <a:pt x="236" y="887"/>
                    </a:lnTo>
                    <a:lnTo>
                      <a:pt x="261" y="888"/>
                    </a:lnTo>
                    <a:lnTo>
                      <a:pt x="285" y="887"/>
                    </a:lnTo>
                    <a:lnTo>
                      <a:pt x="306" y="882"/>
                    </a:lnTo>
                    <a:lnTo>
                      <a:pt x="329" y="875"/>
                    </a:lnTo>
                    <a:lnTo>
                      <a:pt x="352" y="867"/>
                    </a:lnTo>
                    <a:lnTo>
                      <a:pt x="372" y="858"/>
                    </a:lnTo>
                    <a:lnTo>
                      <a:pt x="395" y="848"/>
                    </a:lnTo>
                    <a:lnTo>
                      <a:pt x="415" y="839"/>
                    </a:lnTo>
                    <a:lnTo>
                      <a:pt x="441" y="831"/>
                    </a:lnTo>
                    <a:lnTo>
                      <a:pt x="461" y="826"/>
                    </a:lnTo>
                    <a:lnTo>
                      <a:pt x="485" y="825"/>
                    </a:lnTo>
                    <a:lnTo>
                      <a:pt x="507" y="828"/>
                    </a:lnTo>
                    <a:lnTo>
                      <a:pt x="528" y="834"/>
                    </a:lnTo>
                    <a:lnTo>
                      <a:pt x="549" y="847"/>
                    </a:lnTo>
                    <a:lnTo>
                      <a:pt x="561" y="858"/>
                    </a:lnTo>
                    <a:lnTo>
                      <a:pt x="568" y="879"/>
                    </a:lnTo>
                    <a:lnTo>
                      <a:pt x="565" y="901"/>
                    </a:lnTo>
                    <a:lnTo>
                      <a:pt x="558" y="926"/>
                    </a:lnTo>
                    <a:lnTo>
                      <a:pt x="549" y="953"/>
                    </a:lnTo>
                    <a:lnTo>
                      <a:pt x="541" y="975"/>
                    </a:lnTo>
                    <a:lnTo>
                      <a:pt x="542" y="998"/>
                    </a:lnTo>
                    <a:lnTo>
                      <a:pt x="552" y="1020"/>
                    </a:lnTo>
                    <a:lnTo>
                      <a:pt x="568" y="1037"/>
                    </a:lnTo>
                    <a:lnTo>
                      <a:pt x="584" y="1049"/>
                    </a:lnTo>
                    <a:lnTo>
                      <a:pt x="606" y="1055"/>
                    </a:lnTo>
                    <a:lnTo>
                      <a:pt x="630" y="1061"/>
                    </a:lnTo>
                    <a:lnTo>
                      <a:pt x="663" y="1066"/>
                    </a:lnTo>
                    <a:lnTo>
                      <a:pt x="692" y="1069"/>
                    </a:lnTo>
                    <a:lnTo>
                      <a:pt x="727" y="1071"/>
                    </a:lnTo>
                    <a:lnTo>
                      <a:pt x="758" y="1068"/>
                    </a:lnTo>
                    <a:lnTo>
                      <a:pt x="787" y="1063"/>
                    </a:lnTo>
                    <a:lnTo>
                      <a:pt x="817" y="1055"/>
                    </a:lnTo>
                    <a:lnTo>
                      <a:pt x="844" y="1045"/>
                    </a:lnTo>
                    <a:lnTo>
                      <a:pt x="865" y="1034"/>
                    </a:lnTo>
                    <a:lnTo>
                      <a:pt x="886" y="1022"/>
                    </a:lnTo>
                    <a:lnTo>
                      <a:pt x="901" y="1007"/>
                    </a:lnTo>
                    <a:lnTo>
                      <a:pt x="916" y="990"/>
                    </a:lnTo>
                    <a:lnTo>
                      <a:pt x="924" y="968"/>
                    </a:lnTo>
                    <a:lnTo>
                      <a:pt x="925" y="933"/>
                    </a:lnTo>
                    <a:lnTo>
                      <a:pt x="925" y="906"/>
                    </a:lnTo>
                    <a:lnTo>
                      <a:pt x="930" y="882"/>
                    </a:lnTo>
                    <a:lnTo>
                      <a:pt x="940" y="864"/>
                    </a:lnTo>
                    <a:lnTo>
                      <a:pt x="954" y="848"/>
                    </a:lnTo>
                    <a:lnTo>
                      <a:pt x="970" y="834"/>
                    </a:lnTo>
                    <a:lnTo>
                      <a:pt x="990" y="821"/>
                    </a:lnTo>
                    <a:lnTo>
                      <a:pt x="1011" y="812"/>
                    </a:lnTo>
                    <a:lnTo>
                      <a:pt x="1040" y="804"/>
                    </a:lnTo>
                    <a:lnTo>
                      <a:pt x="1067" y="801"/>
                    </a:lnTo>
                    <a:lnTo>
                      <a:pt x="1095" y="798"/>
                    </a:lnTo>
                    <a:lnTo>
                      <a:pt x="1125" y="796"/>
                    </a:lnTo>
                    <a:lnTo>
                      <a:pt x="1157" y="794"/>
                    </a:lnTo>
                    <a:lnTo>
                      <a:pt x="1192" y="796"/>
                    </a:lnTo>
                    <a:lnTo>
                      <a:pt x="1219" y="798"/>
                    </a:lnTo>
                    <a:lnTo>
                      <a:pt x="1243" y="801"/>
                    </a:lnTo>
                    <a:lnTo>
                      <a:pt x="1268" y="804"/>
                    </a:lnTo>
                    <a:lnTo>
                      <a:pt x="1292" y="807"/>
                    </a:lnTo>
                    <a:lnTo>
                      <a:pt x="1318" y="809"/>
                    </a:lnTo>
                    <a:lnTo>
                      <a:pt x="1512" y="813"/>
                    </a:lnTo>
                    <a:lnTo>
                      <a:pt x="1318" y="64"/>
                    </a:lnTo>
                    <a:lnTo>
                      <a:pt x="1291" y="50"/>
                    </a:lnTo>
                    <a:lnTo>
                      <a:pt x="1272" y="38"/>
                    </a:lnTo>
                    <a:lnTo>
                      <a:pt x="1249" y="29"/>
                    </a:lnTo>
                    <a:lnTo>
                      <a:pt x="1222" y="19"/>
                    </a:lnTo>
                    <a:lnTo>
                      <a:pt x="1194" y="13"/>
                    </a:lnTo>
                    <a:lnTo>
                      <a:pt x="1164" y="8"/>
                    </a:lnTo>
                    <a:lnTo>
                      <a:pt x="1127" y="3"/>
                    </a:lnTo>
                    <a:lnTo>
                      <a:pt x="1094" y="2"/>
                    </a:lnTo>
                    <a:lnTo>
                      <a:pt x="1060" y="0"/>
                    </a:lnTo>
                    <a:lnTo>
                      <a:pt x="1022" y="0"/>
                    </a:lnTo>
                    <a:lnTo>
                      <a:pt x="978" y="0"/>
                    </a:lnTo>
                    <a:lnTo>
                      <a:pt x="943" y="3"/>
                    </a:lnTo>
                    <a:lnTo>
                      <a:pt x="908" y="7"/>
                    </a:lnTo>
                    <a:lnTo>
                      <a:pt x="878" y="10"/>
                    </a:lnTo>
                    <a:lnTo>
                      <a:pt x="849" y="16"/>
                    </a:lnTo>
                    <a:lnTo>
                      <a:pt x="827" y="23"/>
                    </a:lnTo>
                    <a:lnTo>
                      <a:pt x="808" y="30"/>
                    </a:lnTo>
                    <a:lnTo>
                      <a:pt x="792" y="40"/>
                    </a:lnTo>
                    <a:lnTo>
                      <a:pt x="781" y="50"/>
                    </a:lnTo>
                    <a:lnTo>
                      <a:pt x="774" y="64"/>
                    </a:lnTo>
                    <a:lnTo>
                      <a:pt x="774" y="78"/>
                    </a:lnTo>
                    <a:lnTo>
                      <a:pt x="782" y="92"/>
                    </a:lnTo>
                    <a:lnTo>
                      <a:pt x="792" y="105"/>
                    </a:lnTo>
                    <a:lnTo>
                      <a:pt x="798" y="118"/>
                    </a:lnTo>
                    <a:lnTo>
                      <a:pt x="798" y="137"/>
                    </a:lnTo>
                    <a:lnTo>
                      <a:pt x="789" y="153"/>
                    </a:lnTo>
                    <a:lnTo>
                      <a:pt x="776" y="169"/>
                    </a:lnTo>
                    <a:lnTo>
                      <a:pt x="757" y="185"/>
                    </a:lnTo>
                    <a:lnTo>
                      <a:pt x="738" y="199"/>
                    </a:lnTo>
                    <a:lnTo>
                      <a:pt x="719" y="208"/>
                    </a:lnTo>
                    <a:lnTo>
                      <a:pt x="700" y="216"/>
                    </a:lnTo>
                    <a:lnTo>
                      <a:pt x="679" y="226"/>
                    </a:lnTo>
                    <a:lnTo>
                      <a:pt x="657" y="232"/>
                    </a:lnTo>
                    <a:lnTo>
                      <a:pt x="634" y="237"/>
                    </a:lnTo>
                    <a:lnTo>
                      <a:pt x="612" y="240"/>
                    </a:lnTo>
                    <a:lnTo>
                      <a:pt x="593" y="243"/>
                    </a:lnTo>
                    <a:lnTo>
                      <a:pt x="568" y="243"/>
                    </a:lnTo>
                    <a:lnTo>
                      <a:pt x="545" y="240"/>
                    </a:lnTo>
                    <a:lnTo>
                      <a:pt x="525" y="237"/>
                    </a:lnTo>
                    <a:lnTo>
                      <a:pt x="506" y="231"/>
                    </a:lnTo>
                    <a:lnTo>
                      <a:pt x="485" y="223"/>
                    </a:lnTo>
                    <a:lnTo>
                      <a:pt x="468" y="213"/>
                    </a:lnTo>
                    <a:lnTo>
                      <a:pt x="457" y="202"/>
                    </a:lnTo>
                    <a:lnTo>
                      <a:pt x="452" y="191"/>
                    </a:lnTo>
                    <a:lnTo>
                      <a:pt x="450" y="180"/>
                    </a:lnTo>
                    <a:lnTo>
                      <a:pt x="452" y="164"/>
                    </a:lnTo>
                    <a:lnTo>
                      <a:pt x="457" y="148"/>
                    </a:lnTo>
                    <a:lnTo>
                      <a:pt x="468" y="129"/>
                    </a:lnTo>
                    <a:lnTo>
                      <a:pt x="482" y="111"/>
                    </a:lnTo>
                    <a:lnTo>
                      <a:pt x="493" y="97"/>
                    </a:lnTo>
                    <a:lnTo>
                      <a:pt x="501" y="86"/>
                    </a:lnTo>
                    <a:lnTo>
                      <a:pt x="507" y="69"/>
                    </a:lnTo>
                    <a:lnTo>
                      <a:pt x="512" y="51"/>
                    </a:lnTo>
                    <a:lnTo>
                      <a:pt x="507" y="37"/>
                    </a:lnTo>
                    <a:lnTo>
                      <a:pt x="498" y="24"/>
                    </a:lnTo>
                    <a:lnTo>
                      <a:pt x="480" y="13"/>
                    </a:lnTo>
                    <a:lnTo>
                      <a:pt x="461" y="8"/>
                    </a:lnTo>
                    <a:lnTo>
                      <a:pt x="442" y="3"/>
                    </a:lnTo>
                    <a:lnTo>
                      <a:pt x="415" y="0"/>
                    </a:lnTo>
                    <a:lnTo>
                      <a:pt x="361" y="0"/>
                    </a:lnTo>
                    <a:lnTo>
                      <a:pt x="321" y="3"/>
                    </a:lnTo>
                    <a:lnTo>
                      <a:pt x="285" y="8"/>
                    </a:lnTo>
                    <a:lnTo>
                      <a:pt x="237" y="15"/>
                    </a:lnTo>
                    <a:lnTo>
                      <a:pt x="194" y="23"/>
                    </a:lnTo>
                    <a:lnTo>
                      <a:pt x="147" y="30"/>
                    </a:lnTo>
                    <a:lnTo>
                      <a:pt x="115" y="37"/>
                    </a:lnTo>
                    <a:lnTo>
                      <a:pt x="88" y="43"/>
                    </a:lnTo>
                    <a:lnTo>
                      <a:pt x="74" y="50"/>
                    </a:lnTo>
                    <a:lnTo>
                      <a:pt x="78" y="64"/>
                    </a:lnTo>
                    <a:lnTo>
                      <a:pt x="85" y="88"/>
                    </a:lnTo>
                    <a:lnTo>
                      <a:pt x="88" y="110"/>
                    </a:lnTo>
                    <a:lnTo>
                      <a:pt x="89" y="127"/>
                    </a:lnTo>
                    <a:lnTo>
                      <a:pt x="86" y="148"/>
                    </a:lnTo>
                    <a:lnTo>
                      <a:pt x="82" y="165"/>
                    </a:lnTo>
                    <a:lnTo>
                      <a:pt x="75" y="185"/>
                    </a:lnTo>
                    <a:lnTo>
                      <a:pt x="69" y="200"/>
                    </a:lnTo>
                    <a:lnTo>
                      <a:pt x="61" y="224"/>
                    </a:lnTo>
                    <a:lnTo>
                      <a:pt x="51" y="248"/>
                    </a:lnTo>
                    <a:lnTo>
                      <a:pt x="42" y="272"/>
                    </a:lnTo>
                    <a:lnTo>
                      <a:pt x="29" y="296"/>
                    </a:lnTo>
                    <a:lnTo>
                      <a:pt x="21" y="318"/>
                    </a:lnTo>
                    <a:lnTo>
                      <a:pt x="15" y="337"/>
                    </a:lnTo>
                    <a:lnTo>
                      <a:pt x="8" y="358"/>
                    </a:lnTo>
                    <a:lnTo>
                      <a:pt x="2" y="385"/>
                    </a:lnTo>
                    <a:lnTo>
                      <a:pt x="0" y="408"/>
                    </a:lnTo>
                    <a:lnTo>
                      <a:pt x="4" y="429"/>
                    </a:lnTo>
                    <a:lnTo>
                      <a:pt x="10" y="450"/>
                    </a:lnTo>
                    <a:lnTo>
                      <a:pt x="21" y="464"/>
                    </a:lnTo>
                    <a:lnTo>
                      <a:pt x="35" y="477"/>
                    </a:lnTo>
                    <a:lnTo>
                      <a:pt x="55" y="483"/>
                    </a:lnTo>
                    <a:lnTo>
                      <a:pt x="75" y="483"/>
                    </a:lnTo>
                    <a:lnTo>
                      <a:pt x="102" y="478"/>
                    </a:lnTo>
                    <a:lnTo>
                      <a:pt x="126" y="467"/>
                    </a:lnTo>
                    <a:lnTo>
                      <a:pt x="147" y="455"/>
                    </a:lnTo>
                    <a:lnTo>
                      <a:pt x="163" y="434"/>
                    </a:lnTo>
                    <a:lnTo>
                      <a:pt x="174" y="410"/>
                    </a:lnTo>
                    <a:lnTo>
                      <a:pt x="177" y="386"/>
                    </a:lnTo>
                    <a:lnTo>
                      <a:pt x="185" y="367"/>
                    </a:lnTo>
                    <a:lnTo>
                      <a:pt x="198" y="350"/>
                    </a:lnTo>
                    <a:lnTo>
                      <a:pt x="213" y="335"/>
                    </a:lnTo>
                    <a:lnTo>
                      <a:pt x="232" y="324"/>
                    </a:lnTo>
                    <a:lnTo>
                      <a:pt x="253" y="320"/>
                    </a:lnTo>
                    <a:lnTo>
                      <a:pt x="271" y="318"/>
                    </a:lnTo>
                    <a:lnTo>
                      <a:pt x="291" y="318"/>
                    </a:lnTo>
                    <a:lnTo>
                      <a:pt x="315" y="321"/>
                    </a:lnTo>
                    <a:lnTo>
                      <a:pt x="334" y="327"/>
                    </a:lnTo>
                    <a:lnTo>
                      <a:pt x="352" y="337"/>
                    </a:lnTo>
                    <a:lnTo>
                      <a:pt x="369" y="353"/>
                    </a:lnTo>
                    <a:lnTo>
                      <a:pt x="382" y="369"/>
                    </a:lnTo>
                    <a:lnTo>
                      <a:pt x="393" y="393"/>
                    </a:lnTo>
                    <a:lnTo>
                      <a:pt x="396" y="415"/>
                    </a:lnTo>
                    <a:lnTo>
                      <a:pt x="395" y="435"/>
                    </a:lnTo>
                    <a:lnTo>
                      <a:pt x="388" y="459"/>
                    </a:lnTo>
                    <a:lnTo>
                      <a:pt x="379" y="483"/>
                    </a:lnTo>
                    <a:lnTo>
                      <a:pt x="366" y="504"/>
                    </a:lnTo>
                    <a:lnTo>
                      <a:pt x="348" y="526"/>
                    </a:lnTo>
                    <a:lnTo>
                      <a:pt x="333" y="543"/>
                    </a:lnTo>
                    <a:lnTo>
                      <a:pt x="312" y="563"/>
                    </a:lnTo>
                    <a:lnTo>
                      <a:pt x="294" y="577"/>
                    </a:lnTo>
                    <a:lnTo>
                      <a:pt x="275" y="590"/>
                    </a:lnTo>
                    <a:lnTo>
                      <a:pt x="258" y="596"/>
                    </a:lnTo>
                    <a:lnTo>
                      <a:pt x="232" y="602"/>
                    </a:lnTo>
                    <a:lnTo>
                      <a:pt x="213" y="605"/>
                    </a:lnTo>
                    <a:lnTo>
                      <a:pt x="191" y="610"/>
                    </a:lnTo>
                    <a:lnTo>
                      <a:pt x="172" y="617"/>
                    </a:lnTo>
                    <a:lnTo>
                      <a:pt x="148" y="628"/>
                    </a:lnTo>
                    <a:lnTo>
                      <a:pt x="128" y="640"/>
                    </a:lnTo>
                    <a:lnTo>
                      <a:pt x="112" y="655"/>
                    </a:lnTo>
                    <a:lnTo>
                      <a:pt x="94" y="672"/>
                    </a:lnTo>
                    <a:lnTo>
                      <a:pt x="82" y="688"/>
                    </a:lnTo>
                    <a:lnTo>
                      <a:pt x="67" y="710"/>
                    </a:lnTo>
                    <a:lnTo>
                      <a:pt x="59" y="729"/>
                    </a:lnTo>
                    <a:lnTo>
                      <a:pt x="51" y="752"/>
                    </a:lnTo>
                    <a:lnTo>
                      <a:pt x="48" y="774"/>
                    </a:lnTo>
                    <a:lnTo>
                      <a:pt x="48" y="793"/>
                    </a:lnTo>
                    <a:lnTo>
                      <a:pt x="51" y="817"/>
                    </a:lnTo>
                    <a:lnTo>
                      <a:pt x="56" y="845"/>
                    </a:lnTo>
                    <a:lnTo>
                      <a:pt x="61" y="872"/>
                    </a:lnTo>
                    <a:close/>
                  </a:path>
                </a:pathLst>
              </a:custGeom>
              <a:solidFill>
                <a:srgbClr val="FF6600"/>
              </a:solidFill>
              <a:ln w="9525">
                <a:noFill/>
                <a:round/>
                <a:headEnd/>
                <a:tailEnd/>
              </a:ln>
              <a:effectLst>
                <a:outerShdw blurRad="50800" dist="38100" dir="2700000" algn="tl" rotWithShape="0">
                  <a:prstClr val="black">
                    <a:alpha val="40000"/>
                  </a:prstClr>
                </a:outerShdw>
              </a:effectLst>
            </p:spPr>
            <p:txBody>
              <a:bodyPr/>
              <a:lstStyle/>
              <a:p>
                <a:pPr>
                  <a:defRPr/>
                </a:pPr>
                <a:endParaRPr lang="zh-CN" altLang="en-US">
                  <a:latin typeface="Arial" charset="0"/>
                  <a:ea typeface="宋体" charset="-122"/>
                </a:endParaRPr>
              </a:p>
            </p:txBody>
          </p:sp>
          <p:sp>
            <p:nvSpPr>
              <p:cNvPr id="101" name="Freeform 10"/>
              <p:cNvSpPr>
                <a:spLocks/>
              </p:cNvSpPr>
              <p:nvPr/>
            </p:nvSpPr>
            <p:spPr bwMode="auto">
              <a:xfrm>
                <a:off x="1330" y="2103"/>
                <a:ext cx="1169" cy="411"/>
              </a:xfrm>
              <a:custGeom>
                <a:avLst/>
                <a:gdLst>
                  <a:gd name="T0" fmla="*/ 24 w 1626"/>
                  <a:gd name="T1" fmla="*/ 896 h 1099"/>
                  <a:gd name="T2" fmla="*/ 137 w 1626"/>
                  <a:gd name="T3" fmla="*/ 875 h 1099"/>
                  <a:gd name="T4" fmla="*/ 282 w 1626"/>
                  <a:gd name="T5" fmla="*/ 839 h 1099"/>
                  <a:gd name="T6" fmla="*/ 410 w 1626"/>
                  <a:gd name="T7" fmla="*/ 797 h 1099"/>
                  <a:gd name="T8" fmla="*/ 488 w 1626"/>
                  <a:gd name="T9" fmla="*/ 791 h 1099"/>
                  <a:gd name="T10" fmla="*/ 572 w 1626"/>
                  <a:gd name="T11" fmla="*/ 809 h 1099"/>
                  <a:gd name="T12" fmla="*/ 612 w 1626"/>
                  <a:gd name="T13" fmla="*/ 847 h 1099"/>
                  <a:gd name="T14" fmla="*/ 607 w 1626"/>
                  <a:gd name="T15" fmla="*/ 894 h 1099"/>
                  <a:gd name="T16" fmla="*/ 566 w 1626"/>
                  <a:gd name="T17" fmla="*/ 966 h 1099"/>
                  <a:gd name="T18" fmla="*/ 561 w 1626"/>
                  <a:gd name="T19" fmla="*/ 1017 h 1099"/>
                  <a:gd name="T20" fmla="*/ 603 w 1626"/>
                  <a:gd name="T21" fmla="*/ 1071 h 1099"/>
                  <a:gd name="T22" fmla="*/ 673 w 1626"/>
                  <a:gd name="T23" fmla="*/ 1096 h 1099"/>
                  <a:gd name="T24" fmla="*/ 739 w 1626"/>
                  <a:gd name="T25" fmla="*/ 1091 h 1099"/>
                  <a:gd name="T26" fmla="*/ 811 w 1626"/>
                  <a:gd name="T27" fmla="*/ 1058 h 1099"/>
                  <a:gd name="T28" fmla="*/ 863 w 1626"/>
                  <a:gd name="T29" fmla="*/ 1012 h 1099"/>
                  <a:gd name="T30" fmla="*/ 884 w 1626"/>
                  <a:gd name="T31" fmla="*/ 942 h 1099"/>
                  <a:gd name="T32" fmla="*/ 912 w 1626"/>
                  <a:gd name="T33" fmla="*/ 901 h 1099"/>
                  <a:gd name="T34" fmla="*/ 1001 w 1626"/>
                  <a:gd name="T35" fmla="*/ 869 h 1099"/>
                  <a:gd name="T36" fmla="*/ 1109 w 1626"/>
                  <a:gd name="T37" fmla="*/ 843 h 1099"/>
                  <a:gd name="T38" fmla="*/ 1322 w 1626"/>
                  <a:gd name="T39" fmla="*/ 826 h 1099"/>
                  <a:gd name="T40" fmla="*/ 1478 w 1626"/>
                  <a:gd name="T41" fmla="*/ 820 h 1099"/>
                  <a:gd name="T42" fmla="*/ 1518 w 1626"/>
                  <a:gd name="T43" fmla="*/ 772 h 1099"/>
                  <a:gd name="T44" fmla="*/ 1566 w 1626"/>
                  <a:gd name="T45" fmla="*/ 721 h 1099"/>
                  <a:gd name="T46" fmla="*/ 1607 w 1626"/>
                  <a:gd name="T47" fmla="*/ 667 h 1099"/>
                  <a:gd name="T48" fmla="*/ 1624 w 1626"/>
                  <a:gd name="T49" fmla="*/ 610 h 1099"/>
                  <a:gd name="T50" fmla="*/ 1610 w 1626"/>
                  <a:gd name="T51" fmla="*/ 543 h 1099"/>
                  <a:gd name="T52" fmla="*/ 1567 w 1626"/>
                  <a:gd name="T53" fmla="*/ 516 h 1099"/>
                  <a:gd name="T54" fmla="*/ 1511 w 1626"/>
                  <a:gd name="T55" fmla="*/ 529 h 1099"/>
                  <a:gd name="T56" fmla="*/ 1462 w 1626"/>
                  <a:gd name="T57" fmla="*/ 593 h 1099"/>
                  <a:gd name="T58" fmla="*/ 1400 w 1626"/>
                  <a:gd name="T59" fmla="*/ 640 h 1099"/>
                  <a:gd name="T60" fmla="*/ 1335 w 1626"/>
                  <a:gd name="T61" fmla="*/ 643 h 1099"/>
                  <a:gd name="T62" fmla="*/ 1286 w 1626"/>
                  <a:gd name="T63" fmla="*/ 618 h 1099"/>
                  <a:gd name="T64" fmla="*/ 1260 w 1626"/>
                  <a:gd name="T65" fmla="*/ 573 h 1099"/>
                  <a:gd name="T66" fmla="*/ 1257 w 1626"/>
                  <a:gd name="T67" fmla="*/ 508 h 1099"/>
                  <a:gd name="T68" fmla="*/ 1295 w 1626"/>
                  <a:gd name="T69" fmla="*/ 454 h 1099"/>
                  <a:gd name="T70" fmla="*/ 1367 w 1626"/>
                  <a:gd name="T71" fmla="*/ 416 h 1099"/>
                  <a:gd name="T72" fmla="*/ 1429 w 1626"/>
                  <a:gd name="T73" fmla="*/ 373 h 1099"/>
                  <a:gd name="T74" fmla="*/ 1456 w 1626"/>
                  <a:gd name="T75" fmla="*/ 299 h 1099"/>
                  <a:gd name="T76" fmla="*/ 1443 w 1626"/>
                  <a:gd name="T77" fmla="*/ 226 h 1099"/>
                  <a:gd name="T78" fmla="*/ 1408 w 1626"/>
                  <a:gd name="T79" fmla="*/ 146 h 1099"/>
                  <a:gd name="T80" fmla="*/ 1392 w 1626"/>
                  <a:gd name="T81" fmla="*/ 73 h 1099"/>
                  <a:gd name="T82" fmla="*/ 1351 w 1626"/>
                  <a:gd name="T83" fmla="*/ 21 h 1099"/>
                  <a:gd name="T84" fmla="*/ 1192 w 1626"/>
                  <a:gd name="T85" fmla="*/ 13 h 1099"/>
                  <a:gd name="T86" fmla="*/ 1054 w 1626"/>
                  <a:gd name="T87" fmla="*/ 0 h 1099"/>
                  <a:gd name="T88" fmla="*/ 978 w 1626"/>
                  <a:gd name="T89" fmla="*/ 13 h 1099"/>
                  <a:gd name="T90" fmla="*/ 947 w 1626"/>
                  <a:gd name="T91" fmla="*/ 49 h 1099"/>
                  <a:gd name="T92" fmla="*/ 968 w 1626"/>
                  <a:gd name="T93" fmla="*/ 99 h 1099"/>
                  <a:gd name="T94" fmla="*/ 982 w 1626"/>
                  <a:gd name="T95" fmla="*/ 154 h 1099"/>
                  <a:gd name="T96" fmla="*/ 954 w 1626"/>
                  <a:gd name="T97" fmla="*/ 207 h 1099"/>
                  <a:gd name="T98" fmla="*/ 893 w 1626"/>
                  <a:gd name="T99" fmla="*/ 243 h 1099"/>
                  <a:gd name="T100" fmla="*/ 823 w 1626"/>
                  <a:gd name="T101" fmla="*/ 257 h 1099"/>
                  <a:gd name="T102" fmla="*/ 760 w 1626"/>
                  <a:gd name="T103" fmla="*/ 257 h 1099"/>
                  <a:gd name="T104" fmla="*/ 709 w 1626"/>
                  <a:gd name="T105" fmla="*/ 245 h 1099"/>
                  <a:gd name="T106" fmla="*/ 669 w 1626"/>
                  <a:gd name="T107" fmla="*/ 211 h 1099"/>
                  <a:gd name="T108" fmla="*/ 633 w 1626"/>
                  <a:gd name="T109" fmla="*/ 165 h 1099"/>
                  <a:gd name="T110" fmla="*/ 591 w 1626"/>
                  <a:gd name="T111" fmla="*/ 111 h 1099"/>
                  <a:gd name="T112" fmla="*/ 537 w 1626"/>
                  <a:gd name="T113" fmla="*/ 70 h 1099"/>
                  <a:gd name="T114" fmla="*/ 466 w 1626"/>
                  <a:gd name="T115" fmla="*/ 51 h 1099"/>
                  <a:gd name="T116" fmla="*/ 382 w 1626"/>
                  <a:gd name="T117" fmla="*/ 48 h 1099"/>
                  <a:gd name="T118" fmla="*/ 296 w 1626"/>
                  <a:gd name="T119" fmla="*/ 59 h 1099"/>
                  <a:gd name="T120" fmla="*/ 191 w 1626"/>
                  <a:gd name="T121" fmla="*/ 80 h 109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626"/>
                  <a:gd name="T184" fmla="*/ 0 h 1099"/>
                  <a:gd name="T185" fmla="*/ 1626 w 1626"/>
                  <a:gd name="T186" fmla="*/ 1099 h 109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626" h="1099">
                    <a:moveTo>
                      <a:pt x="191" y="80"/>
                    </a:moveTo>
                    <a:lnTo>
                      <a:pt x="0" y="897"/>
                    </a:lnTo>
                    <a:lnTo>
                      <a:pt x="24" y="896"/>
                    </a:lnTo>
                    <a:lnTo>
                      <a:pt x="51" y="893"/>
                    </a:lnTo>
                    <a:lnTo>
                      <a:pt x="100" y="883"/>
                    </a:lnTo>
                    <a:lnTo>
                      <a:pt x="137" y="875"/>
                    </a:lnTo>
                    <a:lnTo>
                      <a:pt x="183" y="866"/>
                    </a:lnTo>
                    <a:lnTo>
                      <a:pt x="234" y="853"/>
                    </a:lnTo>
                    <a:lnTo>
                      <a:pt x="282" y="839"/>
                    </a:lnTo>
                    <a:lnTo>
                      <a:pt x="326" y="823"/>
                    </a:lnTo>
                    <a:lnTo>
                      <a:pt x="377" y="805"/>
                    </a:lnTo>
                    <a:lnTo>
                      <a:pt x="410" y="797"/>
                    </a:lnTo>
                    <a:lnTo>
                      <a:pt x="439" y="793"/>
                    </a:lnTo>
                    <a:lnTo>
                      <a:pt x="464" y="791"/>
                    </a:lnTo>
                    <a:lnTo>
                      <a:pt x="488" y="791"/>
                    </a:lnTo>
                    <a:lnTo>
                      <a:pt x="523" y="796"/>
                    </a:lnTo>
                    <a:lnTo>
                      <a:pt x="547" y="801"/>
                    </a:lnTo>
                    <a:lnTo>
                      <a:pt x="572" y="809"/>
                    </a:lnTo>
                    <a:lnTo>
                      <a:pt x="590" y="818"/>
                    </a:lnTo>
                    <a:lnTo>
                      <a:pt x="603" y="829"/>
                    </a:lnTo>
                    <a:lnTo>
                      <a:pt x="612" y="847"/>
                    </a:lnTo>
                    <a:lnTo>
                      <a:pt x="615" y="859"/>
                    </a:lnTo>
                    <a:lnTo>
                      <a:pt x="614" y="877"/>
                    </a:lnTo>
                    <a:lnTo>
                      <a:pt x="607" y="894"/>
                    </a:lnTo>
                    <a:lnTo>
                      <a:pt x="591" y="917"/>
                    </a:lnTo>
                    <a:lnTo>
                      <a:pt x="576" y="942"/>
                    </a:lnTo>
                    <a:lnTo>
                      <a:pt x="566" y="966"/>
                    </a:lnTo>
                    <a:lnTo>
                      <a:pt x="561" y="983"/>
                    </a:lnTo>
                    <a:lnTo>
                      <a:pt x="560" y="1002"/>
                    </a:lnTo>
                    <a:lnTo>
                      <a:pt x="561" y="1017"/>
                    </a:lnTo>
                    <a:lnTo>
                      <a:pt x="569" y="1036"/>
                    </a:lnTo>
                    <a:lnTo>
                      <a:pt x="584" y="1055"/>
                    </a:lnTo>
                    <a:lnTo>
                      <a:pt x="603" y="1071"/>
                    </a:lnTo>
                    <a:lnTo>
                      <a:pt x="622" y="1082"/>
                    </a:lnTo>
                    <a:lnTo>
                      <a:pt x="645" y="1090"/>
                    </a:lnTo>
                    <a:lnTo>
                      <a:pt x="673" y="1096"/>
                    </a:lnTo>
                    <a:lnTo>
                      <a:pt x="693" y="1099"/>
                    </a:lnTo>
                    <a:lnTo>
                      <a:pt x="715" y="1096"/>
                    </a:lnTo>
                    <a:lnTo>
                      <a:pt x="739" y="1091"/>
                    </a:lnTo>
                    <a:lnTo>
                      <a:pt x="761" y="1083"/>
                    </a:lnTo>
                    <a:lnTo>
                      <a:pt x="785" y="1072"/>
                    </a:lnTo>
                    <a:lnTo>
                      <a:pt x="811" y="1058"/>
                    </a:lnTo>
                    <a:lnTo>
                      <a:pt x="831" y="1044"/>
                    </a:lnTo>
                    <a:lnTo>
                      <a:pt x="849" y="1029"/>
                    </a:lnTo>
                    <a:lnTo>
                      <a:pt x="863" y="1012"/>
                    </a:lnTo>
                    <a:lnTo>
                      <a:pt x="874" y="991"/>
                    </a:lnTo>
                    <a:lnTo>
                      <a:pt x="881" y="969"/>
                    </a:lnTo>
                    <a:lnTo>
                      <a:pt x="884" y="942"/>
                    </a:lnTo>
                    <a:lnTo>
                      <a:pt x="892" y="921"/>
                    </a:lnTo>
                    <a:lnTo>
                      <a:pt x="898" y="912"/>
                    </a:lnTo>
                    <a:lnTo>
                      <a:pt x="912" y="901"/>
                    </a:lnTo>
                    <a:lnTo>
                      <a:pt x="936" y="890"/>
                    </a:lnTo>
                    <a:lnTo>
                      <a:pt x="968" y="878"/>
                    </a:lnTo>
                    <a:lnTo>
                      <a:pt x="1001" y="869"/>
                    </a:lnTo>
                    <a:lnTo>
                      <a:pt x="1032" y="859"/>
                    </a:lnTo>
                    <a:lnTo>
                      <a:pt x="1063" y="851"/>
                    </a:lnTo>
                    <a:lnTo>
                      <a:pt x="1109" y="843"/>
                    </a:lnTo>
                    <a:lnTo>
                      <a:pt x="1173" y="832"/>
                    </a:lnTo>
                    <a:lnTo>
                      <a:pt x="1245" y="826"/>
                    </a:lnTo>
                    <a:lnTo>
                      <a:pt x="1322" y="826"/>
                    </a:lnTo>
                    <a:lnTo>
                      <a:pt x="1399" y="826"/>
                    </a:lnTo>
                    <a:lnTo>
                      <a:pt x="1469" y="834"/>
                    </a:lnTo>
                    <a:lnTo>
                      <a:pt x="1478" y="820"/>
                    </a:lnTo>
                    <a:lnTo>
                      <a:pt x="1488" y="804"/>
                    </a:lnTo>
                    <a:lnTo>
                      <a:pt x="1500" y="789"/>
                    </a:lnTo>
                    <a:lnTo>
                      <a:pt x="1518" y="772"/>
                    </a:lnTo>
                    <a:lnTo>
                      <a:pt x="1531" y="759"/>
                    </a:lnTo>
                    <a:lnTo>
                      <a:pt x="1550" y="739"/>
                    </a:lnTo>
                    <a:lnTo>
                      <a:pt x="1566" y="721"/>
                    </a:lnTo>
                    <a:lnTo>
                      <a:pt x="1580" y="707"/>
                    </a:lnTo>
                    <a:lnTo>
                      <a:pt x="1594" y="689"/>
                    </a:lnTo>
                    <a:lnTo>
                      <a:pt x="1607" y="667"/>
                    </a:lnTo>
                    <a:lnTo>
                      <a:pt x="1612" y="653"/>
                    </a:lnTo>
                    <a:lnTo>
                      <a:pt x="1618" y="629"/>
                    </a:lnTo>
                    <a:lnTo>
                      <a:pt x="1624" y="610"/>
                    </a:lnTo>
                    <a:lnTo>
                      <a:pt x="1626" y="585"/>
                    </a:lnTo>
                    <a:lnTo>
                      <a:pt x="1620" y="564"/>
                    </a:lnTo>
                    <a:lnTo>
                      <a:pt x="1610" y="543"/>
                    </a:lnTo>
                    <a:lnTo>
                      <a:pt x="1599" y="531"/>
                    </a:lnTo>
                    <a:lnTo>
                      <a:pt x="1583" y="523"/>
                    </a:lnTo>
                    <a:lnTo>
                      <a:pt x="1567" y="516"/>
                    </a:lnTo>
                    <a:lnTo>
                      <a:pt x="1550" y="516"/>
                    </a:lnTo>
                    <a:lnTo>
                      <a:pt x="1532" y="516"/>
                    </a:lnTo>
                    <a:lnTo>
                      <a:pt x="1511" y="529"/>
                    </a:lnTo>
                    <a:lnTo>
                      <a:pt x="1496" y="546"/>
                    </a:lnTo>
                    <a:lnTo>
                      <a:pt x="1480" y="567"/>
                    </a:lnTo>
                    <a:lnTo>
                      <a:pt x="1462" y="593"/>
                    </a:lnTo>
                    <a:lnTo>
                      <a:pt x="1443" y="613"/>
                    </a:lnTo>
                    <a:lnTo>
                      <a:pt x="1424" y="629"/>
                    </a:lnTo>
                    <a:lnTo>
                      <a:pt x="1400" y="640"/>
                    </a:lnTo>
                    <a:lnTo>
                      <a:pt x="1373" y="648"/>
                    </a:lnTo>
                    <a:lnTo>
                      <a:pt x="1356" y="648"/>
                    </a:lnTo>
                    <a:lnTo>
                      <a:pt x="1335" y="643"/>
                    </a:lnTo>
                    <a:lnTo>
                      <a:pt x="1319" y="639"/>
                    </a:lnTo>
                    <a:lnTo>
                      <a:pt x="1303" y="632"/>
                    </a:lnTo>
                    <a:lnTo>
                      <a:pt x="1286" y="618"/>
                    </a:lnTo>
                    <a:lnTo>
                      <a:pt x="1275" y="605"/>
                    </a:lnTo>
                    <a:lnTo>
                      <a:pt x="1265" y="589"/>
                    </a:lnTo>
                    <a:lnTo>
                      <a:pt x="1260" y="573"/>
                    </a:lnTo>
                    <a:lnTo>
                      <a:pt x="1254" y="548"/>
                    </a:lnTo>
                    <a:lnTo>
                      <a:pt x="1252" y="526"/>
                    </a:lnTo>
                    <a:lnTo>
                      <a:pt x="1257" y="508"/>
                    </a:lnTo>
                    <a:lnTo>
                      <a:pt x="1268" y="489"/>
                    </a:lnTo>
                    <a:lnTo>
                      <a:pt x="1278" y="473"/>
                    </a:lnTo>
                    <a:lnTo>
                      <a:pt x="1295" y="454"/>
                    </a:lnTo>
                    <a:lnTo>
                      <a:pt x="1319" y="442"/>
                    </a:lnTo>
                    <a:lnTo>
                      <a:pt x="1337" y="432"/>
                    </a:lnTo>
                    <a:lnTo>
                      <a:pt x="1367" y="416"/>
                    </a:lnTo>
                    <a:lnTo>
                      <a:pt x="1395" y="400"/>
                    </a:lnTo>
                    <a:lnTo>
                      <a:pt x="1413" y="386"/>
                    </a:lnTo>
                    <a:lnTo>
                      <a:pt x="1429" y="373"/>
                    </a:lnTo>
                    <a:lnTo>
                      <a:pt x="1446" y="350"/>
                    </a:lnTo>
                    <a:lnTo>
                      <a:pt x="1453" y="324"/>
                    </a:lnTo>
                    <a:lnTo>
                      <a:pt x="1456" y="299"/>
                    </a:lnTo>
                    <a:lnTo>
                      <a:pt x="1457" y="278"/>
                    </a:lnTo>
                    <a:lnTo>
                      <a:pt x="1451" y="248"/>
                    </a:lnTo>
                    <a:lnTo>
                      <a:pt x="1443" y="226"/>
                    </a:lnTo>
                    <a:lnTo>
                      <a:pt x="1432" y="200"/>
                    </a:lnTo>
                    <a:lnTo>
                      <a:pt x="1421" y="176"/>
                    </a:lnTo>
                    <a:lnTo>
                      <a:pt x="1408" y="146"/>
                    </a:lnTo>
                    <a:lnTo>
                      <a:pt x="1397" y="121"/>
                    </a:lnTo>
                    <a:lnTo>
                      <a:pt x="1394" y="97"/>
                    </a:lnTo>
                    <a:lnTo>
                      <a:pt x="1392" y="73"/>
                    </a:lnTo>
                    <a:lnTo>
                      <a:pt x="1395" y="49"/>
                    </a:lnTo>
                    <a:lnTo>
                      <a:pt x="1395" y="24"/>
                    </a:lnTo>
                    <a:lnTo>
                      <a:pt x="1351" y="21"/>
                    </a:lnTo>
                    <a:lnTo>
                      <a:pt x="1291" y="21"/>
                    </a:lnTo>
                    <a:lnTo>
                      <a:pt x="1235" y="16"/>
                    </a:lnTo>
                    <a:lnTo>
                      <a:pt x="1192" y="13"/>
                    </a:lnTo>
                    <a:lnTo>
                      <a:pt x="1148" y="8"/>
                    </a:lnTo>
                    <a:lnTo>
                      <a:pt x="1095" y="3"/>
                    </a:lnTo>
                    <a:lnTo>
                      <a:pt x="1054" y="0"/>
                    </a:lnTo>
                    <a:lnTo>
                      <a:pt x="1024" y="2"/>
                    </a:lnTo>
                    <a:lnTo>
                      <a:pt x="995" y="6"/>
                    </a:lnTo>
                    <a:lnTo>
                      <a:pt x="978" y="13"/>
                    </a:lnTo>
                    <a:lnTo>
                      <a:pt x="963" y="22"/>
                    </a:lnTo>
                    <a:lnTo>
                      <a:pt x="952" y="35"/>
                    </a:lnTo>
                    <a:lnTo>
                      <a:pt x="947" y="49"/>
                    </a:lnTo>
                    <a:lnTo>
                      <a:pt x="951" y="64"/>
                    </a:lnTo>
                    <a:lnTo>
                      <a:pt x="957" y="80"/>
                    </a:lnTo>
                    <a:lnTo>
                      <a:pt x="968" y="99"/>
                    </a:lnTo>
                    <a:lnTo>
                      <a:pt x="978" y="116"/>
                    </a:lnTo>
                    <a:lnTo>
                      <a:pt x="982" y="135"/>
                    </a:lnTo>
                    <a:lnTo>
                      <a:pt x="982" y="154"/>
                    </a:lnTo>
                    <a:lnTo>
                      <a:pt x="978" y="173"/>
                    </a:lnTo>
                    <a:lnTo>
                      <a:pt x="966" y="191"/>
                    </a:lnTo>
                    <a:lnTo>
                      <a:pt x="954" y="207"/>
                    </a:lnTo>
                    <a:lnTo>
                      <a:pt x="936" y="221"/>
                    </a:lnTo>
                    <a:lnTo>
                      <a:pt x="916" y="234"/>
                    </a:lnTo>
                    <a:lnTo>
                      <a:pt x="893" y="243"/>
                    </a:lnTo>
                    <a:lnTo>
                      <a:pt x="870" y="249"/>
                    </a:lnTo>
                    <a:lnTo>
                      <a:pt x="847" y="254"/>
                    </a:lnTo>
                    <a:lnTo>
                      <a:pt x="823" y="257"/>
                    </a:lnTo>
                    <a:lnTo>
                      <a:pt x="801" y="261"/>
                    </a:lnTo>
                    <a:lnTo>
                      <a:pt x="781" y="261"/>
                    </a:lnTo>
                    <a:lnTo>
                      <a:pt x="760" y="257"/>
                    </a:lnTo>
                    <a:lnTo>
                      <a:pt x="741" y="254"/>
                    </a:lnTo>
                    <a:lnTo>
                      <a:pt x="723" y="249"/>
                    </a:lnTo>
                    <a:lnTo>
                      <a:pt x="709" y="245"/>
                    </a:lnTo>
                    <a:lnTo>
                      <a:pt x="693" y="235"/>
                    </a:lnTo>
                    <a:lnTo>
                      <a:pt x="680" y="226"/>
                    </a:lnTo>
                    <a:lnTo>
                      <a:pt x="669" y="211"/>
                    </a:lnTo>
                    <a:lnTo>
                      <a:pt x="655" y="195"/>
                    </a:lnTo>
                    <a:lnTo>
                      <a:pt x="644" y="180"/>
                    </a:lnTo>
                    <a:lnTo>
                      <a:pt x="633" y="165"/>
                    </a:lnTo>
                    <a:lnTo>
                      <a:pt x="620" y="146"/>
                    </a:lnTo>
                    <a:lnTo>
                      <a:pt x="607" y="129"/>
                    </a:lnTo>
                    <a:lnTo>
                      <a:pt x="591" y="111"/>
                    </a:lnTo>
                    <a:lnTo>
                      <a:pt x="574" y="94"/>
                    </a:lnTo>
                    <a:lnTo>
                      <a:pt x="557" y="81"/>
                    </a:lnTo>
                    <a:lnTo>
                      <a:pt x="537" y="70"/>
                    </a:lnTo>
                    <a:lnTo>
                      <a:pt x="517" y="62"/>
                    </a:lnTo>
                    <a:lnTo>
                      <a:pt x="495" y="56"/>
                    </a:lnTo>
                    <a:lnTo>
                      <a:pt x="466" y="51"/>
                    </a:lnTo>
                    <a:lnTo>
                      <a:pt x="434" y="49"/>
                    </a:lnTo>
                    <a:lnTo>
                      <a:pt x="407" y="48"/>
                    </a:lnTo>
                    <a:lnTo>
                      <a:pt x="382" y="48"/>
                    </a:lnTo>
                    <a:lnTo>
                      <a:pt x="352" y="49"/>
                    </a:lnTo>
                    <a:lnTo>
                      <a:pt x="325" y="54"/>
                    </a:lnTo>
                    <a:lnTo>
                      <a:pt x="296" y="59"/>
                    </a:lnTo>
                    <a:lnTo>
                      <a:pt x="264" y="65"/>
                    </a:lnTo>
                    <a:lnTo>
                      <a:pt x="232" y="72"/>
                    </a:lnTo>
                    <a:lnTo>
                      <a:pt x="191" y="80"/>
                    </a:lnTo>
                    <a:close/>
                  </a:path>
                </a:pathLst>
              </a:custGeom>
              <a:solidFill>
                <a:srgbClr val="FF9933"/>
              </a:solidFill>
              <a:ln w="9525">
                <a:noFill/>
                <a:round/>
                <a:headEnd/>
                <a:tailEnd/>
              </a:ln>
              <a:effectLst>
                <a:outerShdw blurRad="50800" dist="38100" dir="2700000" algn="tl" rotWithShape="0">
                  <a:prstClr val="black">
                    <a:alpha val="40000"/>
                  </a:prstClr>
                </a:outerShdw>
              </a:effectLst>
            </p:spPr>
            <p:txBody>
              <a:bodyPr/>
              <a:lstStyle/>
              <a:p>
                <a:pPr>
                  <a:defRPr/>
                </a:pPr>
                <a:endParaRPr lang="zh-CN" altLang="en-US">
                  <a:latin typeface="Arial" charset="0"/>
                  <a:ea typeface="宋体" charset="-122"/>
                </a:endParaRPr>
              </a:p>
            </p:txBody>
          </p:sp>
          <p:sp>
            <p:nvSpPr>
              <p:cNvPr id="102" name="Text Box 11"/>
              <p:cNvSpPr txBox="1">
                <a:spLocks noChangeArrowheads="1"/>
              </p:cNvSpPr>
              <p:nvPr/>
            </p:nvSpPr>
            <p:spPr bwMode="auto">
              <a:xfrm>
                <a:off x="1446" y="2238"/>
                <a:ext cx="877" cy="125"/>
              </a:xfrm>
              <a:prstGeom prst="rect">
                <a:avLst/>
              </a:prstGeom>
              <a:noFill/>
              <a:ln w="12700">
                <a:noFill/>
                <a:miter lim="800000"/>
                <a:headEnd/>
                <a:tailEnd/>
              </a:ln>
            </p:spPr>
            <p:txBody>
              <a:bodyPr lIns="78638" tIns="39319" rIns="78638" bIns="39319" anchor="ctr"/>
              <a:lstStyle/>
              <a:p>
                <a:pPr algn="ctr">
                  <a:defRPr/>
                </a:pPr>
                <a:r>
                  <a:rPr lang="en-US" altLang="zh-CN" sz="800" b="1" dirty="0">
                    <a:latin typeface="Arial" charset="0"/>
                    <a:ea typeface="宋体" charset="-122"/>
                  </a:rPr>
                  <a:t>EOS</a:t>
                </a:r>
                <a:br>
                  <a:rPr lang="en-US" altLang="zh-CN" sz="800" b="1" dirty="0">
                    <a:latin typeface="Arial" charset="0"/>
                    <a:ea typeface="宋体" charset="-122"/>
                  </a:rPr>
                </a:br>
                <a:r>
                  <a:rPr lang="en-US" altLang="zh-CN" sz="800" b="1" dirty="0">
                    <a:latin typeface="Arial" charset="0"/>
                    <a:ea typeface="宋体" charset="-122"/>
                  </a:rPr>
                  <a:t>Foundation Library</a:t>
                </a:r>
              </a:p>
            </p:txBody>
          </p:sp>
          <p:sp>
            <p:nvSpPr>
              <p:cNvPr id="103" name="Text Box 12"/>
              <p:cNvSpPr txBox="1">
                <a:spLocks noChangeArrowheads="1"/>
              </p:cNvSpPr>
              <p:nvPr/>
            </p:nvSpPr>
            <p:spPr bwMode="auto">
              <a:xfrm>
                <a:off x="2547" y="2172"/>
                <a:ext cx="608" cy="125"/>
              </a:xfrm>
              <a:prstGeom prst="rect">
                <a:avLst/>
              </a:prstGeom>
              <a:noFill/>
              <a:ln w="12700">
                <a:noFill/>
                <a:miter lim="800000"/>
                <a:headEnd/>
                <a:tailEnd/>
              </a:ln>
            </p:spPr>
            <p:txBody>
              <a:bodyPr lIns="78638" tIns="39319" rIns="78638" bIns="39319" anchor="ctr"/>
              <a:lstStyle/>
              <a:p>
                <a:pPr algn="ctr">
                  <a:defRPr/>
                </a:pPr>
                <a:r>
                  <a:rPr kumimoji="1" lang="en-US" altLang="zh-CN" sz="800" b="1" dirty="0">
                    <a:latin typeface="Arial" charset="0"/>
                    <a:ea typeface="宋体" charset="-122"/>
                  </a:rPr>
                  <a:t>Customer Developed</a:t>
                </a:r>
              </a:p>
            </p:txBody>
          </p:sp>
          <p:sp>
            <p:nvSpPr>
              <p:cNvPr id="104" name="Text Box 13"/>
              <p:cNvSpPr txBox="1">
                <a:spLocks noChangeArrowheads="1"/>
              </p:cNvSpPr>
              <p:nvPr/>
            </p:nvSpPr>
            <p:spPr bwMode="auto">
              <a:xfrm>
                <a:off x="3436" y="2200"/>
                <a:ext cx="897" cy="182"/>
              </a:xfrm>
              <a:prstGeom prst="rect">
                <a:avLst/>
              </a:prstGeom>
              <a:noFill/>
              <a:ln w="12700">
                <a:noFill/>
                <a:miter lim="800000"/>
                <a:headEnd/>
                <a:tailEnd/>
              </a:ln>
            </p:spPr>
            <p:txBody>
              <a:bodyPr lIns="78638" tIns="39319" rIns="78638" bIns="39319" anchor="ctr"/>
              <a:lstStyle/>
              <a:p>
                <a:pPr algn="ctr">
                  <a:defRPr/>
                </a:pPr>
                <a:r>
                  <a:rPr kumimoji="1" lang="en-US" altLang="zh-CN" sz="800" b="1" dirty="0">
                    <a:latin typeface="Arial" charset="0"/>
                    <a:ea typeface="宋体" charset="-122"/>
                  </a:rPr>
                  <a:t>3</a:t>
                </a:r>
                <a:r>
                  <a:rPr kumimoji="1" lang="en-US" altLang="zh-CN" sz="800" b="1" baseline="30000" dirty="0">
                    <a:latin typeface="Arial" charset="0"/>
                    <a:ea typeface="宋体" charset="-122"/>
                  </a:rPr>
                  <a:t>rd</a:t>
                </a:r>
                <a:r>
                  <a:rPr kumimoji="1" lang="en-US" altLang="zh-CN" sz="800" b="1" dirty="0">
                    <a:latin typeface="Arial" charset="0"/>
                    <a:ea typeface="宋体" charset="-122"/>
                  </a:rPr>
                  <a:t> Party and Open Source Developed</a:t>
                </a:r>
                <a:endParaRPr kumimoji="1" lang="en-US" altLang="zh-CN" sz="800" dirty="0">
                  <a:latin typeface="Arial" charset="0"/>
                  <a:ea typeface="宋体" charset="-122"/>
                </a:endParaRPr>
              </a:p>
            </p:txBody>
          </p:sp>
        </p:grpSp>
        <p:sp>
          <p:nvSpPr>
            <p:cNvPr id="105" name="AutoShape 14"/>
            <p:cNvSpPr>
              <a:spLocks noChangeArrowheads="1"/>
            </p:cNvSpPr>
            <p:nvPr/>
          </p:nvSpPr>
          <p:spPr bwMode="gray">
            <a:xfrm>
              <a:off x="1537883" y="4233135"/>
              <a:ext cx="5341868" cy="624625"/>
            </a:xfrm>
            <a:prstGeom prst="roundRect">
              <a:avLst>
                <a:gd name="adj" fmla="val 6588"/>
              </a:avLst>
            </a:prstGeom>
            <a:solidFill>
              <a:srgbClr val="5E9EFF"/>
            </a:solidFill>
            <a:ln w="6350" algn="ctr">
              <a:noFill/>
              <a:round/>
              <a:headEnd/>
              <a:tailEnd/>
            </a:ln>
            <a:effectLst>
              <a:outerShdw blurRad="50800" dist="38100" dir="2700000" algn="tl" rotWithShape="0">
                <a:prstClr val="black">
                  <a:alpha val="40000"/>
                </a:prstClr>
              </a:outerShdw>
            </a:effectLst>
          </p:spPr>
          <p:txBody>
            <a:bodyPr wrap="none" anchor="ctr"/>
            <a:lstStyle/>
            <a:p>
              <a:pPr algn="ctr">
                <a:defRPr/>
              </a:pPr>
              <a:r>
                <a:rPr kumimoji="1" lang="en-US" altLang="zh-CN" sz="1600" b="1" dirty="0">
                  <a:solidFill>
                    <a:schemeClr val="bg1"/>
                  </a:solidFill>
                  <a:latin typeface="Arial" charset="0"/>
                  <a:ea typeface="宋体" charset="-122"/>
                </a:rPr>
                <a:t>EOS Server</a:t>
              </a:r>
              <a:endParaRPr lang="en-US" altLang="zh-CN" sz="1600" b="1" dirty="0">
                <a:latin typeface="Arial" charset="0"/>
                <a:ea typeface="宋体" charset="-122"/>
              </a:endParaRPr>
            </a:p>
          </p:txBody>
        </p:sp>
        <p:sp>
          <p:nvSpPr>
            <p:cNvPr id="106" name="AutoShape 17"/>
            <p:cNvSpPr>
              <a:spLocks noChangeArrowheads="1"/>
            </p:cNvSpPr>
            <p:nvPr/>
          </p:nvSpPr>
          <p:spPr bwMode="gray">
            <a:xfrm>
              <a:off x="6990938" y="1804243"/>
              <a:ext cx="621308" cy="3051489"/>
            </a:xfrm>
            <a:prstGeom prst="roundRect">
              <a:avLst>
                <a:gd name="adj" fmla="val 7801"/>
              </a:avLst>
            </a:prstGeom>
            <a:solidFill>
              <a:srgbClr val="5E9EFF"/>
            </a:solidFill>
            <a:ln w="6350">
              <a:noFill/>
              <a:round/>
              <a:headEnd/>
              <a:tailEnd/>
            </a:ln>
            <a:effectLst>
              <a:outerShdw blurRad="50800" dist="38100" dir="2700000" algn="tl" rotWithShape="0">
                <a:prstClr val="black">
                  <a:alpha val="40000"/>
                </a:prstClr>
              </a:outerShdw>
            </a:effectLst>
          </p:spPr>
          <p:txBody>
            <a:bodyPr vert="vert270" wrap="none" anchor="ctr"/>
            <a:lstStyle/>
            <a:p>
              <a:pPr algn="ctr">
                <a:defRPr/>
              </a:pPr>
              <a:r>
                <a:rPr lang="en-GB" altLang="zh-CN" sz="1600" b="1" dirty="0">
                  <a:solidFill>
                    <a:schemeClr val="bg1"/>
                  </a:solidFill>
                  <a:latin typeface="Arial" charset="0"/>
                  <a:ea typeface="宋体" charset="-122"/>
                </a:rPr>
                <a:t>EOS Governor</a:t>
              </a:r>
              <a:endParaRPr lang="en-US" altLang="zh-CN" sz="1600" b="1" dirty="0">
                <a:solidFill>
                  <a:schemeClr val="bg1"/>
                </a:solidFill>
                <a:latin typeface="Arial" charset="0"/>
                <a:ea typeface="宋体" charset="-122"/>
              </a:endParaRPr>
            </a:p>
          </p:txBody>
        </p:sp>
        <p:sp>
          <p:nvSpPr>
            <p:cNvPr id="108" name="AutoShape 19"/>
            <p:cNvSpPr>
              <a:spLocks noChangeArrowheads="1"/>
            </p:cNvSpPr>
            <p:nvPr/>
          </p:nvSpPr>
          <p:spPr bwMode="gray">
            <a:xfrm>
              <a:off x="1529891" y="1804243"/>
              <a:ext cx="1756225" cy="767501"/>
            </a:xfrm>
            <a:prstGeom prst="roundRect">
              <a:avLst>
                <a:gd name="adj" fmla="val 6588"/>
              </a:avLst>
            </a:prstGeom>
            <a:solidFill>
              <a:srgbClr val="5E9EFF"/>
            </a:solidFill>
            <a:ln w="6350" algn="ctr">
              <a:noFill/>
              <a:round/>
              <a:headEnd/>
              <a:tailEnd/>
            </a:ln>
            <a:effectLst>
              <a:outerShdw blurRad="50800" dist="38100" dir="2700000" algn="tl" rotWithShape="0">
                <a:prstClr val="black">
                  <a:alpha val="40000"/>
                </a:prstClr>
              </a:outerShdw>
            </a:effectLst>
          </p:spPr>
          <p:txBody>
            <a:bodyPr wrap="none" anchor="ctr"/>
            <a:lstStyle/>
            <a:p>
              <a:pPr algn="ctr">
                <a:defRPr/>
              </a:pPr>
              <a:r>
                <a:rPr lang="en-US" altLang="zh-CN" sz="1600" b="1" dirty="0">
                  <a:solidFill>
                    <a:schemeClr val="bg1"/>
                  </a:solidFill>
                  <a:latin typeface="Arial" charset="0"/>
                  <a:ea typeface="宋体" charset="-122"/>
                </a:rPr>
                <a:t>EOS</a:t>
              </a:r>
            </a:p>
            <a:p>
              <a:pPr algn="ctr">
                <a:defRPr/>
              </a:pPr>
              <a:r>
                <a:rPr lang="en-US" altLang="zh-CN" sz="1600" b="1" dirty="0">
                  <a:solidFill>
                    <a:schemeClr val="bg1"/>
                  </a:solidFill>
                  <a:latin typeface="Arial" charset="0"/>
                  <a:ea typeface="宋体" charset="-122"/>
                </a:rPr>
                <a:t>RichWeb</a:t>
              </a:r>
            </a:p>
          </p:txBody>
        </p:sp>
        <p:sp>
          <p:nvSpPr>
            <p:cNvPr id="110" name="AutoShape 22"/>
            <p:cNvSpPr>
              <a:spLocks noChangeArrowheads="1"/>
            </p:cNvSpPr>
            <p:nvPr/>
          </p:nvSpPr>
          <p:spPr bwMode="gray">
            <a:xfrm>
              <a:off x="660891" y="5214950"/>
              <a:ext cx="7125819" cy="714380"/>
            </a:xfrm>
            <a:prstGeom prst="roundRect">
              <a:avLst>
                <a:gd name="adj" fmla="val 6588"/>
              </a:avLst>
            </a:prstGeom>
            <a:solidFill>
              <a:srgbClr val="92D050"/>
            </a:solidFill>
            <a:ln w="6350" algn="ctr">
              <a:noFill/>
              <a:round/>
              <a:headEnd/>
              <a:tailEnd/>
            </a:ln>
            <a:effectLst>
              <a:outerShdw blurRad="50800" dist="38100" dir="2700000" algn="tl" rotWithShape="0">
                <a:prstClr val="black">
                  <a:alpha val="40000"/>
                </a:prstClr>
              </a:outerShdw>
            </a:effectLst>
          </p:spPr>
          <p:txBody>
            <a:bodyPr wrap="none"/>
            <a:lstStyle/>
            <a:p>
              <a:pPr algn="ctr">
                <a:defRPr/>
              </a:pPr>
              <a:r>
                <a:rPr kumimoji="1" lang="en-US" altLang="zh-CN" sz="1600" b="1" dirty="0">
                  <a:solidFill>
                    <a:schemeClr val="bg1"/>
                  </a:solidFill>
                  <a:latin typeface="Arial" charset="0"/>
                  <a:ea typeface="宋体" charset="-122"/>
                </a:rPr>
                <a:t>J2EE Application Server</a:t>
              </a:r>
            </a:p>
            <a:p>
              <a:pPr algn="ctr">
                <a:defRPr/>
              </a:pPr>
              <a:r>
                <a:rPr lang="en-US" altLang="zh-CN" sz="1200" b="1">
                  <a:latin typeface="Arial" charset="0"/>
                  <a:ea typeface="宋体" charset="-122"/>
                </a:rPr>
                <a:t>WebLogic</a:t>
              </a:r>
              <a:r>
                <a:rPr lang="en-US" altLang="zh-CN" sz="1200" b="1" dirty="0">
                  <a:latin typeface="Arial" charset="0"/>
                  <a:ea typeface="宋体" charset="-122"/>
                </a:rPr>
                <a:t>, WebSphere, Tomcat, JBOSS, Fusion, Apusic, TongWeb…</a:t>
              </a:r>
            </a:p>
          </p:txBody>
        </p:sp>
        <p:sp>
          <p:nvSpPr>
            <p:cNvPr id="111" name="AutoShape 19"/>
            <p:cNvSpPr>
              <a:spLocks noChangeArrowheads="1"/>
            </p:cNvSpPr>
            <p:nvPr/>
          </p:nvSpPr>
          <p:spPr bwMode="gray">
            <a:xfrm>
              <a:off x="3428992" y="1785926"/>
              <a:ext cx="1643074" cy="767501"/>
            </a:xfrm>
            <a:prstGeom prst="roundRect">
              <a:avLst>
                <a:gd name="adj" fmla="val 6588"/>
              </a:avLst>
            </a:prstGeom>
            <a:solidFill>
              <a:srgbClr val="5E9EFF"/>
            </a:solidFill>
            <a:ln w="6350" algn="ctr">
              <a:noFill/>
              <a:round/>
              <a:headEnd/>
              <a:tailEnd/>
            </a:ln>
            <a:effectLst>
              <a:outerShdw blurRad="50800" dist="38100" dir="2700000" algn="tl" rotWithShape="0">
                <a:prstClr val="black">
                  <a:alpha val="40000"/>
                </a:prstClr>
              </a:outerShdw>
            </a:effectLst>
          </p:spPr>
          <p:txBody>
            <a:bodyPr wrap="none" anchor="ctr"/>
            <a:lstStyle/>
            <a:p>
              <a:pPr algn="ctr">
                <a:defRPr/>
              </a:pPr>
              <a:r>
                <a:rPr lang="en-US" altLang="zh-CN" sz="1600" b="1" dirty="0" smtClean="0">
                  <a:solidFill>
                    <a:schemeClr val="bg1"/>
                  </a:solidFill>
                  <a:latin typeface="Arial" charset="0"/>
                  <a:ea typeface="宋体" charset="-122"/>
                </a:rPr>
                <a:t>ABFrame</a:t>
              </a:r>
            </a:p>
            <a:p>
              <a:pPr algn="ctr">
                <a:defRPr/>
              </a:pPr>
              <a:r>
                <a:rPr lang="en-US" altLang="zh-CN" sz="1600" b="1" dirty="0" smtClean="0">
                  <a:solidFill>
                    <a:schemeClr val="bg1"/>
                  </a:solidFill>
                </a:rPr>
                <a:t>For EOS</a:t>
              </a:r>
              <a:endParaRPr lang="en-US" altLang="zh-CN" sz="1600" b="1" dirty="0">
                <a:solidFill>
                  <a:schemeClr val="bg1"/>
                </a:solidFill>
                <a:latin typeface="Arial" charset="0"/>
                <a:ea typeface="宋体" charset="-122"/>
              </a:endParaRPr>
            </a:p>
          </p:txBody>
        </p:sp>
        <p:sp>
          <p:nvSpPr>
            <p:cNvPr id="112" name="AutoShape 19"/>
            <p:cNvSpPr>
              <a:spLocks noChangeArrowheads="1"/>
            </p:cNvSpPr>
            <p:nvPr/>
          </p:nvSpPr>
          <p:spPr bwMode="gray">
            <a:xfrm>
              <a:off x="5214942" y="1785926"/>
              <a:ext cx="1613349" cy="767501"/>
            </a:xfrm>
            <a:prstGeom prst="roundRect">
              <a:avLst>
                <a:gd name="adj" fmla="val 6588"/>
              </a:avLst>
            </a:prstGeom>
            <a:solidFill>
              <a:srgbClr val="5E9EFF"/>
            </a:solidFill>
            <a:ln w="6350" algn="ctr">
              <a:noFill/>
              <a:round/>
              <a:headEnd/>
              <a:tailEnd/>
            </a:ln>
            <a:effectLst>
              <a:outerShdw blurRad="50800" dist="38100" dir="2700000" algn="tl" rotWithShape="0">
                <a:prstClr val="black">
                  <a:alpha val="40000"/>
                </a:prstClr>
              </a:outerShdw>
            </a:effectLst>
          </p:spPr>
          <p:txBody>
            <a:bodyPr wrap="none" anchor="ctr"/>
            <a:lstStyle/>
            <a:p>
              <a:pPr algn="ctr">
                <a:defRPr/>
              </a:pPr>
              <a:r>
                <a:rPr lang="en-US" altLang="zh-CN" sz="1600" b="1" dirty="0" smtClean="0">
                  <a:solidFill>
                    <a:schemeClr val="bg1"/>
                  </a:solidFill>
                  <a:latin typeface="Arial" charset="0"/>
                  <a:ea typeface="宋体" charset="-122"/>
                </a:rPr>
                <a:t>RIA</a:t>
              </a:r>
            </a:p>
            <a:p>
              <a:pPr algn="ctr">
                <a:defRPr/>
              </a:pPr>
              <a:r>
                <a:rPr lang="en-US" altLang="zh-CN" sz="1600" b="1" dirty="0" smtClean="0">
                  <a:solidFill>
                    <a:schemeClr val="bg1"/>
                  </a:solidFill>
                </a:rPr>
                <a:t>For EOS</a:t>
              </a:r>
              <a:endParaRPr lang="en-US" altLang="zh-CN" sz="1600" b="1" dirty="0">
                <a:solidFill>
                  <a:schemeClr val="bg1"/>
                </a:solidFill>
                <a:latin typeface="Arial" charset="0"/>
                <a:ea typeface="宋体" charset="-122"/>
              </a:endParaRPr>
            </a:p>
          </p:txBody>
        </p:sp>
      </p:grpSp>
    </p:spTree>
    <p:extLst>
      <p:ext uri="{BB962C8B-B14F-4D97-AF65-F5344CB8AC3E}">
        <p14:creationId xmlns:p14="http://schemas.microsoft.com/office/powerpoint/2010/main" val="71801381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smtClean="0"/>
              <a:t>调试</a:t>
            </a:r>
            <a:endParaRPr lang="zh-CN" altLang="en-US" sz="2400" dirty="0"/>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80</a:t>
            </a:fld>
            <a:endParaRPr lang="en-US" altLang="zh-CN" dirty="0"/>
          </a:p>
        </p:txBody>
      </p:sp>
      <p:sp>
        <p:nvSpPr>
          <p:cNvPr id="4" name="矩形 18"/>
          <p:cNvSpPr/>
          <p:nvPr/>
        </p:nvSpPr>
        <p:spPr bwMode="gray">
          <a:xfrm>
            <a:off x="190856" y="990600"/>
            <a:ext cx="4899744" cy="5112568"/>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wrap="none"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sysClr val="windowText" lastClr="000000"/>
                </a:solidFill>
                <a:effectLst/>
                <a:uLnTx/>
                <a:uFillTx/>
                <a:latin typeface="黑体"/>
                <a:ea typeface="黑体"/>
                <a:cs typeface="+mn-cs"/>
              </a:rPr>
              <a:t>IDE</a:t>
            </a:r>
            <a:endParaRPr kumimoji="0" lang="zh-CN" altLang="en-US" sz="1400" b="0" i="0" u="none" strike="noStrike" kern="0" cap="none" spc="0" normalizeH="0" baseline="0" noProof="0" dirty="0" smtClean="0">
              <a:ln>
                <a:noFill/>
              </a:ln>
              <a:solidFill>
                <a:sysClr val="windowText" lastClr="000000"/>
              </a:solidFill>
              <a:effectLst/>
              <a:uLnTx/>
              <a:uFillTx/>
              <a:latin typeface="黑体"/>
              <a:ea typeface="黑体"/>
              <a:cs typeface="+mn-cs"/>
            </a:endParaRPr>
          </a:p>
        </p:txBody>
      </p:sp>
      <p:sp>
        <p:nvSpPr>
          <p:cNvPr id="5" name="矩形 19"/>
          <p:cNvSpPr/>
          <p:nvPr/>
        </p:nvSpPr>
        <p:spPr bwMode="gray">
          <a:xfrm>
            <a:off x="311437" y="5484020"/>
            <a:ext cx="4670069" cy="547141"/>
          </a:xfrm>
          <a:prstGeom prst="rect">
            <a:avLst/>
          </a:prstGeom>
          <a:solidFill>
            <a:srgbClr val="60B5CC"/>
          </a:solidFill>
          <a:ln w="25400" cap="flat" cmpd="sng" algn="ctr">
            <a:solidFill>
              <a:srgbClr val="60B5CC">
                <a:shade val="50000"/>
              </a:srgbClr>
            </a:solidFill>
            <a:prstDash val="solid"/>
            <a:headEnd/>
            <a:tailEnd/>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sysClr val="window" lastClr="FFFFFF"/>
                </a:solidFill>
                <a:effectLst/>
                <a:uLnTx/>
                <a:uFillTx/>
                <a:latin typeface="黑体"/>
                <a:ea typeface="黑体"/>
                <a:cs typeface="+mn-cs"/>
              </a:rPr>
              <a:t>Eclipse</a:t>
            </a:r>
            <a:endParaRPr kumimoji="0" lang="zh-CN" altLang="en-US" sz="1400" b="0" i="0" u="none" strike="noStrike" kern="0" cap="none" spc="0" normalizeH="0" baseline="0" noProof="0" dirty="0" smtClean="0">
              <a:ln>
                <a:noFill/>
              </a:ln>
              <a:solidFill>
                <a:sysClr val="window" lastClr="FFFFFF"/>
              </a:solidFill>
              <a:effectLst/>
              <a:uLnTx/>
              <a:uFillTx/>
              <a:latin typeface="黑体"/>
              <a:ea typeface="黑体"/>
              <a:cs typeface="+mn-cs"/>
            </a:endParaRPr>
          </a:p>
        </p:txBody>
      </p:sp>
      <p:sp>
        <p:nvSpPr>
          <p:cNvPr id="7" name="矩形 20"/>
          <p:cNvSpPr/>
          <p:nvPr/>
        </p:nvSpPr>
        <p:spPr bwMode="gray">
          <a:xfrm>
            <a:off x="311437" y="4864872"/>
            <a:ext cx="2099616" cy="547141"/>
          </a:xfrm>
          <a:prstGeom prst="rect">
            <a:avLst/>
          </a:prstGeom>
          <a:solidFill>
            <a:srgbClr val="60B5CC"/>
          </a:solidFill>
          <a:ln w="25400" cap="flat" cmpd="sng" algn="ctr">
            <a:solidFill>
              <a:srgbClr val="60B5CC">
                <a:shade val="50000"/>
              </a:srgbClr>
            </a:solidFill>
            <a:prstDash val="solid"/>
            <a:headEnd/>
            <a:tailEnd/>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sysClr val="window" lastClr="FFFFFF"/>
                </a:solidFill>
                <a:effectLst/>
                <a:uLnTx/>
                <a:uFillTx/>
                <a:latin typeface="黑体"/>
                <a:ea typeface="黑体"/>
                <a:cs typeface="+mn-cs"/>
              </a:rPr>
              <a:t>JDI</a:t>
            </a:r>
            <a:endParaRPr kumimoji="0" lang="zh-CN" altLang="en-US" sz="1400" b="0" i="0" u="none" strike="noStrike" kern="0" cap="none" spc="0" normalizeH="0" baseline="0" noProof="0" dirty="0" smtClean="0">
              <a:ln>
                <a:noFill/>
              </a:ln>
              <a:solidFill>
                <a:sysClr val="window" lastClr="FFFFFF"/>
              </a:solidFill>
              <a:effectLst/>
              <a:uLnTx/>
              <a:uFillTx/>
              <a:latin typeface="黑体"/>
              <a:ea typeface="黑体"/>
              <a:cs typeface="+mn-cs"/>
            </a:endParaRPr>
          </a:p>
        </p:txBody>
      </p:sp>
      <p:sp>
        <p:nvSpPr>
          <p:cNvPr id="9" name="矩形 21"/>
          <p:cNvSpPr/>
          <p:nvPr/>
        </p:nvSpPr>
        <p:spPr bwMode="gray">
          <a:xfrm>
            <a:off x="2466853" y="4864872"/>
            <a:ext cx="2514653" cy="547141"/>
          </a:xfrm>
          <a:prstGeom prst="rect">
            <a:avLst/>
          </a:prstGeom>
          <a:solidFill>
            <a:srgbClr val="60B5CC"/>
          </a:solidFill>
          <a:ln w="25400" cap="flat" cmpd="sng" algn="ctr">
            <a:solidFill>
              <a:srgbClr val="60B5CC">
                <a:shade val="50000"/>
              </a:srgbClr>
            </a:solidFill>
            <a:prstDash val="solid"/>
            <a:headEnd/>
            <a:tailEnd/>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sysClr val="window" lastClr="FFFFFF"/>
                </a:solidFill>
                <a:effectLst/>
                <a:uLnTx/>
                <a:uFillTx/>
                <a:latin typeface="黑体"/>
                <a:ea typeface="黑体"/>
                <a:cs typeface="+mn-cs"/>
              </a:rPr>
              <a:t>JDT Debug Framework</a:t>
            </a:r>
            <a:endParaRPr kumimoji="0" lang="zh-CN" altLang="en-US" sz="1400" b="0" i="0" u="none" strike="noStrike" kern="0" cap="none" spc="0" normalizeH="0" baseline="0" noProof="0" dirty="0" smtClean="0">
              <a:ln>
                <a:noFill/>
              </a:ln>
              <a:solidFill>
                <a:sysClr val="window" lastClr="FFFFFF"/>
              </a:solidFill>
              <a:effectLst/>
              <a:uLnTx/>
              <a:uFillTx/>
              <a:latin typeface="黑体"/>
              <a:ea typeface="黑体"/>
              <a:cs typeface="+mn-cs"/>
            </a:endParaRPr>
          </a:p>
        </p:txBody>
      </p:sp>
      <p:sp>
        <p:nvSpPr>
          <p:cNvPr id="10" name="矩形 22"/>
          <p:cNvSpPr/>
          <p:nvPr/>
        </p:nvSpPr>
        <p:spPr bwMode="gray">
          <a:xfrm>
            <a:off x="311437" y="1926704"/>
            <a:ext cx="4670069" cy="288032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srgbClr val="000000"/>
                </a:solidFill>
                <a:effectLst/>
                <a:uLnTx/>
                <a:uFillTx/>
                <a:latin typeface="黑体"/>
                <a:ea typeface="黑体"/>
                <a:cs typeface="+mn-cs"/>
              </a:rPr>
              <a:t>IDE </a:t>
            </a:r>
            <a:r>
              <a:rPr kumimoji="0" lang="zh-CN" altLang="en-US" sz="1400" b="0" i="0" u="none" strike="noStrike" kern="0" cap="none" spc="0" normalizeH="0" baseline="0" noProof="0" dirty="0" smtClean="0">
                <a:ln>
                  <a:noFill/>
                </a:ln>
                <a:solidFill>
                  <a:srgbClr val="000000"/>
                </a:solidFill>
                <a:effectLst/>
                <a:uLnTx/>
                <a:uFillTx/>
                <a:latin typeface="黑体"/>
                <a:ea typeface="黑体"/>
                <a:cs typeface="+mn-cs"/>
              </a:rPr>
              <a:t>调试框架</a:t>
            </a:r>
          </a:p>
        </p:txBody>
      </p:sp>
      <p:sp>
        <p:nvSpPr>
          <p:cNvPr id="11" name="矩形 23"/>
          <p:cNvSpPr/>
          <p:nvPr/>
        </p:nvSpPr>
        <p:spPr bwMode="gray">
          <a:xfrm>
            <a:off x="311438" y="1278632"/>
            <a:ext cx="1073398" cy="576064"/>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effectLst/>
                <a:uLnTx/>
                <a:uFillTx/>
                <a:latin typeface="黑体"/>
                <a:ea typeface="黑体"/>
                <a:cs typeface="+mn-cs"/>
              </a:rPr>
              <a:t>逻辑流</a:t>
            </a:r>
            <a:endParaRPr kumimoji="0" lang="en-US" altLang="zh-CN" sz="1400" b="0" i="0" u="none" strike="noStrike" kern="0" cap="none" spc="0" normalizeH="0" baseline="0" noProof="0" dirty="0" smtClean="0">
              <a:ln>
                <a:noFill/>
              </a:ln>
              <a:effectLst/>
              <a:uLnTx/>
              <a:uFillTx/>
              <a:latin typeface="黑体"/>
              <a:ea typeface="黑体"/>
              <a:cs typeface="+mn-cs"/>
            </a:endParaRPr>
          </a:p>
        </p:txBody>
      </p:sp>
      <p:sp>
        <p:nvSpPr>
          <p:cNvPr id="12" name="矩形 24"/>
          <p:cNvSpPr/>
          <p:nvPr/>
        </p:nvSpPr>
        <p:spPr bwMode="gray">
          <a:xfrm>
            <a:off x="1519359" y="1278632"/>
            <a:ext cx="1108216" cy="576064"/>
          </a:xfrm>
          <a:prstGeom prst="rect">
            <a:avLst/>
          </a:prstGeom>
          <a:ln>
            <a:headEnd/>
            <a:tailEnd/>
          </a:ln>
        </p:spPr>
        <p:style>
          <a:lnRef idx="0">
            <a:schemeClr val="accent5"/>
          </a:lnRef>
          <a:fillRef idx="3">
            <a:schemeClr val="accent5"/>
          </a:fillRef>
          <a:effectRef idx="3">
            <a:schemeClr val="accent5"/>
          </a:effectRef>
          <a:fontRef idx="minor">
            <a:schemeClr val="lt1"/>
          </a:fontRef>
        </p:style>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effectLst/>
                <a:uLnTx/>
                <a:uFillTx/>
                <a:latin typeface="黑体"/>
                <a:ea typeface="黑体"/>
                <a:cs typeface="+mn-cs"/>
              </a:rPr>
              <a:t>页面流</a:t>
            </a:r>
            <a:endParaRPr kumimoji="0" lang="en-US" altLang="zh-CN" sz="1400" b="0" i="0" u="none" strike="noStrike" kern="0" cap="none" spc="0" normalizeH="0" baseline="0" noProof="0" dirty="0" smtClean="0">
              <a:ln>
                <a:noFill/>
              </a:ln>
              <a:effectLst/>
              <a:uLnTx/>
              <a:uFillTx/>
              <a:latin typeface="黑体"/>
              <a:ea typeface="黑体"/>
              <a:cs typeface="+mn-cs"/>
            </a:endParaRPr>
          </a:p>
        </p:txBody>
      </p:sp>
      <p:sp>
        <p:nvSpPr>
          <p:cNvPr id="13" name="矩形 25"/>
          <p:cNvSpPr/>
          <p:nvPr/>
        </p:nvSpPr>
        <p:spPr bwMode="gray">
          <a:xfrm>
            <a:off x="2762099" y="1278632"/>
            <a:ext cx="1045601" cy="576064"/>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effectLst/>
                <a:uLnTx/>
                <a:uFillTx/>
                <a:latin typeface="黑体"/>
                <a:ea typeface="黑体"/>
                <a:cs typeface="+mn-cs"/>
              </a:rPr>
              <a:t>脚本</a:t>
            </a:r>
            <a:endParaRPr kumimoji="0" lang="en-US" altLang="zh-CN" sz="1400" b="0" i="0" u="none" strike="noStrike" kern="0" cap="none" spc="0" normalizeH="0" baseline="0" noProof="0" dirty="0" smtClean="0">
              <a:ln>
                <a:noFill/>
              </a:ln>
              <a:effectLst/>
              <a:uLnTx/>
              <a:uFillTx/>
              <a:latin typeface="黑体"/>
              <a:ea typeface="黑体"/>
              <a:cs typeface="+mn-cs"/>
            </a:endParaRPr>
          </a:p>
        </p:txBody>
      </p:sp>
      <p:sp>
        <p:nvSpPr>
          <p:cNvPr id="14" name="矩形 26"/>
          <p:cNvSpPr/>
          <p:nvPr/>
        </p:nvSpPr>
        <p:spPr bwMode="gray">
          <a:xfrm>
            <a:off x="5626510" y="990600"/>
            <a:ext cx="3904484" cy="5112568"/>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wrap="none"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sysClr val="windowText" lastClr="000000"/>
                </a:solidFill>
                <a:effectLst/>
                <a:uLnTx/>
                <a:uFillTx/>
                <a:latin typeface="黑体"/>
                <a:ea typeface="黑体"/>
                <a:cs typeface="+mn-cs"/>
              </a:rPr>
              <a:t>Server</a:t>
            </a:r>
            <a:endParaRPr kumimoji="0" lang="zh-CN" altLang="en-US" sz="1400" b="0" i="0" u="none" strike="noStrike" kern="0" cap="none" spc="0" normalizeH="0" baseline="0" noProof="0" dirty="0" smtClean="0">
              <a:ln>
                <a:noFill/>
              </a:ln>
              <a:solidFill>
                <a:sysClr val="windowText" lastClr="000000"/>
              </a:solidFill>
              <a:effectLst/>
              <a:uLnTx/>
              <a:uFillTx/>
              <a:latin typeface="黑体"/>
              <a:ea typeface="黑体"/>
              <a:cs typeface="+mn-cs"/>
            </a:endParaRPr>
          </a:p>
        </p:txBody>
      </p:sp>
      <p:sp>
        <p:nvSpPr>
          <p:cNvPr id="15" name="矩形 27"/>
          <p:cNvSpPr/>
          <p:nvPr/>
        </p:nvSpPr>
        <p:spPr bwMode="gray">
          <a:xfrm>
            <a:off x="5729553" y="5407420"/>
            <a:ext cx="3650427" cy="623740"/>
          </a:xfrm>
          <a:prstGeom prst="rect">
            <a:avLst/>
          </a:prstGeom>
          <a:solidFill>
            <a:srgbClr val="60B5CC"/>
          </a:solidFill>
          <a:ln w="25400" cap="flat" cmpd="sng" algn="ctr">
            <a:solidFill>
              <a:srgbClr val="60B5CC">
                <a:shade val="50000"/>
              </a:srgbClr>
            </a:solidFill>
            <a:prstDash val="solid"/>
            <a:headEnd/>
            <a:tailEnd/>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sysClr val="window" lastClr="FFFFFF"/>
                </a:solidFill>
                <a:effectLst/>
                <a:uLnTx/>
                <a:uFillTx/>
                <a:latin typeface="黑体"/>
                <a:ea typeface="黑体"/>
                <a:cs typeface="+mn-cs"/>
              </a:rPr>
              <a:t>JVM</a:t>
            </a:r>
            <a:endParaRPr kumimoji="0" lang="zh-CN" altLang="en-US" sz="1400" b="0" i="0" u="none" strike="noStrike" kern="0" cap="none" spc="0" normalizeH="0" baseline="0" noProof="0" dirty="0" smtClean="0">
              <a:ln>
                <a:noFill/>
              </a:ln>
              <a:solidFill>
                <a:sysClr val="window" lastClr="FFFFFF"/>
              </a:solidFill>
              <a:effectLst/>
              <a:uLnTx/>
              <a:uFillTx/>
              <a:latin typeface="黑体"/>
              <a:ea typeface="黑体"/>
              <a:cs typeface="+mn-cs"/>
            </a:endParaRPr>
          </a:p>
        </p:txBody>
      </p:sp>
      <p:sp>
        <p:nvSpPr>
          <p:cNvPr id="16" name="矩形 28"/>
          <p:cNvSpPr/>
          <p:nvPr/>
        </p:nvSpPr>
        <p:spPr bwMode="gray">
          <a:xfrm>
            <a:off x="5747391" y="4687340"/>
            <a:ext cx="3630485" cy="623740"/>
          </a:xfrm>
          <a:prstGeom prst="rect">
            <a:avLst/>
          </a:prstGeom>
          <a:solidFill>
            <a:srgbClr val="60B5CC"/>
          </a:solidFill>
          <a:ln w="25400" cap="flat" cmpd="sng" algn="ctr">
            <a:solidFill>
              <a:srgbClr val="60B5CC">
                <a:shade val="50000"/>
              </a:srgbClr>
            </a:solidFill>
            <a:prstDash val="solid"/>
            <a:headEnd/>
            <a:tailEnd/>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sysClr val="window" lastClr="FFFFFF"/>
                </a:solidFill>
                <a:effectLst/>
                <a:uLnTx/>
                <a:uFillTx/>
                <a:latin typeface="黑体"/>
                <a:ea typeface="黑体"/>
                <a:cs typeface="+mn-cs"/>
              </a:rPr>
              <a:t>CGLIB</a:t>
            </a:r>
            <a:endParaRPr kumimoji="0" lang="zh-CN" altLang="en-US" sz="1400" b="0" i="0" u="none" strike="noStrike" kern="0" cap="none" spc="0" normalizeH="0" baseline="0" noProof="0" dirty="0" smtClean="0">
              <a:ln>
                <a:noFill/>
              </a:ln>
              <a:solidFill>
                <a:sysClr val="window" lastClr="FFFFFF"/>
              </a:solidFill>
              <a:effectLst/>
              <a:uLnTx/>
              <a:uFillTx/>
              <a:latin typeface="黑体"/>
              <a:ea typeface="黑体"/>
              <a:cs typeface="+mn-cs"/>
            </a:endParaRPr>
          </a:p>
        </p:txBody>
      </p:sp>
      <p:sp>
        <p:nvSpPr>
          <p:cNvPr id="17" name="矩形 36"/>
          <p:cNvSpPr/>
          <p:nvPr/>
        </p:nvSpPr>
        <p:spPr bwMode="gray">
          <a:xfrm>
            <a:off x="5747391" y="1278632"/>
            <a:ext cx="3630485" cy="3312368"/>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400" kern="0" dirty="0" smtClean="0">
                <a:solidFill>
                  <a:srgbClr val="000000"/>
                </a:solidFill>
                <a:latin typeface="黑体"/>
                <a:ea typeface="黑体"/>
              </a:rPr>
              <a:t>Server</a:t>
            </a:r>
            <a:r>
              <a:rPr kumimoji="0" lang="en-US" altLang="zh-CN" sz="1400" b="0" i="0" u="none" strike="noStrike" kern="0" cap="none" spc="0" normalizeH="0" baseline="0" noProof="0" dirty="0" smtClean="0">
                <a:ln>
                  <a:noFill/>
                </a:ln>
                <a:solidFill>
                  <a:srgbClr val="000000"/>
                </a:solidFill>
                <a:effectLst/>
                <a:uLnTx/>
                <a:uFillTx/>
                <a:latin typeface="黑体"/>
                <a:ea typeface="黑体"/>
                <a:cs typeface="+mn-cs"/>
              </a:rPr>
              <a:t> </a:t>
            </a:r>
            <a:r>
              <a:rPr kumimoji="0" lang="zh-CN" altLang="en-US" sz="1400" b="0" i="0" u="none" strike="noStrike" kern="0" cap="none" spc="0" normalizeH="0" baseline="0" noProof="0" dirty="0" smtClean="0">
                <a:ln>
                  <a:noFill/>
                </a:ln>
                <a:solidFill>
                  <a:srgbClr val="000000"/>
                </a:solidFill>
                <a:effectLst/>
                <a:uLnTx/>
                <a:uFillTx/>
                <a:latin typeface="黑体"/>
                <a:ea typeface="黑体"/>
                <a:cs typeface="+mn-cs"/>
              </a:rPr>
              <a:t>调试框架</a:t>
            </a:r>
          </a:p>
        </p:txBody>
      </p:sp>
      <p:sp>
        <p:nvSpPr>
          <p:cNvPr id="18" name="圆角矩形 49"/>
          <p:cNvSpPr/>
          <p:nvPr/>
        </p:nvSpPr>
        <p:spPr bwMode="auto">
          <a:xfrm>
            <a:off x="343973" y="3798912"/>
            <a:ext cx="2526431" cy="936104"/>
          </a:xfrm>
          <a:prstGeom prst="roundRect">
            <a:avLst>
              <a:gd name="adj" fmla="val 6577"/>
            </a:avLst>
          </a:prstGeom>
        </p:spPr>
        <p:style>
          <a:lnRef idx="1">
            <a:schemeClr val="accent4"/>
          </a:lnRef>
          <a:fillRef idx="2">
            <a:schemeClr val="accent4"/>
          </a:fillRef>
          <a:effectRef idx="1">
            <a:schemeClr val="accent4"/>
          </a:effectRef>
          <a:fontRef idx="minor">
            <a:schemeClr val="dk1"/>
          </a:fontRef>
        </p:style>
        <p:txBody>
          <a:bodyPr anchor="t"/>
          <a:lstStyle/>
          <a:p>
            <a:pPr algn="ctr">
              <a:defRPr/>
            </a:pPr>
            <a:r>
              <a:rPr lang="zh-CN" altLang="en-US" sz="1200" dirty="0" smtClean="0">
                <a:latin typeface="微软雅黑" pitchFamily="34" charset="-122"/>
                <a:ea typeface="微软雅黑" pitchFamily="34" charset="-122"/>
              </a:rPr>
              <a:t>断点</a:t>
            </a:r>
            <a:endParaRPr lang="en-US" altLang="zh-CN" sz="1200" dirty="0" smtClean="0">
              <a:latin typeface="微软雅黑" pitchFamily="34" charset="-122"/>
              <a:ea typeface="微软雅黑" pitchFamily="34" charset="-122"/>
            </a:endParaRPr>
          </a:p>
        </p:txBody>
      </p:sp>
      <p:sp>
        <p:nvSpPr>
          <p:cNvPr id="19" name="圆角矩形 54"/>
          <p:cNvSpPr/>
          <p:nvPr/>
        </p:nvSpPr>
        <p:spPr bwMode="auto">
          <a:xfrm>
            <a:off x="2946962" y="3798912"/>
            <a:ext cx="842144" cy="936104"/>
          </a:xfrm>
          <a:prstGeom prst="roundRect">
            <a:avLst>
              <a:gd name="adj" fmla="val 6577"/>
            </a:avLst>
          </a:prstGeom>
        </p:spPr>
        <p:style>
          <a:lnRef idx="1">
            <a:schemeClr val="accent4"/>
          </a:lnRef>
          <a:fillRef idx="2">
            <a:schemeClr val="accent4"/>
          </a:fillRef>
          <a:effectRef idx="1">
            <a:schemeClr val="accent4"/>
          </a:effectRef>
          <a:fontRef idx="minor">
            <a:schemeClr val="dk1"/>
          </a:fontRef>
        </p:style>
        <p:txBody>
          <a:bodyPr anchor="t"/>
          <a:lstStyle/>
          <a:p>
            <a:pPr algn="ctr">
              <a:defRPr/>
            </a:pPr>
            <a:r>
              <a:rPr lang="zh-CN" altLang="en-US" sz="1400" dirty="0" smtClean="0">
                <a:latin typeface="微软雅黑" pitchFamily="34" charset="-122"/>
                <a:ea typeface="微软雅黑" pitchFamily="34" charset="-122"/>
              </a:rPr>
              <a:t>堆栈</a:t>
            </a:r>
            <a:endParaRPr lang="en-US" altLang="zh-CN" sz="1400" dirty="0" smtClean="0">
              <a:latin typeface="微软雅黑" pitchFamily="34" charset="-122"/>
              <a:ea typeface="微软雅黑" pitchFamily="34" charset="-122"/>
            </a:endParaRPr>
          </a:p>
        </p:txBody>
      </p:sp>
      <p:sp>
        <p:nvSpPr>
          <p:cNvPr id="20" name="圆角矩形 55"/>
          <p:cNvSpPr/>
          <p:nvPr/>
        </p:nvSpPr>
        <p:spPr bwMode="auto">
          <a:xfrm>
            <a:off x="3865664" y="2286744"/>
            <a:ext cx="1005701" cy="2448272"/>
          </a:xfrm>
          <a:prstGeom prst="roundRect">
            <a:avLst>
              <a:gd name="adj" fmla="val 6577"/>
            </a:avLst>
          </a:prstGeom>
        </p:spPr>
        <p:style>
          <a:lnRef idx="1">
            <a:schemeClr val="accent4"/>
          </a:lnRef>
          <a:fillRef idx="2">
            <a:schemeClr val="accent4"/>
          </a:fillRef>
          <a:effectRef idx="1">
            <a:schemeClr val="accent4"/>
          </a:effectRef>
          <a:fontRef idx="minor">
            <a:schemeClr val="dk1"/>
          </a:fontRef>
        </p:style>
        <p:txBody>
          <a:bodyPr anchor="t"/>
          <a:lstStyle/>
          <a:p>
            <a:pPr algn="ctr">
              <a:defRPr/>
            </a:pPr>
            <a:r>
              <a:rPr lang="zh-CN" altLang="en-US" sz="1200" dirty="0" smtClean="0">
                <a:latin typeface="微软雅黑" pitchFamily="34" charset="-122"/>
                <a:ea typeface="微软雅黑" pitchFamily="34" charset="-122"/>
              </a:rPr>
              <a:t>资源定位</a:t>
            </a:r>
            <a:endParaRPr lang="en-US" altLang="zh-CN" sz="1200" dirty="0" smtClean="0">
              <a:latin typeface="微软雅黑" pitchFamily="34" charset="-122"/>
              <a:ea typeface="微软雅黑" pitchFamily="34" charset="-122"/>
            </a:endParaRPr>
          </a:p>
        </p:txBody>
      </p:sp>
      <p:sp>
        <p:nvSpPr>
          <p:cNvPr id="21" name="矩形 59"/>
          <p:cNvSpPr/>
          <p:nvPr/>
        </p:nvSpPr>
        <p:spPr bwMode="gray">
          <a:xfrm>
            <a:off x="394313" y="4158953"/>
            <a:ext cx="765585" cy="49172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100" kern="0" dirty="0" smtClean="0">
                <a:latin typeface="黑体"/>
                <a:ea typeface="黑体"/>
              </a:rPr>
              <a:t>图形断点</a:t>
            </a:r>
            <a:endParaRPr kumimoji="0" lang="en-US" altLang="zh-CN" sz="1100" b="0" i="0" u="none" strike="noStrike" kern="0" cap="none" spc="0" normalizeH="0" baseline="0" noProof="0" dirty="0" smtClean="0">
              <a:ln>
                <a:noFill/>
              </a:ln>
              <a:effectLst/>
              <a:uLnTx/>
              <a:uFillTx/>
              <a:latin typeface="黑体"/>
              <a:ea typeface="黑体"/>
            </a:endParaRPr>
          </a:p>
        </p:txBody>
      </p:sp>
      <p:sp>
        <p:nvSpPr>
          <p:cNvPr id="22" name="矩形 60"/>
          <p:cNvSpPr/>
          <p:nvPr/>
        </p:nvSpPr>
        <p:spPr bwMode="gray">
          <a:xfrm>
            <a:off x="1212335" y="4158953"/>
            <a:ext cx="765585" cy="49172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100" kern="0" dirty="0" smtClean="0">
                <a:latin typeface="黑体"/>
                <a:ea typeface="黑体"/>
              </a:rPr>
              <a:t>代码断点</a:t>
            </a:r>
            <a:endParaRPr kumimoji="0" lang="en-US" altLang="zh-CN" sz="1100" b="0" i="0" u="none" strike="noStrike" kern="0" cap="none" spc="0" normalizeH="0" baseline="0" noProof="0" dirty="0" smtClean="0">
              <a:ln>
                <a:noFill/>
              </a:ln>
              <a:effectLst/>
              <a:uLnTx/>
              <a:uFillTx/>
              <a:latin typeface="黑体"/>
              <a:ea typeface="黑体"/>
            </a:endParaRPr>
          </a:p>
        </p:txBody>
      </p:sp>
      <p:sp>
        <p:nvSpPr>
          <p:cNvPr id="23" name="矩形 62"/>
          <p:cNvSpPr/>
          <p:nvPr/>
        </p:nvSpPr>
        <p:spPr bwMode="gray">
          <a:xfrm>
            <a:off x="3942223" y="2646784"/>
            <a:ext cx="842144" cy="36004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smtClean="0">
                <a:ln>
                  <a:noFill/>
                </a:ln>
                <a:effectLst/>
                <a:uLnTx/>
                <a:uFillTx/>
                <a:latin typeface="黑体"/>
                <a:ea typeface="黑体"/>
              </a:rPr>
              <a:t>项目资源</a:t>
            </a:r>
            <a:endParaRPr kumimoji="0" lang="en-US" altLang="zh-CN" sz="1100" b="0" i="0" u="none" strike="noStrike" kern="0" cap="none" spc="0" normalizeH="0" baseline="0" noProof="0" dirty="0" smtClean="0">
              <a:ln>
                <a:noFill/>
              </a:ln>
              <a:effectLst/>
              <a:uLnTx/>
              <a:uFillTx/>
              <a:latin typeface="黑体"/>
              <a:ea typeface="黑体"/>
            </a:endParaRPr>
          </a:p>
        </p:txBody>
      </p:sp>
      <p:sp>
        <p:nvSpPr>
          <p:cNvPr id="24" name="矩形 63"/>
          <p:cNvSpPr/>
          <p:nvPr/>
        </p:nvSpPr>
        <p:spPr bwMode="gray">
          <a:xfrm>
            <a:off x="3942223" y="3063912"/>
            <a:ext cx="842144" cy="36004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smtClean="0">
                <a:ln>
                  <a:noFill/>
                </a:ln>
                <a:effectLst/>
                <a:uLnTx/>
                <a:uFillTx/>
                <a:latin typeface="黑体"/>
                <a:ea typeface="黑体"/>
              </a:rPr>
              <a:t>依赖资源</a:t>
            </a:r>
            <a:endParaRPr kumimoji="0" lang="en-US" altLang="zh-CN" sz="1100" b="0" i="0" u="none" strike="noStrike" kern="0" cap="none" spc="0" normalizeH="0" baseline="0" noProof="0" dirty="0" smtClean="0">
              <a:ln>
                <a:noFill/>
              </a:ln>
              <a:effectLst/>
              <a:uLnTx/>
              <a:uFillTx/>
              <a:latin typeface="黑体"/>
              <a:ea typeface="黑体"/>
            </a:endParaRPr>
          </a:p>
        </p:txBody>
      </p:sp>
      <p:sp>
        <p:nvSpPr>
          <p:cNvPr id="25" name="矩形 64"/>
          <p:cNvSpPr/>
          <p:nvPr/>
        </p:nvSpPr>
        <p:spPr bwMode="gray">
          <a:xfrm>
            <a:off x="3942223" y="3481040"/>
            <a:ext cx="842144" cy="36004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smtClean="0">
                <a:ln>
                  <a:noFill/>
                </a:ln>
                <a:effectLst/>
                <a:uLnTx/>
                <a:uFillTx/>
                <a:latin typeface="黑体"/>
                <a:ea typeface="黑体"/>
              </a:rPr>
              <a:t>构件包资源</a:t>
            </a:r>
            <a:endParaRPr kumimoji="0" lang="en-US" altLang="zh-CN" sz="1100" b="0" i="0" u="none" strike="noStrike" kern="0" cap="none" spc="0" normalizeH="0" baseline="0" noProof="0" dirty="0" smtClean="0">
              <a:ln>
                <a:noFill/>
              </a:ln>
              <a:effectLst/>
              <a:uLnTx/>
              <a:uFillTx/>
              <a:latin typeface="黑体"/>
              <a:ea typeface="黑体"/>
            </a:endParaRPr>
          </a:p>
        </p:txBody>
      </p:sp>
      <p:sp>
        <p:nvSpPr>
          <p:cNvPr id="26" name="矩形 65"/>
          <p:cNvSpPr/>
          <p:nvPr/>
        </p:nvSpPr>
        <p:spPr bwMode="gray">
          <a:xfrm>
            <a:off x="3942223" y="3898168"/>
            <a:ext cx="842144" cy="36004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100" kern="0" dirty="0" smtClean="0">
                <a:latin typeface="黑体"/>
                <a:ea typeface="黑体"/>
              </a:rPr>
              <a:t>Jar</a:t>
            </a:r>
            <a:r>
              <a:rPr lang="zh-CN" altLang="en-US" sz="1100" kern="0" dirty="0" smtClean="0">
                <a:latin typeface="黑体"/>
                <a:ea typeface="黑体"/>
              </a:rPr>
              <a:t>包资源</a:t>
            </a:r>
            <a:endParaRPr kumimoji="0" lang="en-US" altLang="zh-CN" sz="1100" b="0" i="0" u="none" strike="noStrike" kern="0" cap="none" spc="0" normalizeH="0" baseline="0" noProof="0" dirty="0" smtClean="0">
              <a:ln>
                <a:noFill/>
              </a:ln>
              <a:effectLst/>
              <a:uLnTx/>
              <a:uFillTx/>
              <a:latin typeface="黑体"/>
              <a:ea typeface="黑体"/>
            </a:endParaRPr>
          </a:p>
        </p:txBody>
      </p:sp>
      <p:sp>
        <p:nvSpPr>
          <p:cNvPr id="27" name="矩形 66"/>
          <p:cNvSpPr/>
          <p:nvPr/>
        </p:nvSpPr>
        <p:spPr bwMode="gray">
          <a:xfrm>
            <a:off x="3942223" y="4315297"/>
            <a:ext cx="842144" cy="36004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smtClean="0">
                <a:ln>
                  <a:noFill/>
                </a:ln>
                <a:effectLst/>
                <a:uLnTx/>
                <a:uFillTx/>
                <a:latin typeface="黑体"/>
                <a:ea typeface="黑体"/>
              </a:rPr>
              <a:t>本地文件</a:t>
            </a:r>
            <a:endParaRPr kumimoji="0" lang="en-US" altLang="zh-CN" sz="1100" b="0" i="0" u="none" strike="noStrike" kern="0" cap="none" spc="0" normalizeH="0" baseline="0" noProof="0" dirty="0" smtClean="0">
              <a:ln>
                <a:noFill/>
              </a:ln>
              <a:effectLst/>
              <a:uLnTx/>
              <a:uFillTx/>
              <a:latin typeface="黑体"/>
              <a:ea typeface="黑体"/>
            </a:endParaRPr>
          </a:p>
        </p:txBody>
      </p:sp>
      <p:sp>
        <p:nvSpPr>
          <p:cNvPr id="28" name="矩形 67"/>
          <p:cNvSpPr/>
          <p:nvPr/>
        </p:nvSpPr>
        <p:spPr bwMode="gray">
          <a:xfrm>
            <a:off x="2028260" y="4158953"/>
            <a:ext cx="765585" cy="49172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smtClean="0">
                <a:ln>
                  <a:noFill/>
                </a:ln>
                <a:effectLst/>
                <a:uLnTx/>
                <a:uFillTx/>
                <a:latin typeface="黑体"/>
                <a:ea typeface="黑体"/>
              </a:rPr>
              <a:t>配置断点</a:t>
            </a:r>
            <a:endParaRPr kumimoji="0" lang="en-US" altLang="zh-CN" sz="1100" b="0" i="0" u="none" strike="noStrike" kern="0" cap="none" spc="0" normalizeH="0" baseline="0" noProof="0" dirty="0" smtClean="0">
              <a:ln>
                <a:noFill/>
              </a:ln>
              <a:effectLst/>
              <a:uLnTx/>
              <a:uFillTx/>
              <a:latin typeface="黑体"/>
              <a:ea typeface="黑体"/>
            </a:endParaRPr>
          </a:p>
        </p:txBody>
      </p:sp>
      <p:sp>
        <p:nvSpPr>
          <p:cNvPr id="29" name="圆角矩形 68"/>
          <p:cNvSpPr/>
          <p:nvPr/>
        </p:nvSpPr>
        <p:spPr bwMode="auto">
          <a:xfrm>
            <a:off x="343973" y="2862808"/>
            <a:ext cx="3445133" cy="864096"/>
          </a:xfrm>
          <a:prstGeom prst="roundRect">
            <a:avLst>
              <a:gd name="adj" fmla="val 6577"/>
            </a:avLst>
          </a:prstGeom>
        </p:spPr>
        <p:style>
          <a:lnRef idx="1">
            <a:schemeClr val="accent4"/>
          </a:lnRef>
          <a:fillRef idx="2">
            <a:schemeClr val="accent4"/>
          </a:fillRef>
          <a:effectRef idx="1">
            <a:schemeClr val="accent4"/>
          </a:effectRef>
          <a:fontRef idx="minor">
            <a:schemeClr val="dk1"/>
          </a:fontRef>
        </p:style>
        <p:txBody>
          <a:bodyPr anchor="t"/>
          <a:lstStyle/>
          <a:p>
            <a:pPr algn="ctr">
              <a:defRPr/>
            </a:pPr>
            <a:r>
              <a:rPr lang="zh-CN" altLang="en-US" sz="1200" dirty="0" smtClean="0">
                <a:latin typeface="微软雅黑" pitchFamily="34" charset="-122"/>
                <a:ea typeface="微软雅黑" pitchFamily="34" charset="-122"/>
              </a:rPr>
              <a:t>核心模型及操作</a:t>
            </a:r>
            <a:endParaRPr lang="en-US" altLang="zh-CN" sz="1200" dirty="0" smtClean="0">
              <a:latin typeface="微软雅黑" pitchFamily="34" charset="-122"/>
              <a:ea typeface="微软雅黑" pitchFamily="34" charset="-122"/>
            </a:endParaRPr>
          </a:p>
        </p:txBody>
      </p:sp>
      <p:sp>
        <p:nvSpPr>
          <p:cNvPr id="30" name="矩形 70"/>
          <p:cNvSpPr/>
          <p:nvPr/>
        </p:nvSpPr>
        <p:spPr bwMode="gray">
          <a:xfrm>
            <a:off x="394313" y="3222848"/>
            <a:ext cx="612468" cy="432048"/>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smtClean="0">
                <a:ln>
                  <a:noFill/>
                </a:ln>
                <a:effectLst/>
                <a:uLnTx/>
                <a:uFillTx/>
                <a:latin typeface="黑体"/>
                <a:ea typeface="黑体"/>
              </a:rPr>
              <a:t>监听器</a:t>
            </a:r>
            <a:endParaRPr kumimoji="0" lang="en-US" altLang="zh-CN" sz="1100" b="0" i="0" u="none" strike="noStrike" kern="0" cap="none" spc="0" normalizeH="0" baseline="0" noProof="0" dirty="0" smtClean="0">
              <a:ln>
                <a:noFill/>
              </a:ln>
              <a:effectLst/>
              <a:uLnTx/>
              <a:uFillTx/>
              <a:latin typeface="黑体"/>
              <a:ea typeface="黑体"/>
            </a:endParaRPr>
          </a:p>
        </p:txBody>
      </p:sp>
      <p:sp>
        <p:nvSpPr>
          <p:cNvPr id="31" name="矩形 71"/>
          <p:cNvSpPr/>
          <p:nvPr/>
        </p:nvSpPr>
        <p:spPr bwMode="gray">
          <a:xfrm>
            <a:off x="1022093" y="3222848"/>
            <a:ext cx="535910" cy="432048"/>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100" kern="0" dirty="0" smtClean="0">
                <a:latin typeface="黑体"/>
                <a:ea typeface="黑体"/>
              </a:rPr>
              <a:t>中断</a:t>
            </a:r>
            <a:endParaRPr lang="en-US" altLang="zh-CN" sz="1100" kern="0" dirty="0" smtClean="0">
              <a:latin typeface="黑体"/>
              <a:ea typeface="黑体"/>
            </a:endParaRPr>
          </a:p>
        </p:txBody>
      </p:sp>
      <p:sp>
        <p:nvSpPr>
          <p:cNvPr id="32" name="矩形 73"/>
          <p:cNvSpPr/>
          <p:nvPr/>
        </p:nvSpPr>
        <p:spPr bwMode="gray">
          <a:xfrm>
            <a:off x="1573315" y="3222848"/>
            <a:ext cx="535910" cy="432048"/>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100" kern="0" dirty="0" smtClean="0">
                <a:latin typeface="黑体"/>
                <a:ea typeface="黑体"/>
              </a:rPr>
              <a:t>单步</a:t>
            </a:r>
            <a:endParaRPr lang="en-US" altLang="zh-CN" sz="1100" kern="0" dirty="0" smtClean="0">
              <a:latin typeface="黑体"/>
              <a:ea typeface="黑体"/>
            </a:endParaRPr>
          </a:p>
        </p:txBody>
      </p:sp>
      <p:sp>
        <p:nvSpPr>
          <p:cNvPr id="33" name="矩形 74"/>
          <p:cNvSpPr/>
          <p:nvPr/>
        </p:nvSpPr>
        <p:spPr bwMode="gray">
          <a:xfrm>
            <a:off x="2124537" y="3222848"/>
            <a:ext cx="535910" cy="432048"/>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100" kern="0" dirty="0" smtClean="0">
                <a:latin typeface="黑体"/>
                <a:ea typeface="黑体"/>
              </a:rPr>
              <a:t>跟进</a:t>
            </a:r>
            <a:endParaRPr lang="en-US" altLang="zh-CN" sz="1100" kern="0" dirty="0" smtClean="0">
              <a:latin typeface="黑体"/>
              <a:ea typeface="黑体"/>
            </a:endParaRPr>
          </a:p>
        </p:txBody>
      </p:sp>
      <p:sp>
        <p:nvSpPr>
          <p:cNvPr id="34" name="矩形 75"/>
          <p:cNvSpPr/>
          <p:nvPr/>
        </p:nvSpPr>
        <p:spPr bwMode="gray">
          <a:xfrm>
            <a:off x="2675758" y="3222848"/>
            <a:ext cx="535910" cy="432048"/>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100" kern="0" dirty="0" smtClean="0">
                <a:latin typeface="黑体"/>
                <a:ea typeface="黑体"/>
              </a:rPr>
              <a:t>跟出</a:t>
            </a:r>
            <a:endParaRPr lang="en-US" altLang="zh-CN" sz="1100" kern="0" dirty="0" smtClean="0">
              <a:latin typeface="黑体"/>
              <a:ea typeface="黑体"/>
            </a:endParaRPr>
          </a:p>
        </p:txBody>
      </p:sp>
      <p:sp>
        <p:nvSpPr>
          <p:cNvPr id="35" name="矩形 76"/>
          <p:cNvSpPr/>
          <p:nvPr/>
        </p:nvSpPr>
        <p:spPr bwMode="gray">
          <a:xfrm>
            <a:off x="3226978" y="3222848"/>
            <a:ext cx="535910" cy="432048"/>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100" kern="0" dirty="0" smtClean="0">
                <a:latin typeface="黑体"/>
                <a:ea typeface="黑体"/>
              </a:rPr>
              <a:t>运行</a:t>
            </a:r>
            <a:endParaRPr lang="en-US" altLang="zh-CN" sz="1100" kern="0" dirty="0" smtClean="0">
              <a:latin typeface="黑体"/>
              <a:ea typeface="黑体"/>
            </a:endParaRPr>
          </a:p>
        </p:txBody>
      </p:sp>
      <p:sp>
        <p:nvSpPr>
          <p:cNvPr id="36" name="矩形 77"/>
          <p:cNvSpPr/>
          <p:nvPr/>
        </p:nvSpPr>
        <p:spPr bwMode="gray">
          <a:xfrm>
            <a:off x="381204" y="2286744"/>
            <a:ext cx="651796" cy="504056"/>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smtClean="0">
                <a:ln>
                  <a:noFill/>
                </a:ln>
                <a:effectLst/>
                <a:uLnTx/>
                <a:uFillTx/>
                <a:latin typeface="黑体"/>
                <a:ea typeface="黑体"/>
              </a:rPr>
              <a:t>调用</a:t>
            </a:r>
            <a:endParaRPr kumimoji="0" lang="en-US" altLang="zh-CN" sz="1100" b="0" i="0" u="none" strike="noStrike" kern="0" cap="none" spc="0" normalizeH="0" baseline="0" noProof="0" dirty="0" smtClean="0">
              <a:ln>
                <a:noFill/>
              </a:ln>
              <a:effectLst/>
              <a:uLnTx/>
              <a:uFillTx/>
              <a:latin typeface="黑体"/>
              <a:ea typeface="黑体"/>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smtClean="0">
                <a:ln>
                  <a:noFill/>
                </a:ln>
                <a:effectLst/>
                <a:uLnTx/>
                <a:uFillTx/>
                <a:latin typeface="黑体"/>
                <a:ea typeface="黑体"/>
              </a:rPr>
              <a:t>堆栈</a:t>
            </a:r>
            <a:endParaRPr kumimoji="0" lang="en-US" altLang="zh-CN" sz="1100" b="0" i="0" u="none" strike="noStrike" kern="0" cap="none" spc="0" normalizeH="0" baseline="0" noProof="0" dirty="0" smtClean="0">
              <a:ln>
                <a:noFill/>
              </a:ln>
              <a:effectLst/>
              <a:uLnTx/>
              <a:uFillTx/>
              <a:latin typeface="黑体"/>
              <a:ea typeface="黑体"/>
            </a:endParaRPr>
          </a:p>
        </p:txBody>
      </p:sp>
      <p:sp>
        <p:nvSpPr>
          <p:cNvPr id="37" name="矩形 78"/>
          <p:cNvSpPr/>
          <p:nvPr/>
        </p:nvSpPr>
        <p:spPr bwMode="gray">
          <a:xfrm>
            <a:off x="1070230" y="2286744"/>
            <a:ext cx="651796" cy="504056"/>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smtClean="0">
                <a:ln>
                  <a:noFill/>
                </a:ln>
                <a:effectLst/>
                <a:uLnTx/>
                <a:uFillTx/>
                <a:latin typeface="黑体"/>
                <a:ea typeface="黑体"/>
              </a:rPr>
              <a:t>查看</a:t>
            </a:r>
            <a:endParaRPr kumimoji="0" lang="en-US" altLang="zh-CN" sz="1100" b="0" i="0" u="none" strike="noStrike" kern="0" cap="none" spc="0" normalizeH="0" baseline="0" noProof="0" dirty="0" smtClean="0">
              <a:ln>
                <a:noFill/>
              </a:ln>
              <a:effectLst/>
              <a:uLnTx/>
              <a:uFillTx/>
              <a:latin typeface="黑体"/>
              <a:ea typeface="黑体"/>
            </a:endParaRPr>
          </a:p>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100" kern="0" noProof="0" dirty="0" smtClean="0">
                <a:latin typeface="黑体"/>
                <a:ea typeface="黑体"/>
              </a:rPr>
              <a:t>视图</a:t>
            </a:r>
            <a:endParaRPr kumimoji="0" lang="en-US" altLang="zh-CN" sz="1100" b="0" i="0" u="none" strike="noStrike" kern="0" cap="none" spc="0" normalizeH="0" baseline="0" noProof="0" dirty="0" smtClean="0">
              <a:ln>
                <a:noFill/>
              </a:ln>
              <a:effectLst/>
              <a:uLnTx/>
              <a:uFillTx/>
              <a:latin typeface="黑体"/>
              <a:ea typeface="黑体"/>
            </a:endParaRPr>
          </a:p>
        </p:txBody>
      </p:sp>
      <p:sp>
        <p:nvSpPr>
          <p:cNvPr id="38" name="矩形 79"/>
          <p:cNvSpPr/>
          <p:nvPr/>
        </p:nvSpPr>
        <p:spPr bwMode="gray">
          <a:xfrm>
            <a:off x="1759257" y="2286744"/>
            <a:ext cx="651796" cy="504056"/>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smtClean="0">
                <a:ln>
                  <a:noFill/>
                </a:ln>
                <a:effectLst/>
                <a:uLnTx/>
                <a:uFillTx/>
                <a:latin typeface="黑体"/>
                <a:ea typeface="黑体"/>
              </a:rPr>
              <a:t>表达式</a:t>
            </a:r>
            <a:endParaRPr kumimoji="0" lang="en-US" altLang="zh-CN" sz="1100" b="0" i="0" u="none" strike="noStrike" kern="0" cap="none" spc="0" normalizeH="0" baseline="0" noProof="0" dirty="0" smtClean="0">
              <a:ln>
                <a:noFill/>
              </a:ln>
              <a:effectLst/>
              <a:uLnTx/>
              <a:uFillTx/>
              <a:latin typeface="黑体"/>
              <a:ea typeface="黑体"/>
            </a:endParaRPr>
          </a:p>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100" kern="0" dirty="0" smtClean="0">
                <a:latin typeface="黑体"/>
                <a:ea typeface="黑体"/>
              </a:rPr>
              <a:t>视图</a:t>
            </a:r>
            <a:endParaRPr kumimoji="0" lang="en-US" altLang="zh-CN" sz="1100" b="0" i="0" u="none" strike="noStrike" kern="0" cap="none" spc="0" normalizeH="0" baseline="0" noProof="0" dirty="0" smtClean="0">
              <a:ln>
                <a:noFill/>
              </a:ln>
              <a:effectLst/>
              <a:uLnTx/>
              <a:uFillTx/>
              <a:latin typeface="黑体"/>
              <a:ea typeface="黑体"/>
            </a:endParaRPr>
          </a:p>
        </p:txBody>
      </p:sp>
      <p:sp>
        <p:nvSpPr>
          <p:cNvPr id="39" name="矩形 80"/>
          <p:cNvSpPr/>
          <p:nvPr/>
        </p:nvSpPr>
        <p:spPr bwMode="gray">
          <a:xfrm>
            <a:off x="2448284" y="2286744"/>
            <a:ext cx="651796" cy="504056"/>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smtClean="0">
                <a:ln>
                  <a:noFill/>
                </a:ln>
                <a:effectLst/>
                <a:uLnTx/>
                <a:uFillTx/>
                <a:latin typeface="黑体"/>
                <a:ea typeface="黑体"/>
              </a:rPr>
              <a:t>调试</a:t>
            </a:r>
            <a:endParaRPr kumimoji="0" lang="en-US" altLang="zh-CN" sz="1100" b="0" i="0" u="none" strike="noStrike" kern="0" cap="none" spc="0" normalizeH="0" baseline="0" noProof="0" dirty="0" smtClean="0">
              <a:ln>
                <a:noFill/>
              </a:ln>
              <a:effectLst/>
              <a:uLnTx/>
              <a:uFillTx/>
              <a:latin typeface="黑体"/>
              <a:ea typeface="黑体"/>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smtClean="0">
                <a:ln>
                  <a:noFill/>
                </a:ln>
                <a:effectLst/>
                <a:uLnTx/>
                <a:uFillTx/>
                <a:latin typeface="黑体"/>
                <a:ea typeface="黑体"/>
              </a:rPr>
              <a:t>启动</a:t>
            </a:r>
            <a:endParaRPr kumimoji="0" lang="en-US" altLang="zh-CN" sz="1100" b="0" i="0" u="none" strike="noStrike" kern="0" cap="none" spc="0" normalizeH="0" baseline="0" noProof="0" dirty="0" smtClean="0">
              <a:ln>
                <a:noFill/>
              </a:ln>
              <a:effectLst/>
              <a:uLnTx/>
              <a:uFillTx/>
              <a:latin typeface="黑体"/>
              <a:ea typeface="黑体"/>
            </a:endParaRPr>
          </a:p>
        </p:txBody>
      </p:sp>
      <p:sp>
        <p:nvSpPr>
          <p:cNvPr id="40" name="矩形 81"/>
          <p:cNvSpPr/>
          <p:nvPr/>
        </p:nvSpPr>
        <p:spPr bwMode="gray">
          <a:xfrm>
            <a:off x="3137310" y="2286744"/>
            <a:ext cx="651796" cy="504056"/>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smtClean="0">
                <a:ln>
                  <a:noFill/>
                </a:ln>
                <a:effectLst/>
                <a:uLnTx/>
                <a:uFillTx/>
                <a:latin typeface="黑体"/>
                <a:ea typeface="黑体"/>
              </a:rPr>
              <a:t>中断</a:t>
            </a:r>
            <a:endParaRPr kumimoji="0" lang="en-US" altLang="zh-CN" sz="1100" b="0" i="0" u="none" strike="noStrike" kern="0" cap="none" spc="0" normalizeH="0" baseline="0" noProof="0" dirty="0" smtClean="0">
              <a:ln>
                <a:noFill/>
              </a:ln>
              <a:effectLst/>
              <a:uLnTx/>
              <a:uFillTx/>
              <a:latin typeface="黑体"/>
              <a:ea typeface="黑体"/>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smtClean="0">
                <a:ln>
                  <a:noFill/>
                </a:ln>
                <a:effectLst/>
                <a:uLnTx/>
                <a:uFillTx/>
                <a:latin typeface="黑体"/>
                <a:ea typeface="黑体"/>
              </a:rPr>
              <a:t>刷新</a:t>
            </a:r>
            <a:endParaRPr kumimoji="0" lang="en-US" altLang="zh-CN" sz="1100" b="0" i="0" u="none" strike="noStrike" kern="0" cap="none" spc="0" normalizeH="0" baseline="0" noProof="0" dirty="0" smtClean="0">
              <a:ln>
                <a:noFill/>
              </a:ln>
              <a:effectLst/>
              <a:uLnTx/>
              <a:uFillTx/>
              <a:latin typeface="黑体"/>
              <a:ea typeface="黑体"/>
            </a:endParaRPr>
          </a:p>
        </p:txBody>
      </p:sp>
      <p:sp>
        <p:nvSpPr>
          <p:cNvPr id="41" name="矩形 84"/>
          <p:cNvSpPr/>
          <p:nvPr/>
        </p:nvSpPr>
        <p:spPr bwMode="gray">
          <a:xfrm>
            <a:off x="2986290" y="4086946"/>
            <a:ext cx="765585" cy="288031"/>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smtClean="0">
                <a:ln>
                  <a:noFill/>
                </a:ln>
                <a:effectLst/>
                <a:uLnTx/>
                <a:uFillTx/>
                <a:latin typeface="黑体"/>
                <a:ea typeface="黑体"/>
              </a:rPr>
              <a:t>跨线程</a:t>
            </a:r>
            <a:endParaRPr kumimoji="0" lang="en-US" altLang="zh-CN" sz="1100" b="0" i="0" u="none" strike="noStrike" kern="0" cap="none" spc="0" normalizeH="0" baseline="0" noProof="0" dirty="0" smtClean="0">
              <a:ln>
                <a:noFill/>
              </a:ln>
              <a:effectLst/>
              <a:uLnTx/>
              <a:uFillTx/>
              <a:latin typeface="黑体"/>
              <a:ea typeface="黑体"/>
            </a:endParaRPr>
          </a:p>
        </p:txBody>
      </p:sp>
      <p:sp>
        <p:nvSpPr>
          <p:cNvPr id="42" name="矩形 85"/>
          <p:cNvSpPr/>
          <p:nvPr/>
        </p:nvSpPr>
        <p:spPr bwMode="gray">
          <a:xfrm>
            <a:off x="2984193" y="4411964"/>
            <a:ext cx="765585" cy="288031"/>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smtClean="0">
                <a:ln>
                  <a:noFill/>
                </a:ln>
                <a:effectLst/>
                <a:uLnTx/>
                <a:uFillTx/>
                <a:latin typeface="黑体"/>
                <a:ea typeface="黑体"/>
              </a:rPr>
              <a:t>跨</a:t>
            </a:r>
            <a:r>
              <a:rPr kumimoji="0" lang="en-US" altLang="zh-CN" sz="1100" b="0" i="0" u="none" strike="noStrike" kern="0" cap="none" spc="0" normalizeH="0" baseline="0" noProof="0" dirty="0" smtClean="0">
                <a:ln>
                  <a:noFill/>
                </a:ln>
                <a:effectLst/>
                <a:uLnTx/>
                <a:uFillTx/>
                <a:latin typeface="黑体"/>
                <a:ea typeface="黑体"/>
              </a:rPr>
              <a:t>JVM</a:t>
            </a:r>
          </a:p>
        </p:txBody>
      </p:sp>
      <p:sp>
        <p:nvSpPr>
          <p:cNvPr id="43" name="矩形 86"/>
          <p:cNvSpPr/>
          <p:nvPr/>
        </p:nvSpPr>
        <p:spPr bwMode="gray">
          <a:xfrm>
            <a:off x="3942223" y="1278632"/>
            <a:ext cx="1045601" cy="576064"/>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400" kern="0" dirty="0" smtClean="0">
                <a:latin typeface="黑体"/>
                <a:ea typeface="黑体"/>
              </a:rPr>
              <a:t>配置文件</a:t>
            </a:r>
            <a:endParaRPr kumimoji="0" lang="en-US" altLang="zh-CN" sz="1400" b="0" i="0" u="none" strike="noStrike" kern="0" cap="none" spc="0" normalizeH="0" baseline="0" noProof="0" dirty="0" smtClean="0">
              <a:ln>
                <a:noFill/>
              </a:ln>
              <a:effectLst/>
              <a:uLnTx/>
              <a:uFillTx/>
              <a:latin typeface="黑体"/>
              <a:ea typeface="黑体"/>
              <a:cs typeface="+mn-cs"/>
            </a:endParaRPr>
          </a:p>
        </p:txBody>
      </p:sp>
      <p:sp>
        <p:nvSpPr>
          <p:cNvPr id="44" name="左右箭头 87"/>
          <p:cNvSpPr/>
          <p:nvPr/>
        </p:nvSpPr>
        <p:spPr>
          <a:xfrm>
            <a:off x="5090600" y="3078832"/>
            <a:ext cx="535910" cy="216024"/>
          </a:xfrm>
          <a:prstGeom prst="lef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a:p>
        </p:txBody>
      </p:sp>
      <p:sp>
        <p:nvSpPr>
          <p:cNvPr id="45" name="文本框 88"/>
          <p:cNvSpPr txBox="1"/>
          <p:nvPr/>
        </p:nvSpPr>
        <p:spPr>
          <a:xfrm>
            <a:off x="4992181" y="2771056"/>
            <a:ext cx="694421" cy="307777"/>
          </a:xfrm>
          <a:prstGeom prst="rect">
            <a:avLst/>
          </a:prstGeom>
          <a:noFill/>
        </p:spPr>
        <p:txBody>
          <a:bodyPr wrap="none" rtlCol="0">
            <a:spAutoFit/>
          </a:bodyPr>
          <a:lstStyle/>
          <a:p>
            <a:r>
              <a:rPr kumimoji="1" lang="en-US" altLang="zh-CN" sz="1400" dirty="0" smtClean="0"/>
              <a:t>JDWP</a:t>
            </a:r>
            <a:endParaRPr kumimoji="1" lang="zh-CN" altLang="en-US" sz="1400" dirty="0"/>
          </a:p>
        </p:txBody>
      </p:sp>
      <p:sp>
        <p:nvSpPr>
          <p:cNvPr id="46" name="圆角矩形 89"/>
          <p:cNvSpPr/>
          <p:nvPr/>
        </p:nvSpPr>
        <p:spPr bwMode="auto">
          <a:xfrm>
            <a:off x="5779627" y="3510880"/>
            <a:ext cx="3521691" cy="1008112"/>
          </a:xfrm>
          <a:prstGeom prst="roundRect">
            <a:avLst>
              <a:gd name="adj" fmla="val 6577"/>
            </a:avLst>
          </a:prstGeom>
        </p:spPr>
        <p:style>
          <a:lnRef idx="1">
            <a:schemeClr val="accent4"/>
          </a:lnRef>
          <a:fillRef idx="2">
            <a:schemeClr val="accent4"/>
          </a:fillRef>
          <a:effectRef idx="1">
            <a:schemeClr val="accent4"/>
          </a:effectRef>
          <a:fontRef idx="minor">
            <a:schemeClr val="dk1"/>
          </a:fontRef>
        </p:style>
        <p:txBody>
          <a:bodyPr anchor="t"/>
          <a:lstStyle/>
          <a:p>
            <a:pPr algn="ctr">
              <a:defRPr/>
            </a:pPr>
            <a:r>
              <a:rPr lang="zh-CN" altLang="en-US" sz="1200" dirty="0" smtClean="0">
                <a:latin typeface="微软雅黑" pitchFamily="34" charset="-122"/>
                <a:ea typeface="微软雅黑" pitchFamily="34" charset="-122"/>
              </a:rPr>
              <a:t>调试框架</a:t>
            </a:r>
            <a:endParaRPr lang="en-US" altLang="zh-CN" sz="1200" dirty="0" smtClean="0">
              <a:latin typeface="微软雅黑" pitchFamily="34" charset="-122"/>
              <a:ea typeface="微软雅黑" pitchFamily="34" charset="-122"/>
            </a:endParaRPr>
          </a:p>
        </p:txBody>
      </p:sp>
      <p:sp>
        <p:nvSpPr>
          <p:cNvPr id="47" name="矩形 90"/>
          <p:cNvSpPr/>
          <p:nvPr/>
        </p:nvSpPr>
        <p:spPr bwMode="gray">
          <a:xfrm>
            <a:off x="5819532" y="3870921"/>
            <a:ext cx="1094786" cy="563735"/>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effectLst/>
                <a:uLnTx/>
                <a:uFillTx/>
                <a:latin typeface="黑体"/>
                <a:ea typeface="黑体"/>
              </a:rPr>
              <a:t>动态代理</a:t>
            </a:r>
            <a:endParaRPr kumimoji="0" lang="en-US" altLang="zh-CN" sz="1400" b="0" i="0" u="none" strike="noStrike" kern="0" cap="none" spc="0" normalizeH="0" baseline="0" noProof="0" dirty="0" smtClean="0">
              <a:ln>
                <a:noFill/>
              </a:ln>
              <a:effectLst/>
              <a:uLnTx/>
              <a:uFillTx/>
              <a:latin typeface="黑体"/>
              <a:ea typeface="黑体"/>
            </a:endParaRPr>
          </a:p>
        </p:txBody>
      </p:sp>
      <p:sp>
        <p:nvSpPr>
          <p:cNvPr id="48" name="矩形 91"/>
          <p:cNvSpPr/>
          <p:nvPr/>
        </p:nvSpPr>
        <p:spPr bwMode="gray">
          <a:xfrm>
            <a:off x="6986236" y="3870921"/>
            <a:ext cx="1094786" cy="563735"/>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effectLst/>
                <a:uLnTx/>
                <a:uFillTx/>
                <a:latin typeface="黑体"/>
                <a:ea typeface="黑体"/>
              </a:rPr>
              <a:t>资源映射</a:t>
            </a:r>
            <a:endParaRPr kumimoji="0" lang="en-US" altLang="zh-CN" sz="1400" b="0" i="0" u="none" strike="noStrike" kern="0" cap="none" spc="0" normalizeH="0" baseline="0" noProof="0" dirty="0" smtClean="0">
              <a:ln>
                <a:noFill/>
              </a:ln>
              <a:effectLst/>
              <a:uLnTx/>
              <a:uFillTx/>
              <a:latin typeface="黑体"/>
              <a:ea typeface="黑体"/>
            </a:endParaRPr>
          </a:p>
        </p:txBody>
      </p:sp>
      <p:sp>
        <p:nvSpPr>
          <p:cNvPr id="49" name="矩形 92"/>
          <p:cNvSpPr/>
          <p:nvPr/>
        </p:nvSpPr>
        <p:spPr bwMode="gray">
          <a:xfrm>
            <a:off x="8152941" y="3870921"/>
            <a:ext cx="1094786" cy="563735"/>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400" kern="0" dirty="0" smtClean="0">
                <a:latin typeface="黑体"/>
                <a:ea typeface="黑体"/>
              </a:rPr>
              <a:t>调试接口</a:t>
            </a:r>
            <a:endParaRPr kumimoji="0" lang="en-US" altLang="zh-CN" sz="1400" b="0" i="0" u="none" strike="noStrike" kern="0" cap="none" spc="0" normalizeH="0" baseline="0" noProof="0" dirty="0" smtClean="0">
              <a:ln>
                <a:noFill/>
              </a:ln>
              <a:effectLst/>
              <a:uLnTx/>
              <a:uFillTx/>
              <a:latin typeface="黑体"/>
              <a:ea typeface="黑体"/>
            </a:endParaRPr>
          </a:p>
        </p:txBody>
      </p:sp>
      <p:sp>
        <p:nvSpPr>
          <p:cNvPr id="50" name="矩形 93"/>
          <p:cNvSpPr/>
          <p:nvPr/>
        </p:nvSpPr>
        <p:spPr bwMode="gray">
          <a:xfrm>
            <a:off x="5816858" y="2790801"/>
            <a:ext cx="842144" cy="635743"/>
          </a:xfrm>
          <a:prstGeom prst="rect">
            <a:avLst/>
          </a:prstGeom>
          <a:ln>
            <a:prstDash val="dash"/>
            <a:headEnd/>
            <a:tailEnd/>
          </a:ln>
        </p:spPr>
        <p:style>
          <a:lnRef idx="1">
            <a:schemeClr val="dk1"/>
          </a:lnRef>
          <a:fillRef idx="2">
            <a:schemeClr val="dk1"/>
          </a:fillRef>
          <a:effectRef idx="1">
            <a:schemeClr val="dk1"/>
          </a:effectRef>
          <a:fontRef idx="minor">
            <a:schemeClr val="dk1"/>
          </a:fontRef>
        </p:style>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smtClean="0">
                <a:ln>
                  <a:noFill/>
                </a:ln>
                <a:effectLst/>
                <a:uLnTx/>
                <a:uFillTx/>
                <a:latin typeface="黑体"/>
                <a:ea typeface="黑体"/>
              </a:rPr>
              <a:t>页面流</a:t>
            </a:r>
            <a:endParaRPr kumimoji="0" lang="en-US" altLang="zh-CN" sz="1100" b="0" i="0" u="none" strike="noStrike" kern="0" cap="none" spc="0" normalizeH="0" baseline="0" noProof="0" dirty="0" smtClean="0">
              <a:ln>
                <a:noFill/>
              </a:ln>
              <a:effectLst/>
              <a:uLnTx/>
              <a:uFillTx/>
              <a:latin typeface="黑体"/>
              <a:ea typeface="黑体"/>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smtClean="0">
                <a:ln>
                  <a:noFill/>
                </a:ln>
                <a:effectLst/>
                <a:uLnTx/>
                <a:uFillTx/>
                <a:latin typeface="黑体"/>
                <a:ea typeface="黑体"/>
              </a:rPr>
              <a:t>引擎</a:t>
            </a:r>
            <a:endParaRPr kumimoji="0" lang="en-US" altLang="zh-CN" sz="1100" b="0" i="0" u="none" strike="noStrike" kern="0" cap="none" spc="0" normalizeH="0" baseline="0" noProof="0" dirty="0" smtClean="0">
              <a:ln>
                <a:noFill/>
              </a:ln>
              <a:effectLst/>
              <a:uLnTx/>
              <a:uFillTx/>
              <a:latin typeface="黑体"/>
              <a:ea typeface="黑体"/>
            </a:endParaRPr>
          </a:p>
        </p:txBody>
      </p:sp>
      <p:sp>
        <p:nvSpPr>
          <p:cNvPr id="51" name="矩形 94"/>
          <p:cNvSpPr/>
          <p:nvPr/>
        </p:nvSpPr>
        <p:spPr bwMode="gray">
          <a:xfrm>
            <a:off x="6697630" y="2790801"/>
            <a:ext cx="842144" cy="635743"/>
          </a:xfrm>
          <a:prstGeom prst="rect">
            <a:avLst/>
          </a:prstGeom>
          <a:ln>
            <a:prstDash val="dash"/>
            <a:headEnd/>
            <a:tailEnd/>
          </a:ln>
        </p:spPr>
        <p:style>
          <a:lnRef idx="1">
            <a:schemeClr val="dk1"/>
          </a:lnRef>
          <a:fillRef idx="2">
            <a:schemeClr val="dk1"/>
          </a:fillRef>
          <a:effectRef idx="1">
            <a:schemeClr val="dk1"/>
          </a:effectRef>
          <a:fontRef idx="minor">
            <a:schemeClr val="dk1"/>
          </a:fontRef>
        </p:style>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smtClean="0">
                <a:ln>
                  <a:noFill/>
                </a:ln>
                <a:effectLst/>
                <a:uLnTx/>
                <a:uFillTx/>
                <a:latin typeface="黑体"/>
                <a:ea typeface="黑体"/>
              </a:rPr>
              <a:t>逻辑流</a:t>
            </a:r>
            <a:endParaRPr kumimoji="0" lang="en-US" altLang="zh-CN" sz="1100" b="0" i="0" u="none" strike="noStrike" kern="0" cap="none" spc="0" normalizeH="0" baseline="0" noProof="0" dirty="0" smtClean="0">
              <a:ln>
                <a:noFill/>
              </a:ln>
              <a:effectLst/>
              <a:uLnTx/>
              <a:uFillTx/>
              <a:latin typeface="黑体"/>
              <a:ea typeface="黑体"/>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smtClean="0">
                <a:ln>
                  <a:noFill/>
                </a:ln>
                <a:effectLst/>
                <a:uLnTx/>
                <a:uFillTx/>
                <a:latin typeface="黑体"/>
                <a:ea typeface="黑体"/>
              </a:rPr>
              <a:t>引擎</a:t>
            </a:r>
            <a:endParaRPr kumimoji="0" lang="en-US" altLang="zh-CN" sz="1100" b="0" i="0" u="none" strike="noStrike" kern="0" cap="none" spc="0" normalizeH="0" baseline="0" noProof="0" dirty="0" smtClean="0">
              <a:ln>
                <a:noFill/>
              </a:ln>
              <a:effectLst/>
              <a:uLnTx/>
              <a:uFillTx/>
              <a:latin typeface="黑体"/>
              <a:ea typeface="黑体"/>
            </a:endParaRPr>
          </a:p>
        </p:txBody>
      </p:sp>
      <p:sp>
        <p:nvSpPr>
          <p:cNvPr id="52" name="矩形 95"/>
          <p:cNvSpPr/>
          <p:nvPr/>
        </p:nvSpPr>
        <p:spPr bwMode="gray">
          <a:xfrm>
            <a:off x="7578403" y="2790801"/>
            <a:ext cx="842144" cy="635743"/>
          </a:xfrm>
          <a:prstGeom prst="rect">
            <a:avLst/>
          </a:prstGeom>
          <a:ln>
            <a:prstDash val="dash"/>
            <a:headEnd/>
            <a:tailEnd/>
          </a:ln>
        </p:spPr>
        <p:style>
          <a:lnRef idx="1">
            <a:schemeClr val="dk1"/>
          </a:lnRef>
          <a:fillRef idx="2">
            <a:schemeClr val="dk1"/>
          </a:fillRef>
          <a:effectRef idx="1">
            <a:schemeClr val="dk1"/>
          </a:effectRef>
          <a:fontRef idx="minor">
            <a:schemeClr val="dk1"/>
          </a:fontRef>
        </p:style>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smtClean="0">
                <a:ln>
                  <a:noFill/>
                </a:ln>
                <a:effectLst/>
                <a:uLnTx/>
                <a:uFillTx/>
                <a:latin typeface="黑体"/>
                <a:ea typeface="黑体"/>
              </a:rPr>
              <a:t>脚本引擎</a:t>
            </a:r>
            <a:endParaRPr kumimoji="0" lang="en-US" altLang="zh-CN" sz="1100" b="0" i="0" u="none" strike="noStrike" kern="0" cap="none" spc="0" normalizeH="0" baseline="0" noProof="0" dirty="0" smtClean="0">
              <a:ln>
                <a:noFill/>
              </a:ln>
              <a:effectLst/>
              <a:uLnTx/>
              <a:uFillTx/>
              <a:latin typeface="黑体"/>
              <a:ea typeface="黑体"/>
            </a:endParaRPr>
          </a:p>
        </p:txBody>
      </p:sp>
      <p:sp>
        <p:nvSpPr>
          <p:cNvPr id="53" name="矩形 96"/>
          <p:cNvSpPr/>
          <p:nvPr/>
        </p:nvSpPr>
        <p:spPr bwMode="gray">
          <a:xfrm>
            <a:off x="8459175" y="2790801"/>
            <a:ext cx="842144" cy="635743"/>
          </a:xfrm>
          <a:prstGeom prst="rect">
            <a:avLst/>
          </a:prstGeom>
          <a:ln>
            <a:prstDash val="dash"/>
            <a:headEnd/>
            <a:tailEnd/>
          </a:ln>
        </p:spPr>
        <p:style>
          <a:lnRef idx="1">
            <a:schemeClr val="dk1"/>
          </a:lnRef>
          <a:fillRef idx="2">
            <a:schemeClr val="dk1"/>
          </a:fillRef>
          <a:effectRef idx="1">
            <a:schemeClr val="dk1"/>
          </a:effectRef>
          <a:fontRef idx="minor">
            <a:schemeClr val="dk1"/>
          </a:fontRef>
        </p:style>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smtClean="0">
                <a:ln>
                  <a:noFill/>
                </a:ln>
                <a:effectLst/>
                <a:uLnTx/>
                <a:uFillTx/>
                <a:latin typeface="黑体"/>
                <a:ea typeface="黑体"/>
              </a:rPr>
              <a:t>其他引擎</a:t>
            </a:r>
            <a:endParaRPr kumimoji="0" lang="en-US" altLang="zh-CN" sz="1100" b="0" i="0" u="none" strike="noStrike" kern="0" cap="none" spc="0" normalizeH="0" baseline="0" noProof="0" dirty="0" smtClean="0">
              <a:ln>
                <a:noFill/>
              </a:ln>
              <a:effectLst/>
              <a:uLnTx/>
              <a:uFillTx/>
              <a:latin typeface="黑体"/>
              <a:ea typeface="黑体"/>
            </a:endParaRPr>
          </a:p>
        </p:txBody>
      </p:sp>
      <p:sp>
        <p:nvSpPr>
          <p:cNvPr id="54" name="矩形 97"/>
          <p:cNvSpPr/>
          <p:nvPr/>
        </p:nvSpPr>
        <p:spPr bwMode="gray">
          <a:xfrm>
            <a:off x="5796642" y="1638672"/>
            <a:ext cx="813665" cy="576064"/>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effectLst/>
                <a:uLnTx/>
                <a:uFillTx/>
                <a:latin typeface="黑体"/>
                <a:ea typeface="黑体"/>
                <a:cs typeface="+mn-cs"/>
              </a:rPr>
              <a:t>逻辑流</a:t>
            </a:r>
            <a:endParaRPr kumimoji="0" lang="en-US" altLang="zh-CN" sz="1400" b="0" i="0" u="none" strike="noStrike" kern="0" cap="none" spc="0" normalizeH="0" baseline="0" noProof="0" dirty="0" smtClean="0">
              <a:ln>
                <a:noFill/>
              </a:ln>
              <a:effectLst/>
              <a:uLnTx/>
              <a:uFillTx/>
              <a:latin typeface="黑体"/>
              <a:ea typeface="黑体"/>
              <a:cs typeface="+mn-cs"/>
            </a:endParaRPr>
          </a:p>
        </p:txBody>
      </p:sp>
      <p:sp>
        <p:nvSpPr>
          <p:cNvPr id="55" name="矩形 98"/>
          <p:cNvSpPr/>
          <p:nvPr/>
        </p:nvSpPr>
        <p:spPr bwMode="gray">
          <a:xfrm>
            <a:off x="6698896" y="1638672"/>
            <a:ext cx="840058" cy="576064"/>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effectLst/>
                <a:uLnTx/>
                <a:uFillTx/>
                <a:latin typeface="黑体"/>
                <a:ea typeface="黑体"/>
                <a:cs typeface="+mn-cs"/>
              </a:rPr>
              <a:t>页面流</a:t>
            </a:r>
            <a:endParaRPr kumimoji="0" lang="en-US" altLang="zh-CN" sz="1400" b="0" i="0" u="none" strike="noStrike" kern="0" cap="none" spc="0" normalizeH="0" baseline="0" noProof="0" dirty="0" smtClean="0">
              <a:ln>
                <a:noFill/>
              </a:ln>
              <a:effectLst/>
              <a:uLnTx/>
              <a:uFillTx/>
              <a:latin typeface="黑体"/>
              <a:ea typeface="黑体"/>
              <a:cs typeface="+mn-cs"/>
            </a:endParaRPr>
          </a:p>
        </p:txBody>
      </p:sp>
      <p:sp>
        <p:nvSpPr>
          <p:cNvPr id="56" name="矩形 99"/>
          <p:cNvSpPr/>
          <p:nvPr/>
        </p:nvSpPr>
        <p:spPr bwMode="gray">
          <a:xfrm>
            <a:off x="7627543" y="1638672"/>
            <a:ext cx="792593" cy="576064"/>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effectLst/>
                <a:uLnTx/>
                <a:uFillTx/>
                <a:latin typeface="黑体"/>
                <a:ea typeface="黑体"/>
                <a:cs typeface="+mn-cs"/>
              </a:rPr>
              <a:t>脚本</a:t>
            </a:r>
            <a:endParaRPr kumimoji="0" lang="en-US" altLang="zh-CN" sz="1400" b="0" i="0" u="none" strike="noStrike" kern="0" cap="none" spc="0" normalizeH="0" baseline="0" noProof="0" dirty="0" smtClean="0">
              <a:ln>
                <a:noFill/>
              </a:ln>
              <a:effectLst/>
              <a:uLnTx/>
              <a:uFillTx/>
              <a:latin typeface="黑体"/>
              <a:ea typeface="黑体"/>
              <a:cs typeface="+mn-cs"/>
            </a:endParaRPr>
          </a:p>
        </p:txBody>
      </p:sp>
      <p:sp>
        <p:nvSpPr>
          <p:cNvPr id="57" name="矩形 100"/>
          <p:cNvSpPr/>
          <p:nvPr/>
        </p:nvSpPr>
        <p:spPr bwMode="gray">
          <a:xfrm>
            <a:off x="8508726" y="1638672"/>
            <a:ext cx="792593" cy="576064"/>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400" kern="0" dirty="0" smtClean="0">
                <a:latin typeface="黑体"/>
                <a:ea typeface="黑体"/>
              </a:rPr>
              <a:t>配置文件</a:t>
            </a:r>
            <a:endParaRPr kumimoji="0" lang="en-US" altLang="zh-CN" sz="1400" b="0" i="0" u="none" strike="noStrike" kern="0" cap="none" spc="0" normalizeH="0" baseline="0" noProof="0" dirty="0" smtClean="0">
              <a:ln>
                <a:noFill/>
              </a:ln>
              <a:effectLst/>
              <a:uLnTx/>
              <a:uFillTx/>
              <a:latin typeface="黑体"/>
              <a:ea typeface="黑体"/>
              <a:cs typeface="+mn-cs"/>
            </a:endParaRPr>
          </a:p>
        </p:txBody>
      </p:sp>
      <p:sp>
        <p:nvSpPr>
          <p:cNvPr id="58" name="矩形 101"/>
          <p:cNvSpPr/>
          <p:nvPr/>
        </p:nvSpPr>
        <p:spPr bwMode="gray">
          <a:xfrm>
            <a:off x="5779627" y="2286746"/>
            <a:ext cx="3521691" cy="432047"/>
          </a:xfrm>
          <a:prstGeom prst="rect">
            <a:avLst/>
          </a:prstGeom>
          <a:ln>
            <a:prstDash val="dash"/>
            <a:headEnd/>
            <a:tailEnd/>
          </a:ln>
        </p:spPr>
        <p:style>
          <a:lnRef idx="1">
            <a:schemeClr val="dk1"/>
          </a:lnRef>
          <a:fillRef idx="2">
            <a:schemeClr val="dk1"/>
          </a:fillRef>
          <a:effectRef idx="1">
            <a:schemeClr val="dk1"/>
          </a:effectRef>
          <a:fontRef idx="minor">
            <a:schemeClr val="dk1"/>
          </a:fontRef>
        </p:style>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smtClean="0">
                <a:ln>
                  <a:noFill/>
                </a:ln>
                <a:effectLst/>
                <a:uLnTx/>
                <a:uFillTx/>
                <a:latin typeface="黑体"/>
                <a:ea typeface="黑体"/>
              </a:rPr>
              <a:t>拦截器</a:t>
            </a:r>
            <a:r>
              <a:rPr lang="en-US" altLang="zh-CN" sz="1100" kern="0" dirty="0">
                <a:latin typeface="黑体"/>
                <a:ea typeface="黑体"/>
              </a:rPr>
              <a:t> </a:t>
            </a:r>
            <a:r>
              <a:rPr lang="en-US" altLang="zh-CN" sz="1100" kern="0" dirty="0" smtClean="0">
                <a:latin typeface="黑体"/>
                <a:ea typeface="黑体"/>
              </a:rPr>
              <a:t> </a:t>
            </a:r>
            <a:r>
              <a:rPr kumimoji="0" lang="zh-CN" altLang="en-US" sz="1100" b="0" i="0" u="none" strike="noStrike" kern="0" cap="none" spc="0" normalizeH="0" baseline="0" noProof="0" dirty="0" smtClean="0">
                <a:ln>
                  <a:noFill/>
                </a:ln>
                <a:effectLst/>
                <a:uLnTx/>
                <a:uFillTx/>
                <a:latin typeface="黑体"/>
                <a:ea typeface="黑体"/>
              </a:rPr>
              <a:t>过滤器</a:t>
            </a:r>
            <a:endParaRPr kumimoji="0" lang="en-US" altLang="zh-CN" sz="1100" b="0" i="0" u="none" strike="noStrike" kern="0" cap="none" spc="0" normalizeH="0" baseline="0" noProof="0" dirty="0" smtClean="0">
              <a:ln>
                <a:noFill/>
              </a:ln>
              <a:effectLst/>
              <a:uLnTx/>
              <a:uFillTx/>
              <a:latin typeface="黑体"/>
              <a:ea typeface="黑体"/>
            </a:endParaRPr>
          </a:p>
        </p:txBody>
      </p:sp>
    </p:spTree>
    <p:extLst>
      <p:ext uri="{BB962C8B-B14F-4D97-AF65-F5344CB8AC3E}">
        <p14:creationId xmlns:p14="http://schemas.microsoft.com/office/powerpoint/2010/main" val="52079637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smtClean="0"/>
              <a:t>调试（开发调试框架）</a:t>
            </a:r>
            <a:endParaRPr lang="zh-CN" altLang="en-US" sz="2400" dirty="0"/>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81</a:t>
            </a:fld>
            <a:endParaRPr lang="en-US" altLang="zh-CN" dirty="0"/>
          </a:p>
        </p:txBody>
      </p:sp>
      <p:pic>
        <p:nvPicPr>
          <p:cNvPr id="17" name="图片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5706" y="1190234"/>
            <a:ext cx="6678819" cy="4768055"/>
          </a:xfrm>
          <a:prstGeom prst="rect">
            <a:avLst/>
          </a:prstGeom>
          <a:noFill/>
          <a:ln w="9525">
            <a:solidFill>
              <a:schemeClr val="bg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ctangle 17"/>
          <p:cNvSpPr/>
          <p:nvPr/>
        </p:nvSpPr>
        <p:spPr>
          <a:xfrm>
            <a:off x="7070725" y="1196876"/>
            <a:ext cx="2438400" cy="3139321"/>
          </a:xfrm>
          <a:prstGeom prst="rect">
            <a:avLst/>
          </a:prstGeom>
        </p:spPr>
        <p:txBody>
          <a:bodyPr wrap="square">
            <a:spAutoFit/>
          </a:bodyPr>
          <a:lstStyle/>
          <a:p>
            <a:pPr marL="285750" indent="-285750">
              <a:buFont typeface="Arial" panose="020B0604020202020204" pitchFamily="34" charset="0"/>
              <a:buChar char="•"/>
            </a:pPr>
            <a:r>
              <a:rPr lang="zh-CN" altLang="en-US" dirty="0" smtClean="0"/>
              <a:t>支持</a:t>
            </a:r>
            <a:r>
              <a:rPr lang="zh-CN" altLang="en-US" dirty="0"/>
              <a:t>类似XML配置文件的可视化调试</a:t>
            </a:r>
          </a:p>
          <a:p>
            <a:pPr marL="285750" indent="-285750">
              <a:buFont typeface="Arial" panose="020B0604020202020204" pitchFamily="34" charset="0"/>
              <a:buChar char="•"/>
            </a:pPr>
            <a:r>
              <a:rPr lang="zh-CN" altLang="en-US" dirty="0"/>
              <a:t>支持类似XML配置文件的图形中设置断点</a:t>
            </a:r>
          </a:p>
          <a:p>
            <a:pPr marL="285750" indent="-285750">
              <a:buFont typeface="Arial" panose="020B0604020202020204" pitchFamily="34" charset="0"/>
              <a:buChar char="•"/>
            </a:pPr>
            <a:r>
              <a:rPr lang="zh-CN" altLang="en-US" dirty="0"/>
              <a:t>支持调试时查看Context中的变量</a:t>
            </a:r>
          </a:p>
          <a:p>
            <a:pPr marL="285750" indent="-285750">
              <a:buFont typeface="Arial" panose="020B0604020202020204" pitchFamily="34" charset="0"/>
              <a:buChar char="•"/>
            </a:pPr>
            <a:r>
              <a:rPr lang="zh-CN" altLang="en-US" dirty="0"/>
              <a:t>支持跨线程调试</a:t>
            </a:r>
          </a:p>
          <a:p>
            <a:pPr marL="285750" indent="-285750">
              <a:buFont typeface="Arial" panose="020B0604020202020204" pitchFamily="34" charset="0"/>
              <a:buChar char="•"/>
            </a:pPr>
            <a:r>
              <a:rPr lang="zh-CN" altLang="en-US" dirty="0"/>
              <a:t>支持在开发环境中基于Tomcat，WebSphere的调试</a:t>
            </a:r>
          </a:p>
        </p:txBody>
      </p:sp>
    </p:spTree>
    <p:extLst>
      <p:ext uri="{BB962C8B-B14F-4D97-AF65-F5344CB8AC3E}">
        <p14:creationId xmlns:p14="http://schemas.microsoft.com/office/powerpoint/2010/main" val="212622976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smtClean="0"/>
              <a:t>调试（远程跟踪框架）</a:t>
            </a:r>
            <a:endParaRPr lang="zh-CN" altLang="en-US" sz="2400" dirty="0"/>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82</a:t>
            </a:fld>
            <a:endParaRPr lang="en-US" altLang="zh-CN" dirty="0"/>
          </a:p>
        </p:txBody>
      </p:sp>
      <p:graphicFrame>
        <p:nvGraphicFramePr>
          <p:cNvPr id="4" name="内容占位符 4"/>
          <p:cNvGraphicFramePr>
            <a:graphicFrameLocks noGrp="1"/>
          </p:cNvGraphicFramePr>
          <p:nvPr>
            <p:ph idx="1"/>
            <p:extLst>
              <p:ext uri="{D42A27DB-BD31-4B8C-83A1-F6EECF244321}">
                <p14:modId xmlns:p14="http://schemas.microsoft.com/office/powerpoint/2010/main" val="1254183533"/>
              </p:ext>
            </p:extLst>
          </p:nvPr>
        </p:nvGraphicFramePr>
        <p:xfrm>
          <a:off x="304602" y="1125538"/>
          <a:ext cx="4124057" cy="50466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圆角矩形 7"/>
          <p:cNvSpPr/>
          <p:nvPr/>
        </p:nvSpPr>
        <p:spPr bwMode="gray">
          <a:xfrm>
            <a:off x="935345" y="1377951"/>
            <a:ext cx="3882496" cy="3571900"/>
          </a:xfrm>
          <a:prstGeom prst="roundRect">
            <a:avLst>
              <a:gd name="adj" fmla="val 7609"/>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t" anchorCtr="0"/>
          <a:lstStyle/>
          <a:p>
            <a:pPr algn="ctr"/>
            <a:r>
              <a:rPr lang="zh-CN" altLang="en-US" sz="1400" dirty="0">
                <a:latin typeface="+mn-ea"/>
              </a:rPr>
              <a:t>远</a:t>
            </a:r>
            <a:r>
              <a:rPr lang="zh-CN" altLang="en-US" sz="1400" dirty="0" smtClean="0">
                <a:latin typeface="+mn-ea"/>
              </a:rPr>
              <a:t>程跟踪</a:t>
            </a:r>
            <a:r>
              <a:rPr lang="zh-CN" altLang="en-US" sz="1400" dirty="0" smtClean="0">
                <a:latin typeface="+mn-ea"/>
                <a:ea typeface="+mn-ea"/>
              </a:rPr>
              <a:t>框架</a:t>
            </a:r>
          </a:p>
        </p:txBody>
      </p:sp>
      <p:sp>
        <p:nvSpPr>
          <p:cNvPr id="9" name="椭圆 16"/>
          <p:cNvSpPr/>
          <p:nvPr/>
        </p:nvSpPr>
        <p:spPr bwMode="auto">
          <a:xfrm>
            <a:off x="1078592" y="2020614"/>
            <a:ext cx="1720099" cy="635876"/>
          </a:xfrm>
          <a:prstGeom prst="ellipse">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zh-CN" altLang="en-US" sz="2000" i="0" u="none" strike="noStrike" cap="none" normalizeH="0" baseline="-25000" dirty="0" smtClean="0">
                <a:ln>
                  <a:noFill/>
                </a:ln>
                <a:solidFill>
                  <a:schemeClr val="tx1"/>
                </a:solidFill>
                <a:effectLst/>
                <a:latin typeface="Arial" charset="0"/>
                <a:ea typeface="宋体" charset="-122"/>
              </a:rPr>
              <a:t>标准调试模型</a:t>
            </a:r>
          </a:p>
        </p:txBody>
      </p:sp>
      <p:sp>
        <p:nvSpPr>
          <p:cNvPr id="10" name="椭圆 22"/>
          <p:cNvSpPr/>
          <p:nvPr/>
        </p:nvSpPr>
        <p:spPr bwMode="auto">
          <a:xfrm>
            <a:off x="1099751" y="2998363"/>
            <a:ext cx="1720099" cy="635876"/>
          </a:xfrm>
          <a:prstGeom prst="ellipse">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000" i="0" u="none" strike="noStrike" cap="none" normalizeH="0" baseline="-25000" dirty="0" smtClean="0">
                <a:ln>
                  <a:noFill/>
                </a:ln>
                <a:solidFill>
                  <a:schemeClr val="tx1"/>
                </a:solidFill>
                <a:effectLst/>
                <a:latin typeface="Arial" charset="0"/>
                <a:ea typeface="宋体" charset="-122"/>
              </a:rPr>
              <a:t>通信机制</a:t>
            </a:r>
          </a:p>
        </p:txBody>
      </p:sp>
      <p:sp>
        <p:nvSpPr>
          <p:cNvPr id="11" name="椭圆 23"/>
          <p:cNvSpPr/>
          <p:nvPr/>
        </p:nvSpPr>
        <p:spPr bwMode="auto">
          <a:xfrm>
            <a:off x="2971794" y="3000704"/>
            <a:ext cx="1720099" cy="635876"/>
          </a:xfrm>
          <a:prstGeom prst="ellipse">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000" i="0" u="none" strike="noStrike" cap="none" normalizeH="0" baseline="-25000" dirty="0" smtClean="0">
                <a:ln>
                  <a:noFill/>
                </a:ln>
                <a:solidFill>
                  <a:schemeClr val="tx1"/>
                </a:solidFill>
                <a:effectLst/>
                <a:latin typeface="Arial" charset="0"/>
                <a:ea typeface="宋体" charset="-122"/>
              </a:rPr>
              <a:t>透视图配置</a:t>
            </a:r>
          </a:p>
        </p:txBody>
      </p:sp>
      <p:sp>
        <p:nvSpPr>
          <p:cNvPr id="12" name="椭圆 24"/>
          <p:cNvSpPr/>
          <p:nvPr/>
        </p:nvSpPr>
        <p:spPr bwMode="auto">
          <a:xfrm>
            <a:off x="2971794" y="2020614"/>
            <a:ext cx="1720099" cy="635876"/>
          </a:xfrm>
          <a:prstGeom prst="ellipse">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2000" baseline="-25000" dirty="0" smtClean="0">
                <a:solidFill>
                  <a:schemeClr val="tx1"/>
                </a:solidFill>
                <a:latin typeface="Arial" charset="0"/>
                <a:ea typeface="宋体" charset="-122"/>
              </a:rPr>
              <a:t>启动调试框架</a:t>
            </a:r>
            <a:endParaRPr kumimoji="0" lang="zh-CN" altLang="en-US" sz="2000" i="0" u="none" strike="noStrike" cap="none" normalizeH="0" baseline="-25000" dirty="0" smtClean="0">
              <a:ln>
                <a:noFill/>
              </a:ln>
              <a:solidFill>
                <a:schemeClr val="tx1"/>
              </a:solidFill>
              <a:effectLst/>
              <a:latin typeface="Arial" charset="0"/>
              <a:ea typeface="宋体" charset="-122"/>
            </a:endParaRPr>
          </a:p>
        </p:txBody>
      </p:sp>
      <p:sp>
        <p:nvSpPr>
          <p:cNvPr id="13" name="椭圆 25"/>
          <p:cNvSpPr/>
          <p:nvPr/>
        </p:nvSpPr>
        <p:spPr bwMode="auto">
          <a:xfrm>
            <a:off x="1108353" y="3954518"/>
            <a:ext cx="1720099" cy="635876"/>
          </a:xfrm>
          <a:prstGeom prst="ellipse">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000" i="0" u="none" strike="noStrike" cap="none" normalizeH="0" baseline="-25000" dirty="0" smtClean="0">
                <a:ln>
                  <a:noFill/>
                </a:ln>
                <a:solidFill>
                  <a:schemeClr val="tx1"/>
                </a:solidFill>
                <a:effectLst/>
                <a:latin typeface="Arial" charset="0"/>
                <a:ea typeface="宋体" charset="-122"/>
              </a:rPr>
              <a:t>源文件定位</a:t>
            </a:r>
          </a:p>
        </p:txBody>
      </p:sp>
      <p:sp>
        <p:nvSpPr>
          <p:cNvPr id="14" name="椭圆 26"/>
          <p:cNvSpPr/>
          <p:nvPr/>
        </p:nvSpPr>
        <p:spPr bwMode="auto">
          <a:xfrm>
            <a:off x="2971794" y="3954518"/>
            <a:ext cx="1720099" cy="635876"/>
          </a:xfrm>
          <a:prstGeom prst="ellipse">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000" i="0" u="none" strike="noStrike" cap="none" normalizeH="0" baseline="-25000" dirty="0" smtClean="0">
                <a:ln>
                  <a:noFill/>
                </a:ln>
                <a:solidFill>
                  <a:schemeClr val="tx1"/>
                </a:solidFill>
                <a:effectLst/>
                <a:latin typeface="Arial" charset="0"/>
                <a:ea typeface="宋体" charset="-122"/>
              </a:rPr>
              <a:t>断点管理</a:t>
            </a:r>
          </a:p>
        </p:txBody>
      </p:sp>
      <p:sp>
        <p:nvSpPr>
          <p:cNvPr id="15" name="矩形 13"/>
          <p:cNvSpPr/>
          <p:nvPr/>
        </p:nvSpPr>
        <p:spPr bwMode="gray">
          <a:xfrm>
            <a:off x="935345" y="5060199"/>
            <a:ext cx="3786214" cy="500066"/>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altLang="zh-CN" sz="1400" dirty="0">
                <a:solidFill>
                  <a:schemeClr val="tx1"/>
                </a:solidFill>
                <a:latin typeface="+mn-ea"/>
              </a:rPr>
              <a:t>Eclipse</a:t>
            </a:r>
            <a:endParaRPr lang="zh-CN" altLang="en-US" sz="1400" dirty="0">
              <a:solidFill>
                <a:schemeClr val="tx1"/>
              </a:solidFill>
              <a:latin typeface="+mn-ea"/>
            </a:endParaRPr>
          </a:p>
        </p:txBody>
      </p:sp>
      <p:sp>
        <p:nvSpPr>
          <p:cNvPr id="3" name="Rectangle 2"/>
          <p:cNvSpPr/>
          <p:nvPr/>
        </p:nvSpPr>
        <p:spPr>
          <a:xfrm>
            <a:off x="4990944" y="1377951"/>
            <a:ext cx="4081095" cy="2031325"/>
          </a:xfrm>
          <a:prstGeom prst="rect">
            <a:avLst/>
          </a:prstGeom>
        </p:spPr>
        <p:txBody>
          <a:bodyPr wrap="square">
            <a:spAutoFit/>
          </a:bodyPr>
          <a:lstStyle/>
          <a:p>
            <a:pPr marL="285750" indent="-285750">
              <a:buFont typeface="Arial" panose="020B0604020202020204" pitchFamily="34" charset="0"/>
              <a:buChar char="•"/>
            </a:pPr>
            <a:r>
              <a:rPr lang="zh-CN" altLang="en-US" dirty="0"/>
              <a:t>支持对生产环境在运行状态的远程单步跟踪调试</a:t>
            </a:r>
          </a:p>
          <a:p>
            <a:pPr marL="285750" indent="-285750">
              <a:buFont typeface="Arial" panose="020B0604020202020204" pitchFamily="34" charset="0"/>
              <a:buChar char="•"/>
            </a:pPr>
            <a:r>
              <a:rPr lang="zh-CN" altLang="en-US" dirty="0"/>
              <a:t>支持对单步跟踪的客户端请求IP地址进行限定</a:t>
            </a:r>
          </a:p>
          <a:p>
            <a:pPr marL="285750" indent="-285750">
              <a:buFont typeface="Arial" panose="020B0604020202020204" pitchFamily="34" charset="0"/>
              <a:buChar char="•"/>
            </a:pPr>
            <a:r>
              <a:rPr lang="zh-CN" altLang="en-US" dirty="0"/>
              <a:t>支持对单步跟踪的请求用户进行限定</a:t>
            </a:r>
          </a:p>
          <a:p>
            <a:pPr marL="285750" indent="-285750">
              <a:buFont typeface="Arial" panose="020B0604020202020204" pitchFamily="34" charset="0"/>
              <a:buChar char="•"/>
            </a:pPr>
            <a:r>
              <a:rPr lang="zh-CN" altLang="en-US" dirty="0"/>
              <a:t>支持WebSphere的远程单步跟踪</a:t>
            </a:r>
          </a:p>
        </p:txBody>
      </p:sp>
    </p:spTree>
    <p:extLst>
      <p:ext uri="{BB962C8B-B14F-4D97-AF65-F5344CB8AC3E}">
        <p14:creationId xmlns:p14="http://schemas.microsoft.com/office/powerpoint/2010/main" val="116883093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smtClean="0"/>
              <a:t>模板和向导开发框架</a:t>
            </a:r>
            <a:endParaRPr lang="zh-CN" altLang="en-US" sz="2400" dirty="0"/>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83</a:t>
            </a:fld>
            <a:endParaRPr lang="en-US" altLang="zh-CN" dirty="0"/>
          </a:p>
        </p:txBody>
      </p:sp>
      <p:sp>
        <p:nvSpPr>
          <p:cNvPr id="4" name="内容占位符 2"/>
          <p:cNvSpPr>
            <a:spLocks noGrp="1"/>
          </p:cNvSpPr>
          <p:nvPr>
            <p:ph idx="1"/>
          </p:nvPr>
        </p:nvSpPr>
        <p:spPr>
          <a:xfrm>
            <a:off x="324062" y="2590800"/>
            <a:ext cx="8911696" cy="3563938"/>
          </a:xfrm>
        </p:spPr>
        <p:txBody>
          <a:bodyPr/>
          <a:lstStyle/>
          <a:p>
            <a:r>
              <a:rPr lang="zh-CN" altLang="en-US" sz="2000" kern="1200" dirty="0" smtClean="0">
                <a:solidFill>
                  <a:schemeClr val="dk1"/>
                </a:solidFill>
              </a:rPr>
              <a:t>模板框架封装了</a:t>
            </a:r>
            <a:r>
              <a:rPr lang="en-US" altLang="zh-CN" sz="2000" kern="1200" dirty="0" smtClean="0">
                <a:solidFill>
                  <a:schemeClr val="dk1"/>
                </a:solidFill>
              </a:rPr>
              <a:t>Velocity</a:t>
            </a:r>
            <a:r>
              <a:rPr lang="zh-CN" altLang="en-US" sz="2000" kern="1200" dirty="0" smtClean="0">
                <a:solidFill>
                  <a:schemeClr val="dk1"/>
                </a:solidFill>
              </a:rPr>
              <a:t>模板引擎，并借助于扩展框架推出了适合</a:t>
            </a:r>
            <a:r>
              <a:rPr lang="en-US" altLang="zh-CN" sz="2000" kern="1200" dirty="0" smtClean="0">
                <a:solidFill>
                  <a:schemeClr val="dk1"/>
                </a:solidFill>
              </a:rPr>
              <a:t>IDE</a:t>
            </a:r>
            <a:r>
              <a:rPr lang="zh-CN" altLang="en-US" sz="2000" kern="1200" dirty="0" smtClean="0">
                <a:solidFill>
                  <a:schemeClr val="dk1"/>
                </a:solidFill>
              </a:rPr>
              <a:t>使用的模板开发模式。</a:t>
            </a:r>
            <a:endParaRPr lang="en-US" altLang="zh-CN" sz="2000" kern="1200" dirty="0" smtClean="0">
              <a:solidFill>
                <a:schemeClr val="dk1"/>
              </a:solidFill>
            </a:endParaRPr>
          </a:p>
          <a:p>
            <a:pPr lvl="1"/>
            <a:r>
              <a:rPr lang="zh-CN" altLang="en-US" sz="1600" kern="1200" dirty="0">
                <a:solidFill>
                  <a:schemeClr val="dk1"/>
                </a:solidFill>
              </a:rPr>
              <a:t>模板</a:t>
            </a:r>
            <a:r>
              <a:rPr lang="zh-CN" altLang="en-US" sz="1600" kern="1200" dirty="0" smtClean="0">
                <a:solidFill>
                  <a:schemeClr val="dk1"/>
                </a:solidFill>
              </a:rPr>
              <a:t>管理视图是模板框架的展示形式。</a:t>
            </a:r>
            <a:endParaRPr lang="en-US" altLang="zh-CN" sz="1600" kern="1200" dirty="0" smtClean="0">
              <a:solidFill>
                <a:schemeClr val="dk1"/>
              </a:solidFill>
            </a:endParaRPr>
          </a:p>
          <a:p>
            <a:pPr lvl="1"/>
            <a:r>
              <a:rPr lang="zh-CN" altLang="en-US" sz="1600" kern="1200" dirty="0" smtClean="0">
                <a:solidFill>
                  <a:schemeClr val="dk1"/>
                </a:solidFill>
              </a:rPr>
              <a:t>通过模板管理视图开发人员可以定制模板和功能向导。</a:t>
            </a:r>
            <a:endParaRPr lang="en-US" altLang="zh-CN" sz="1600" kern="1200" dirty="0" smtClean="0">
              <a:solidFill>
                <a:schemeClr val="dk1"/>
              </a:solidFill>
            </a:endParaRPr>
          </a:p>
          <a:p>
            <a:pPr lvl="1"/>
            <a:r>
              <a:rPr lang="zh-CN" altLang="en-US" sz="1600" kern="1200" dirty="0">
                <a:solidFill>
                  <a:schemeClr val="dk1"/>
                </a:solidFill>
              </a:rPr>
              <a:t>内置</a:t>
            </a:r>
            <a:r>
              <a:rPr lang="zh-CN" altLang="en-US" sz="1600" kern="1200" dirty="0" smtClean="0">
                <a:solidFill>
                  <a:schemeClr val="dk1"/>
                </a:solidFill>
              </a:rPr>
              <a:t>常用</a:t>
            </a:r>
            <a:r>
              <a:rPr lang="en-US" altLang="zh-CN" sz="1600" kern="1200" dirty="0" smtClean="0">
                <a:solidFill>
                  <a:schemeClr val="dk1"/>
                </a:solidFill>
              </a:rPr>
              <a:t>UI</a:t>
            </a:r>
            <a:r>
              <a:rPr lang="zh-CN" altLang="en-US" sz="1600" kern="1200" dirty="0">
                <a:solidFill>
                  <a:schemeClr val="dk1"/>
                </a:solidFill>
              </a:rPr>
              <a:t>标签的模板</a:t>
            </a:r>
            <a:endParaRPr lang="en-US" altLang="zh-CN" sz="1600" kern="1200" dirty="0" smtClean="0">
              <a:solidFill>
                <a:schemeClr val="dk1"/>
              </a:solidFill>
            </a:endParaRPr>
          </a:p>
          <a:p>
            <a:r>
              <a:rPr lang="zh-CN" altLang="en-US" sz="2000" kern="1200" dirty="0" smtClean="0">
                <a:solidFill>
                  <a:schemeClr val="dk1"/>
                </a:solidFill>
              </a:rPr>
              <a:t>功能向导是模板功能的延伸，功能向导包含向导配置和模板配置；通过功能向导的开发，可以使一些常用的功能模块快速完成。</a:t>
            </a:r>
            <a:endParaRPr lang="en-US" altLang="zh-CN" sz="2000" kern="1200" dirty="0" smtClean="0">
              <a:solidFill>
                <a:schemeClr val="dk1"/>
              </a:solidFill>
            </a:endParaRPr>
          </a:p>
          <a:p>
            <a:pPr lvl="1"/>
            <a:r>
              <a:rPr lang="zh-CN" altLang="en-US" sz="1600" kern="1200" dirty="0">
                <a:solidFill>
                  <a:schemeClr val="dk1"/>
                </a:solidFill>
              </a:rPr>
              <a:t>提供功能向导框架，开发人员可以通过脚本的方式配置新的功能向导，或者对已有功能向导进行调整</a:t>
            </a:r>
          </a:p>
          <a:p>
            <a:pPr lvl="1"/>
            <a:r>
              <a:rPr lang="zh-CN" altLang="en-US" sz="1600" kern="1200" dirty="0" smtClean="0">
                <a:solidFill>
                  <a:schemeClr val="dk1"/>
                </a:solidFill>
              </a:rPr>
              <a:t>平台</a:t>
            </a:r>
            <a:r>
              <a:rPr lang="zh-CN" altLang="en-US" sz="1600" kern="1200" dirty="0">
                <a:solidFill>
                  <a:schemeClr val="dk1"/>
                </a:solidFill>
              </a:rPr>
              <a:t>内置单表维护向导、</a:t>
            </a:r>
            <a:r>
              <a:rPr lang="en-US" altLang="zh-CN" sz="1600" kern="1200" dirty="0" err="1">
                <a:solidFill>
                  <a:schemeClr val="dk1"/>
                </a:solidFill>
              </a:rPr>
              <a:t>ComboBox</a:t>
            </a:r>
            <a:r>
              <a:rPr lang="zh-CN" altLang="en-US" sz="1600" kern="1200" dirty="0">
                <a:solidFill>
                  <a:schemeClr val="dk1"/>
                </a:solidFill>
              </a:rPr>
              <a:t>功能向导以及</a:t>
            </a:r>
            <a:r>
              <a:rPr lang="en-US" altLang="zh-CN" sz="1600" kern="1200" dirty="0" err="1">
                <a:solidFill>
                  <a:schemeClr val="dk1"/>
                </a:solidFill>
              </a:rPr>
              <a:t>AjaxTree</a:t>
            </a:r>
            <a:r>
              <a:rPr lang="zh-CN" altLang="en-US" sz="1600" kern="1200" dirty="0">
                <a:solidFill>
                  <a:schemeClr val="dk1"/>
                </a:solidFill>
              </a:rPr>
              <a:t>功能向导</a:t>
            </a:r>
          </a:p>
        </p:txBody>
      </p:sp>
      <p:sp>
        <p:nvSpPr>
          <p:cNvPr id="5" name="圆角矩形 17"/>
          <p:cNvSpPr/>
          <p:nvPr/>
        </p:nvSpPr>
        <p:spPr>
          <a:xfrm>
            <a:off x="343973" y="1059600"/>
            <a:ext cx="9110462" cy="1455000"/>
          </a:xfrm>
          <a:prstGeom prst="roundRect">
            <a:avLst>
              <a:gd name="adj" fmla="val 6067"/>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fontAlgn="auto">
              <a:spcBef>
                <a:spcPts val="0"/>
              </a:spcBef>
              <a:spcAft>
                <a:spcPts val="0"/>
              </a:spcAft>
              <a:defRPr/>
            </a:pPr>
            <a:r>
              <a:rPr lang="zh-CN" altLang="en-US" sz="1200" kern="0" dirty="0" smtClean="0">
                <a:solidFill>
                  <a:sysClr val="window" lastClr="FFFFFF"/>
                </a:solidFill>
                <a:latin typeface="微软雅黑" pitchFamily="34" charset="-122"/>
                <a:ea typeface="微软雅黑" pitchFamily="34" charset="-122"/>
              </a:rPr>
              <a:t>应</a:t>
            </a:r>
            <a:endParaRPr lang="en-US" altLang="zh-CN" sz="1200" kern="0" dirty="0" smtClean="0">
              <a:solidFill>
                <a:sysClr val="window" lastClr="FFFFFF"/>
              </a:solidFill>
              <a:latin typeface="微软雅黑" pitchFamily="34" charset="-122"/>
              <a:ea typeface="微软雅黑" pitchFamily="34" charset="-122"/>
            </a:endParaRPr>
          </a:p>
          <a:p>
            <a:pPr fontAlgn="auto">
              <a:spcBef>
                <a:spcPts val="0"/>
              </a:spcBef>
              <a:spcAft>
                <a:spcPts val="0"/>
              </a:spcAft>
              <a:defRPr/>
            </a:pPr>
            <a:r>
              <a:rPr lang="zh-CN" altLang="en-US" sz="1200" kern="0" dirty="0" smtClean="0">
                <a:solidFill>
                  <a:sysClr val="window" lastClr="FFFFFF"/>
                </a:solidFill>
                <a:latin typeface="微软雅黑" pitchFamily="34" charset="-122"/>
                <a:ea typeface="微软雅黑" pitchFamily="34" charset="-122"/>
              </a:rPr>
              <a:t>用</a:t>
            </a:r>
            <a:endParaRPr lang="en-US" altLang="zh-CN" sz="1200" kern="0" dirty="0" smtClean="0">
              <a:solidFill>
                <a:sysClr val="window" lastClr="FFFFFF"/>
              </a:solidFill>
              <a:latin typeface="微软雅黑" pitchFamily="34" charset="-122"/>
              <a:ea typeface="微软雅黑" pitchFamily="34" charset="-122"/>
            </a:endParaRPr>
          </a:p>
          <a:p>
            <a:pPr fontAlgn="auto">
              <a:spcBef>
                <a:spcPts val="0"/>
              </a:spcBef>
              <a:spcAft>
                <a:spcPts val="0"/>
              </a:spcAft>
              <a:defRPr/>
            </a:pPr>
            <a:r>
              <a:rPr lang="zh-CN" altLang="en-US" sz="1200" kern="0" dirty="0" smtClean="0">
                <a:solidFill>
                  <a:sysClr val="window" lastClr="FFFFFF"/>
                </a:solidFill>
                <a:latin typeface="微软雅黑" pitchFamily="34" charset="-122"/>
                <a:ea typeface="微软雅黑" pitchFamily="34" charset="-122"/>
              </a:rPr>
              <a:t>框</a:t>
            </a:r>
            <a:endParaRPr lang="en-US" altLang="zh-CN" sz="1200" kern="0" dirty="0">
              <a:solidFill>
                <a:sysClr val="window" lastClr="FFFFFF"/>
              </a:solidFill>
              <a:latin typeface="微软雅黑" pitchFamily="34" charset="-122"/>
              <a:ea typeface="微软雅黑" pitchFamily="34" charset="-122"/>
            </a:endParaRPr>
          </a:p>
          <a:p>
            <a:pPr fontAlgn="auto">
              <a:spcBef>
                <a:spcPts val="0"/>
              </a:spcBef>
              <a:spcAft>
                <a:spcPts val="0"/>
              </a:spcAft>
              <a:defRPr/>
            </a:pPr>
            <a:r>
              <a:rPr lang="zh-CN" altLang="en-US" sz="1200" kern="0" dirty="0">
                <a:solidFill>
                  <a:sysClr val="window" lastClr="FFFFFF"/>
                </a:solidFill>
                <a:latin typeface="微软雅黑" pitchFamily="34" charset="-122"/>
                <a:ea typeface="微软雅黑" pitchFamily="34" charset="-122"/>
              </a:rPr>
              <a:t>架</a:t>
            </a:r>
            <a:endParaRPr lang="en-US" altLang="zh-CN" sz="1200" kern="0" dirty="0">
              <a:solidFill>
                <a:sysClr val="window" lastClr="FFFFFF"/>
              </a:solidFill>
              <a:latin typeface="微软雅黑" pitchFamily="34" charset="-122"/>
              <a:ea typeface="微软雅黑" pitchFamily="34" charset="-122"/>
            </a:endParaRPr>
          </a:p>
          <a:p>
            <a:pPr fontAlgn="auto">
              <a:spcBef>
                <a:spcPts val="0"/>
              </a:spcBef>
              <a:spcAft>
                <a:spcPts val="0"/>
              </a:spcAft>
              <a:defRPr/>
            </a:pPr>
            <a:r>
              <a:rPr lang="zh-CN" altLang="en-US" sz="1200" kern="0" dirty="0">
                <a:solidFill>
                  <a:sysClr val="window" lastClr="FFFFFF"/>
                </a:solidFill>
                <a:latin typeface="微软雅黑" pitchFamily="34" charset="-122"/>
                <a:ea typeface="微软雅黑" pitchFamily="34" charset="-122"/>
              </a:rPr>
              <a:t>层</a:t>
            </a:r>
            <a:endParaRPr lang="en-US" altLang="zh-CN" sz="1200" kern="0" dirty="0">
              <a:solidFill>
                <a:sysClr val="window" lastClr="FFFFFF"/>
              </a:solidFill>
              <a:latin typeface="微软雅黑" pitchFamily="34" charset="-122"/>
              <a:ea typeface="微软雅黑" pitchFamily="34" charset="-122"/>
            </a:endParaRPr>
          </a:p>
        </p:txBody>
      </p:sp>
      <p:sp>
        <p:nvSpPr>
          <p:cNvPr id="7" name="圆角矩形 18"/>
          <p:cNvSpPr/>
          <p:nvPr/>
        </p:nvSpPr>
        <p:spPr>
          <a:xfrm>
            <a:off x="7364457" y="1129188"/>
            <a:ext cx="576000" cy="1329466"/>
          </a:xfrm>
          <a:prstGeom prst="round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zh-CN" altLang="en-US" sz="1200" kern="0" dirty="0">
                <a:solidFill>
                  <a:schemeClr val="tx1"/>
                </a:solidFill>
                <a:latin typeface="微软雅黑" pitchFamily="34" charset="-122"/>
              </a:rPr>
              <a:t>资源重构框架</a:t>
            </a:r>
          </a:p>
        </p:txBody>
      </p:sp>
      <p:sp>
        <p:nvSpPr>
          <p:cNvPr id="9" name="圆角矩形 19"/>
          <p:cNvSpPr/>
          <p:nvPr/>
        </p:nvSpPr>
        <p:spPr>
          <a:xfrm>
            <a:off x="6257772" y="1824317"/>
            <a:ext cx="1080000" cy="634338"/>
          </a:xfrm>
          <a:prstGeom prst="roundRect">
            <a:avLst/>
          </a:prstGeom>
          <a:solidFill>
            <a:srgbClr val="0070C0"/>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pPr>
            <a:r>
              <a:rPr lang="zh-CN" altLang="en-US" sz="1400" kern="0" dirty="0">
                <a:solidFill>
                  <a:schemeClr val="tx1"/>
                </a:solidFill>
                <a:latin typeface="Calibri"/>
                <a:ea typeface="宋体"/>
              </a:rPr>
              <a:t>模板框架</a:t>
            </a:r>
          </a:p>
        </p:txBody>
      </p:sp>
      <p:sp>
        <p:nvSpPr>
          <p:cNvPr id="10" name="圆角矩形 20"/>
          <p:cNvSpPr/>
          <p:nvPr/>
        </p:nvSpPr>
        <p:spPr>
          <a:xfrm>
            <a:off x="835475" y="1129188"/>
            <a:ext cx="684000" cy="1329466"/>
          </a:xfrm>
          <a:prstGeom prst="round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pPr>
            <a:r>
              <a:rPr lang="zh-CN" altLang="en-US" sz="1200" kern="0" dirty="0">
                <a:solidFill>
                  <a:schemeClr val="tx1"/>
                </a:solidFill>
                <a:latin typeface="微软雅黑" pitchFamily="34" charset="-122"/>
              </a:rPr>
              <a:t>项目工程管理视图</a:t>
            </a:r>
          </a:p>
        </p:txBody>
      </p:sp>
      <p:sp>
        <p:nvSpPr>
          <p:cNvPr id="11" name="圆角矩形 21"/>
          <p:cNvSpPr/>
          <p:nvPr/>
        </p:nvSpPr>
        <p:spPr>
          <a:xfrm>
            <a:off x="5151088" y="1824317"/>
            <a:ext cx="1080000" cy="634338"/>
          </a:xfrm>
          <a:prstGeom prst="round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pPr>
            <a:r>
              <a:rPr lang="zh-CN" altLang="en-US" sz="1200" kern="0" dirty="0">
                <a:solidFill>
                  <a:schemeClr val="tx1"/>
                </a:solidFill>
                <a:latin typeface="微软雅黑" pitchFamily="34" charset="-122"/>
              </a:rPr>
              <a:t>部署框架</a:t>
            </a:r>
          </a:p>
        </p:txBody>
      </p:sp>
      <p:sp>
        <p:nvSpPr>
          <p:cNvPr id="12" name="圆角矩形 22"/>
          <p:cNvSpPr/>
          <p:nvPr/>
        </p:nvSpPr>
        <p:spPr>
          <a:xfrm>
            <a:off x="1555423" y="1124257"/>
            <a:ext cx="792000" cy="977938"/>
          </a:xfrm>
          <a:prstGeom prst="round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altLang="zh-CN" sz="1200" kern="0" dirty="0" smtClean="0">
                <a:solidFill>
                  <a:schemeClr val="tx1"/>
                </a:solidFill>
                <a:latin typeface="微软雅黑" pitchFamily="34" charset="-122"/>
              </a:rPr>
              <a:t>GEF</a:t>
            </a:r>
            <a:r>
              <a:rPr lang="zh-CN" altLang="en-US" sz="1200" kern="0" dirty="0" smtClean="0">
                <a:solidFill>
                  <a:schemeClr val="tx1"/>
                </a:solidFill>
                <a:latin typeface="微软雅黑" pitchFamily="34" charset="-122"/>
              </a:rPr>
              <a:t>编辑器</a:t>
            </a:r>
            <a:endParaRPr lang="zh-CN" altLang="en-US" sz="1200" kern="0" dirty="0">
              <a:solidFill>
                <a:schemeClr val="tx1"/>
              </a:solidFill>
              <a:latin typeface="微软雅黑" pitchFamily="34" charset="-122"/>
            </a:endParaRPr>
          </a:p>
        </p:txBody>
      </p:sp>
      <p:sp>
        <p:nvSpPr>
          <p:cNvPr id="13" name="圆角矩形 23"/>
          <p:cNvSpPr/>
          <p:nvPr/>
        </p:nvSpPr>
        <p:spPr>
          <a:xfrm>
            <a:off x="3211423" y="1124257"/>
            <a:ext cx="792000" cy="977938"/>
          </a:xfrm>
          <a:prstGeom prst="round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altLang="zh-CN" sz="1200" kern="0" dirty="0" smtClean="0">
                <a:solidFill>
                  <a:schemeClr val="tx1"/>
                </a:solidFill>
                <a:latin typeface="微软雅黑" pitchFamily="34" charset="-122"/>
              </a:rPr>
              <a:t>Form</a:t>
            </a:r>
            <a:r>
              <a:rPr lang="zh-CN" altLang="en-US" sz="1200" kern="0" dirty="0" smtClean="0">
                <a:solidFill>
                  <a:schemeClr val="tx1"/>
                </a:solidFill>
                <a:latin typeface="微软雅黑" pitchFamily="34" charset="-122"/>
              </a:rPr>
              <a:t>编辑器</a:t>
            </a:r>
            <a:endParaRPr lang="zh-CN" altLang="en-US" sz="1200" kern="0" dirty="0">
              <a:solidFill>
                <a:schemeClr val="tx1"/>
              </a:solidFill>
              <a:latin typeface="微软雅黑" pitchFamily="34" charset="-122"/>
            </a:endParaRPr>
          </a:p>
        </p:txBody>
      </p:sp>
      <p:sp>
        <p:nvSpPr>
          <p:cNvPr id="14" name="圆角矩形 24"/>
          <p:cNvSpPr/>
          <p:nvPr/>
        </p:nvSpPr>
        <p:spPr>
          <a:xfrm>
            <a:off x="2383423" y="1124257"/>
            <a:ext cx="792000" cy="977938"/>
          </a:xfrm>
          <a:prstGeom prst="round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altLang="zh-CN" sz="1200" kern="0" dirty="0" smtClean="0">
                <a:solidFill>
                  <a:schemeClr val="tx1"/>
                </a:solidFill>
                <a:latin typeface="微软雅黑" pitchFamily="34" charset="-122"/>
              </a:rPr>
              <a:t>XML</a:t>
            </a:r>
            <a:r>
              <a:rPr lang="zh-CN" altLang="en-US" sz="1200" kern="0" dirty="0" smtClean="0">
                <a:solidFill>
                  <a:schemeClr val="tx1"/>
                </a:solidFill>
                <a:latin typeface="微软雅黑" pitchFamily="34" charset="-122"/>
              </a:rPr>
              <a:t>编辑器</a:t>
            </a:r>
            <a:endParaRPr lang="zh-CN" altLang="en-US" sz="1200" kern="0" dirty="0">
              <a:solidFill>
                <a:schemeClr val="tx1"/>
              </a:solidFill>
              <a:latin typeface="微软雅黑" pitchFamily="34" charset="-122"/>
            </a:endParaRPr>
          </a:p>
        </p:txBody>
      </p:sp>
      <p:sp>
        <p:nvSpPr>
          <p:cNvPr id="15" name="圆角矩形 25"/>
          <p:cNvSpPr/>
          <p:nvPr/>
        </p:nvSpPr>
        <p:spPr>
          <a:xfrm>
            <a:off x="1555423" y="2147202"/>
            <a:ext cx="2448000" cy="311453"/>
          </a:xfrm>
          <a:prstGeom prst="round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zh-CN" altLang="en-US" sz="1200" kern="0" dirty="0" smtClean="0">
                <a:solidFill>
                  <a:schemeClr val="tx1"/>
                </a:solidFill>
                <a:latin typeface="微软雅黑" pitchFamily="34" charset="-122"/>
              </a:rPr>
              <a:t>文本编辑器</a:t>
            </a:r>
            <a:endParaRPr lang="zh-CN" altLang="en-US" sz="1200" kern="0" dirty="0">
              <a:solidFill>
                <a:schemeClr val="tx1"/>
              </a:solidFill>
              <a:latin typeface="微软雅黑" pitchFamily="34" charset="-122"/>
            </a:endParaRPr>
          </a:p>
        </p:txBody>
      </p:sp>
      <p:sp>
        <p:nvSpPr>
          <p:cNvPr id="16" name="圆角矩形 26"/>
          <p:cNvSpPr/>
          <p:nvPr/>
        </p:nvSpPr>
        <p:spPr>
          <a:xfrm>
            <a:off x="8581589" y="1129188"/>
            <a:ext cx="368330" cy="1329466"/>
          </a:xfrm>
          <a:prstGeom prst="round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zh-CN" altLang="en-US" sz="1200" kern="0" dirty="0" smtClean="0">
                <a:solidFill>
                  <a:schemeClr val="tx1"/>
                </a:solidFill>
                <a:latin typeface="微软雅黑" pitchFamily="34" charset="-122"/>
              </a:rPr>
              <a:t>团队开发</a:t>
            </a:r>
            <a:endParaRPr lang="zh-CN" altLang="en-US" sz="1200" kern="0" dirty="0">
              <a:solidFill>
                <a:schemeClr val="tx1"/>
              </a:solidFill>
              <a:latin typeface="微软雅黑" pitchFamily="34" charset="-122"/>
            </a:endParaRPr>
          </a:p>
        </p:txBody>
      </p:sp>
      <p:sp>
        <p:nvSpPr>
          <p:cNvPr id="17" name="圆角矩形 27"/>
          <p:cNvSpPr/>
          <p:nvPr/>
        </p:nvSpPr>
        <p:spPr>
          <a:xfrm>
            <a:off x="8985018" y="1129188"/>
            <a:ext cx="367200" cy="1329466"/>
          </a:xfrm>
          <a:prstGeom prst="round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zh-CN" altLang="en-US" sz="1200" kern="0" dirty="0" smtClean="0">
                <a:solidFill>
                  <a:schemeClr val="tx1"/>
                </a:solidFill>
                <a:latin typeface="微软雅黑" pitchFamily="34" charset="-122"/>
              </a:rPr>
              <a:t>服务器管理</a:t>
            </a:r>
            <a:endParaRPr lang="zh-CN" altLang="en-US" sz="1200" kern="0" dirty="0">
              <a:solidFill>
                <a:schemeClr val="tx1"/>
              </a:solidFill>
              <a:latin typeface="微软雅黑" pitchFamily="34" charset="-122"/>
            </a:endParaRPr>
          </a:p>
        </p:txBody>
      </p:sp>
      <p:sp>
        <p:nvSpPr>
          <p:cNvPr id="18" name="圆角矩形 28"/>
          <p:cNvSpPr/>
          <p:nvPr/>
        </p:nvSpPr>
        <p:spPr>
          <a:xfrm>
            <a:off x="6237165" y="1129188"/>
            <a:ext cx="1080000" cy="634338"/>
          </a:xfrm>
          <a:prstGeom prst="roundRect">
            <a:avLst/>
          </a:prstGeom>
          <a:solidFill>
            <a:srgbClr val="0070C0"/>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pPr>
            <a:r>
              <a:rPr lang="zh-CN" altLang="en-US" sz="1400" kern="0" dirty="0">
                <a:solidFill>
                  <a:schemeClr val="tx1"/>
                </a:solidFill>
                <a:latin typeface="Calibri"/>
                <a:ea typeface="宋体"/>
              </a:rPr>
              <a:t>功能向导</a:t>
            </a:r>
            <a:endParaRPr lang="en-US" altLang="zh-CN" sz="1400" kern="0" dirty="0">
              <a:solidFill>
                <a:schemeClr val="tx1"/>
              </a:solidFill>
              <a:latin typeface="Calibri"/>
              <a:ea typeface="宋体"/>
            </a:endParaRPr>
          </a:p>
          <a:p>
            <a:pPr algn="ctr" fontAlgn="auto">
              <a:spcBef>
                <a:spcPts val="0"/>
              </a:spcBef>
              <a:spcAft>
                <a:spcPts val="0"/>
              </a:spcAft>
            </a:pPr>
            <a:r>
              <a:rPr lang="zh-CN" altLang="en-US" sz="1400" kern="0" dirty="0">
                <a:solidFill>
                  <a:schemeClr val="tx1"/>
                </a:solidFill>
                <a:latin typeface="Calibri"/>
                <a:ea typeface="宋体"/>
              </a:rPr>
              <a:t>框架</a:t>
            </a:r>
          </a:p>
        </p:txBody>
      </p:sp>
      <p:sp>
        <p:nvSpPr>
          <p:cNvPr id="19" name="圆角矩形 29"/>
          <p:cNvSpPr/>
          <p:nvPr/>
        </p:nvSpPr>
        <p:spPr>
          <a:xfrm>
            <a:off x="4044404" y="1824317"/>
            <a:ext cx="1080000" cy="634338"/>
          </a:xfrm>
          <a:prstGeom prst="round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zh-CN" altLang="en-US" sz="1200" kern="0" dirty="0" smtClean="0">
                <a:solidFill>
                  <a:schemeClr val="tx1"/>
                </a:solidFill>
                <a:latin typeface="微软雅黑" pitchFamily="34" charset="-122"/>
              </a:rPr>
              <a:t>调试</a:t>
            </a:r>
            <a:r>
              <a:rPr lang="zh-CN" altLang="en-US" sz="1200" kern="0" dirty="0">
                <a:solidFill>
                  <a:schemeClr val="tx1"/>
                </a:solidFill>
                <a:latin typeface="微软雅黑" pitchFamily="34" charset="-122"/>
              </a:rPr>
              <a:t>框架</a:t>
            </a:r>
          </a:p>
        </p:txBody>
      </p:sp>
      <p:sp>
        <p:nvSpPr>
          <p:cNvPr id="20" name="圆角矩形 30"/>
          <p:cNvSpPr/>
          <p:nvPr/>
        </p:nvSpPr>
        <p:spPr>
          <a:xfrm>
            <a:off x="7971527" y="1129188"/>
            <a:ext cx="576000" cy="1329466"/>
          </a:xfrm>
          <a:prstGeom prst="round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zh-CN" altLang="en-US" sz="1200" kern="0" dirty="0" smtClean="0">
                <a:solidFill>
                  <a:schemeClr val="tx1"/>
                </a:solidFill>
                <a:latin typeface="微软雅黑" pitchFamily="34" charset="-122"/>
              </a:rPr>
              <a:t>代码检查框架</a:t>
            </a:r>
            <a:endParaRPr lang="zh-CN" altLang="en-US" sz="1200" kern="0" dirty="0">
              <a:solidFill>
                <a:schemeClr val="tx1"/>
              </a:solidFill>
              <a:latin typeface="微软雅黑" pitchFamily="34" charset="-122"/>
            </a:endParaRPr>
          </a:p>
        </p:txBody>
      </p:sp>
      <p:sp>
        <p:nvSpPr>
          <p:cNvPr id="21" name="圆角矩形 31"/>
          <p:cNvSpPr/>
          <p:nvPr/>
        </p:nvSpPr>
        <p:spPr>
          <a:xfrm>
            <a:off x="4045643" y="1129188"/>
            <a:ext cx="1080000" cy="634338"/>
          </a:xfrm>
          <a:prstGeom prst="round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zh-CN" altLang="en-US" sz="1200" kern="0" dirty="0">
                <a:solidFill>
                  <a:schemeClr val="tx1"/>
                </a:solidFill>
                <a:latin typeface="微软雅黑" pitchFamily="34" charset="-122"/>
              </a:rPr>
              <a:t>交易单步跟踪框架</a:t>
            </a:r>
          </a:p>
        </p:txBody>
      </p:sp>
      <p:sp>
        <p:nvSpPr>
          <p:cNvPr id="22" name="圆角矩形 32"/>
          <p:cNvSpPr/>
          <p:nvPr/>
        </p:nvSpPr>
        <p:spPr>
          <a:xfrm>
            <a:off x="5141404" y="1129188"/>
            <a:ext cx="1080000" cy="634338"/>
          </a:xfrm>
          <a:prstGeom prst="round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pPr>
            <a:r>
              <a:rPr lang="zh-CN" altLang="en-US" sz="1200" kern="0" dirty="0">
                <a:solidFill>
                  <a:schemeClr val="tx1"/>
                </a:solidFill>
                <a:latin typeface="微软雅黑" pitchFamily="34" charset="-122"/>
              </a:rPr>
              <a:t>部署包生成框架</a:t>
            </a:r>
          </a:p>
        </p:txBody>
      </p:sp>
    </p:spTree>
    <p:extLst>
      <p:ext uri="{BB962C8B-B14F-4D97-AF65-F5344CB8AC3E}">
        <p14:creationId xmlns:p14="http://schemas.microsoft.com/office/powerpoint/2010/main" val="9573852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a:t>模板和向导开发框架</a:t>
            </a:r>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84</a:t>
            </a:fld>
            <a:endParaRPr lang="en-US" altLang="zh-CN" dirty="0"/>
          </a:p>
        </p:txBody>
      </p:sp>
      <p:sp>
        <p:nvSpPr>
          <p:cNvPr id="4" name="矩形 45"/>
          <p:cNvSpPr/>
          <p:nvPr/>
        </p:nvSpPr>
        <p:spPr>
          <a:xfrm>
            <a:off x="308980" y="5013176"/>
            <a:ext cx="5359095" cy="1224136"/>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a:defRPr/>
            </a:pPr>
            <a:r>
              <a:rPr lang="zh-CN" altLang="en-US" dirty="0" smtClean="0">
                <a:solidFill>
                  <a:schemeClr val="tx1"/>
                </a:solidFill>
              </a:rPr>
              <a:t>基于生成的代码进行完善</a:t>
            </a:r>
            <a:endParaRPr lang="zh-CN" altLang="en-US" dirty="0">
              <a:solidFill>
                <a:schemeClr val="tx1"/>
              </a:solidFill>
            </a:endParaRPr>
          </a:p>
        </p:txBody>
      </p:sp>
      <p:sp>
        <p:nvSpPr>
          <p:cNvPr id="5" name="矩形 7"/>
          <p:cNvSpPr/>
          <p:nvPr/>
        </p:nvSpPr>
        <p:spPr>
          <a:xfrm>
            <a:off x="308980" y="1052736"/>
            <a:ext cx="5359095" cy="136815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t"/>
          <a:lstStyle/>
          <a:p>
            <a:pPr algn="ctr">
              <a:defRPr/>
            </a:pPr>
            <a:r>
              <a:rPr lang="zh-CN" altLang="en-US" dirty="0" smtClean="0">
                <a:solidFill>
                  <a:schemeClr val="tx1"/>
                </a:solidFill>
              </a:rPr>
              <a:t>模板定义</a:t>
            </a:r>
            <a:endParaRPr lang="zh-CN" altLang="en-US" dirty="0">
              <a:solidFill>
                <a:schemeClr val="tx1"/>
              </a:solidFill>
            </a:endParaRPr>
          </a:p>
        </p:txBody>
      </p:sp>
      <p:sp>
        <p:nvSpPr>
          <p:cNvPr id="7" name="圆角矩形 8"/>
          <p:cNvSpPr/>
          <p:nvPr/>
        </p:nvSpPr>
        <p:spPr>
          <a:xfrm>
            <a:off x="2452618" y="1484784"/>
            <a:ext cx="1071819" cy="3600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200" dirty="0" smtClean="0"/>
              <a:t>界面模板</a:t>
            </a:r>
            <a:endParaRPr lang="zh-CN" altLang="en-US" sz="1200" dirty="0"/>
          </a:p>
        </p:txBody>
      </p:sp>
      <p:sp>
        <p:nvSpPr>
          <p:cNvPr id="9" name="圆角矩形 9"/>
          <p:cNvSpPr/>
          <p:nvPr/>
        </p:nvSpPr>
        <p:spPr>
          <a:xfrm>
            <a:off x="538655" y="1988840"/>
            <a:ext cx="1071819" cy="3600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200" dirty="0" smtClean="0"/>
              <a:t>交易模板</a:t>
            </a:r>
            <a:endParaRPr lang="zh-CN" altLang="en-US" sz="1200" dirty="0"/>
          </a:p>
        </p:txBody>
      </p:sp>
      <p:sp>
        <p:nvSpPr>
          <p:cNvPr id="10" name="圆角矩形 10"/>
          <p:cNvSpPr/>
          <p:nvPr/>
        </p:nvSpPr>
        <p:spPr>
          <a:xfrm>
            <a:off x="538655" y="1453720"/>
            <a:ext cx="1071819" cy="43204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200" dirty="0" smtClean="0"/>
              <a:t>控件模板</a:t>
            </a:r>
            <a:endParaRPr lang="zh-CN" altLang="en-US" sz="1200" dirty="0"/>
          </a:p>
        </p:txBody>
      </p:sp>
      <p:sp>
        <p:nvSpPr>
          <p:cNvPr id="11" name="矩形 12"/>
          <p:cNvSpPr/>
          <p:nvPr/>
        </p:nvSpPr>
        <p:spPr>
          <a:xfrm>
            <a:off x="308980" y="2996952"/>
            <a:ext cx="5359095" cy="1224136"/>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t"/>
          <a:lstStyle/>
          <a:p>
            <a:pPr algn="ctr">
              <a:defRPr/>
            </a:pPr>
            <a:r>
              <a:rPr lang="zh-CN" altLang="en-US" dirty="0" smtClean="0">
                <a:solidFill>
                  <a:schemeClr val="tx1"/>
                </a:solidFill>
              </a:rPr>
              <a:t>向导式开发</a:t>
            </a:r>
            <a:endParaRPr lang="zh-CN" altLang="en-US" dirty="0">
              <a:solidFill>
                <a:schemeClr val="tx1"/>
              </a:solidFill>
            </a:endParaRPr>
          </a:p>
        </p:txBody>
      </p:sp>
      <p:sp>
        <p:nvSpPr>
          <p:cNvPr id="12" name="圆角矩形 13"/>
          <p:cNvSpPr/>
          <p:nvPr/>
        </p:nvSpPr>
        <p:spPr>
          <a:xfrm>
            <a:off x="538655" y="3356992"/>
            <a:ext cx="1071819" cy="72008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200" dirty="0" smtClean="0"/>
              <a:t>界面控件向导</a:t>
            </a:r>
            <a:endParaRPr lang="zh-CN" altLang="en-US" sz="1200" dirty="0"/>
          </a:p>
        </p:txBody>
      </p:sp>
      <p:sp>
        <p:nvSpPr>
          <p:cNvPr id="13" name="圆角矩形 14"/>
          <p:cNvSpPr/>
          <p:nvPr/>
        </p:nvSpPr>
        <p:spPr>
          <a:xfrm>
            <a:off x="1763591" y="3356992"/>
            <a:ext cx="1071819" cy="72008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200" dirty="0" smtClean="0"/>
              <a:t>单表维护向导</a:t>
            </a:r>
            <a:endParaRPr lang="zh-CN" altLang="en-US" sz="1200" dirty="0"/>
          </a:p>
        </p:txBody>
      </p:sp>
      <p:sp>
        <p:nvSpPr>
          <p:cNvPr id="14" name="圆角矩形 15"/>
          <p:cNvSpPr/>
          <p:nvPr/>
        </p:nvSpPr>
        <p:spPr>
          <a:xfrm>
            <a:off x="3065086" y="3356992"/>
            <a:ext cx="1071819" cy="72008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200" dirty="0" smtClean="0"/>
              <a:t>主从表维护向导</a:t>
            </a:r>
            <a:endParaRPr lang="zh-CN" altLang="en-US" sz="1200" dirty="0"/>
          </a:p>
        </p:txBody>
      </p:sp>
      <p:sp>
        <p:nvSpPr>
          <p:cNvPr id="15" name="圆角矩形 16"/>
          <p:cNvSpPr/>
          <p:nvPr/>
        </p:nvSpPr>
        <p:spPr>
          <a:xfrm>
            <a:off x="4290022" y="3356992"/>
            <a:ext cx="1071819" cy="72008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200" dirty="0" smtClean="0"/>
              <a:t>。。。</a:t>
            </a:r>
            <a:endParaRPr lang="en-US" altLang="zh-CN" sz="1200" dirty="0" smtClean="0"/>
          </a:p>
          <a:p>
            <a:pPr algn="ctr"/>
            <a:r>
              <a:rPr lang="zh-CN" altLang="en-US" sz="1200" dirty="0" smtClean="0"/>
              <a:t>向导</a:t>
            </a:r>
            <a:endParaRPr lang="zh-CN" altLang="en-US" sz="1200" dirty="0"/>
          </a:p>
        </p:txBody>
      </p:sp>
      <p:sp>
        <p:nvSpPr>
          <p:cNvPr id="16" name="下箭头 17"/>
          <p:cNvSpPr/>
          <p:nvPr/>
        </p:nvSpPr>
        <p:spPr>
          <a:xfrm>
            <a:off x="2529176" y="2420888"/>
            <a:ext cx="689027" cy="576064"/>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17" name="圆角矩形 18"/>
          <p:cNvSpPr/>
          <p:nvPr/>
        </p:nvSpPr>
        <p:spPr>
          <a:xfrm>
            <a:off x="538655" y="5157192"/>
            <a:ext cx="1071819" cy="72008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1200" dirty="0" smtClean="0"/>
              <a:t>Java</a:t>
            </a:r>
            <a:r>
              <a:rPr lang="zh-CN" altLang="en-US" sz="1200" dirty="0" smtClean="0"/>
              <a:t>代码编辑</a:t>
            </a:r>
            <a:endParaRPr lang="zh-CN" altLang="en-US" sz="1200" dirty="0"/>
          </a:p>
        </p:txBody>
      </p:sp>
      <p:sp>
        <p:nvSpPr>
          <p:cNvPr id="18" name="圆角矩形 19"/>
          <p:cNvSpPr/>
          <p:nvPr/>
        </p:nvSpPr>
        <p:spPr>
          <a:xfrm>
            <a:off x="1763591" y="5157192"/>
            <a:ext cx="1071819" cy="72008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1200" dirty="0" smtClean="0"/>
              <a:t>UI</a:t>
            </a:r>
            <a:r>
              <a:rPr lang="zh-CN" altLang="en-US" sz="1200" dirty="0" smtClean="0"/>
              <a:t>界面编辑</a:t>
            </a:r>
            <a:endParaRPr lang="zh-CN" altLang="en-US" sz="1200" dirty="0"/>
          </a:p>
        </p:txBody>
      </p:sp>
      <p:sp>
        <p:nvSpPr>
          <p:cNvPr id="19" name="圆角矩形 20"/>
          <p:cNvSpPr/>
          <p:nvPr/>
        </p:nvSpPr>
        <p:spPr>
          <a:xfrm>
            <a:off x="3065086" y="5157192"/>
            <a:ext cx="1071819" cy="72008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200" dirty="0" smtClean="0"/>
              <a:t>功能代码编辑</a:t>
            </a:r>
            <a:endParaRPr lang="zh-CN" altLang="en-US" sz="1200" dirty="0"/>
          </a:p>
        </p:txBody>
      </p:sp>
      <p:sp>
        <p:nvSpPr>
          <p:cNvPr id="20" name="圆角矩形 21"/>
          <p:cNvSpPr/>
          <p:nvPr/>
        </p:nvSpPr>
        <p:spPr>
          <a:xfrm>
            <a:off x="4290022" y="5157192"/>
            <a:ext cx="1071819" cy="72008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200" dirty="0" smtClean="0"/>
              <a:t>页面流编辑</a:t>
            </a:r>
            <a:endParaRPr lang="zh-CN" altLang="en-US" sz="1200" dirty="0"/>
          </a:p>
        </p:txBody>
      </p:sp>
      <p:sp>
        <p:nvSpPr>
          <p:cNvPr id="21" name="流程图: 多文档 22"/>
          <p:cNvSpPr/>
          <p:nvPr/>
        </p:nvSpPr>
        <p:spPr>
          <a:xfrm>
            <a:off x="724799" y="4365104"/>
            <a:ext cx="612468" cy="504056"/>
          </a:xfrm>
          <a:prstGeom prst="flowChartMultidocumen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000" dirty="0" smtClean="0"/>
              <a:t>源代码</a:t>
            </a:r>
            <a:endParaRPr lang="zh-CN" altLang="en-US" sz="1000" dirty="0"/>
          </a:p>
        </p:txBody>
      </p:sp>
      <p:cxnSp>
        <p:nvCxnSpPr>
          <p:cNvPr id="22" name="直接箭头连接符 24"/>
          <p:cNvCxnSpPr>
            <a:stCxn id="12" idx="2"/>
            <a:endCxn id="21" idx="0"/>
          </p:cNvCxnSpPr>
          <p:nvPr/>
        </p:nvCxnSpPr>
        <p:spPr>
          <a:xfrm rot="5400000">
            <a:off x="929851" y="4220391"/>
            <a:ext cx="288032" cy="13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30"/>
          <p:cNvCxnSpPr/>
          <p:nvPr/>
        </p:nvCxnSpPr>
        <p:spPr>
          <a:xfrm rot="5400000">
            <a:off x="931247" y="5012478"/>
            <a:ext cx="288032" cy="1396"/>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流程图: 多文档 31"/>
          <p:cNvSpPr/>
          <p:nvPr/>
        </p:nvSpPr>
        <p:spPr>
          <a:xfrm>
            <a:off x="1916708" y="4365104"/>
            <a:ext cx="612468" cy="504056"/>
          </a:xfrm>
          <a:prstGeom prst="flowChartMultidocumen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000" dirty="0" smtClean="0"/>
              <a:t>源代码</a:t>
            </a:r>
            <a:endParaRPr lang="zh-CN" altLang="en-US" sz="1000" dirty="0"/>
          </a:p>
        </p:txBody>
      </p:sp>
      <p:cxnSp>
        <p:nvCxnSpPr>
          <p:cNvPr id="25" name="直接箭头连接符 32"/>
          <p:cNvCxnSpPr>
            <a:endCxn id="24" idx="0"/>
          </p:cNvCxnSpPr>
          <p:nvPr/>
        </p:nvCxnSpPr>
        <p:spPr>
          <a:xfrm rot="5400000">
            <a:off x="2121760" y="4220391"/>
            <a:ext cx="288032" cy="13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33"/>
          <p:cNvCxnSpPr/>
          <p:nvPr/>
        </p:nvCxnSpPr>
        <p:spPr>
          <a:xfrm rot="5400000">
            <a:off x="2123156" y="5012478"/>
            <a:ext cx="288032" cy="1396"/>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7" name="流程图: 多文档 34"/>
          <p:cNvSpPr/>
          <p:nvPr/>
        </p:nvSpPr>
        <p:spPr>
          <a:xfrm>
            <a:off x="3218203" y="4365104"/>
            <a:ext cx="612468" cy="504056"/>
          </a:xfrm>
          <a:prstGeom prst="flowChartMultidocumen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000" dirty="0" smtClean="0"/>
              <a:t>源代码</a:t>
            </a:r>
            <a:endParaRPr lang="zh-CN" altLang="en-US" sz="1000" dirty="0"/>
          </a:p>
        </p:txBody>
      </p:sp>
      <p:cxnSp>
        <p:nvCxnSpPr>
          <p:cNvPr id="28" name="直接箭头连接符 35"/>
          <p:cNvCxnSpPr>
            <a:endCxn id="27" idx="0"/>
          </p:cNvCxnSpPr>
          <p:nvPr/>
        </p:nvCxnSpPr>
        <p:spPr>
          <a:xfrm rot="5400000">
            <a:off x="3423255" y="4220391"/>
            <a:ext cx="288032" cy="13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36"/>
          <p:cNvCxnSpPr/>
          <p:nvPr/>
        </p:nvCxnSpPr>
        <p:spPr>
          <a:xfrm rot="5400000">
            <a:off x="3424651" y="5012478"/>
            <a:ext cx="288032" cy="1396"/>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流程图: 多文档 37"/>
          <p:cNvSpPr/>
          <p:nvPr/>
        </p:nvSpPr>
        <p:spPr>
          <a:xfrm>
            <a:off x="4443139" y="4365104"/>
            <a:ext cx="612468" cy="504056"/>
          </a:xfrm>
          <a:prstGeom prst="flowChartMultidocumen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000" dirty="0" smtClean="0"/>
              <a:t>源代码</a:t>
            </a:r>
            <a:endParaRPr lang="zh-CN" altLang="en-US" sz="1000" dirty="0"/>
          </a:p>
        </p:txBody>
      </p:sp>
      <p:cxnSp>
        <p:nvCxnSpPr>
          <p:cNvPr id="31" name="直接箭头连接符 38"/>
          <p:cNvCxnSpPr>
            <a:endCxn id="30" idx="0"/>
          </p:cNvCxnSpPr>
          <p:nvPr/>
        </p:nvCxnSpPr>
        <p:spPr>
          <a:xfrm rot="5400000">
            <a:off x="4648191" y="4220391"/>
            <a:ext cx="288032" cy="13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9"/>
          <p:cNvCxnSpPr/>
          <p:nvPr/>
        </p:nvCxnSpPr>
        <p:spPr>
          <a:xfrm rot="5400000">
            <a:off x="4649587" y="5012478"/>
            <a:ext cx="288032" cy="1396"/>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6" name="圆角矩形 48"/>
          <p:cNvSpPr/>
          <p:nvPr/>
        </p:nvSpPr>
        <p:spPr>
          <a:xfrm>
            <a:off x="2452618" y="1988840"/>
            <a:ext cx="1071819" cy="36004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200" dirty="0" smtClean="0"/>
              <a:t>单表维护功能模板</a:t>
            </a:r>
            <a:endParaRPr lang="zh-CN" altLang="en-US" sz="1200" dirty="0"/>
          </a:p>
        </p:txBody>
      </p:sp>
      <p:sp>
        <p:nvSpPr>
          <p:cNvPr id="37" name="圆角矩形 46"/>
          <p:cNvSpPr/>
          <p:nvPr/>
        </p:nvSpPr>
        <p:spPr>
          <a:xfrm>
            <a:off x="4290022" y="1484784"/>
            <a:ext cx="1071819" cy="36004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200" dirty="0" smtClean="0"/>
              <a:t>主从表维护功能模板</a:t>
            </a:r>
            <a:endParaRPr lang="zh-CN" altLang="en-US" sz="1200" dirty="0"/>
          </a:p>
        </p:txBody>
      </p:sp>
      <p:sp>
        <p:nvSpPr>
          <p:cNvPr id="38" name="圆角矩形 49"/>
          <p:cNvSpPr/>
          <p:nvPr/>
        </p:nvSpPr>
        <p:spPr>
          <a:xfrm>
            <a:off x="4290022" y="1988840"/>
            <a:ext cx="1071819" cy="36004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200" dirty="0" smtClean="0"/>
              <a:t>自定义</a:t>
            </a:r>
            <a:endParaRPr lang="en-US" altLang="zh-CN" sz="1200" dirty="0" smtClean="0"/>
          </a:p>
          <a:p>
            <a:pPr algn="ctr"/>
            <a:r>
              <a:rPr lang="zh-CN" altLang="en-US" sz="1200" dirty="0" smtClean="0"/>
              <a:t>功能模板</a:t>
            </a:r>
            <a:endParaRPr lang="zh-CN" altLang="en-US" sz="1200" dirty="0"/>
          </a:p>
        </p:txBody>
      </p:sp>
      <p:sp>
        <p:nvSpPr>
          <p:cNvPr id="2" name="Rectangle 1"/>
          <p:cNvSpPr/>
          <p:nvPr/>
        </p:nvSpPr>
        <p:spPr>
          <a:xfrm>
            <a:off x="5895730" y="1052736"/>
            <a:ext cx="3384795" cy="3416320"/>
          </a:xfrm>
          <a:prstGeom prst="rect">
            <a:avLst/>
          </a:prstGeom>
        </p:spPr>
        <p:txBody>
          <a:bodyPr wrap="square">
            <a:spAutoFit/>
          </a:bodyPr>
          <a:lstStyle/>
          <a:p>
            <a:pPr marL="285750" indent="-285750">
              <a:buFont typeface="Arial" panose="020B0604020202020204" pitchFamily="34" charset="0"/>
              <a:buChar char="•"/>
            </a:pPr>
            <a:r>
              <a:rPr lang="zh-CN" altLang="en-US" dirty="0"/>
              <a:t>提供模板框架，支持定义交易、控件以及常用功能的模板，并在模板中固化开发规范</a:t>
            </a:r>
          </a:p>
          <a:p>
            <a:pPr marL="285750" indent="-285750">
              <a:buFont typeface="Arial" panose="020B0604020202020204" pitchFamily="34" charset="0"/>
              <a:buChar char="•"/>
            </a:pPr>
            <a:r>
              <a:rPr lang="zh-CN" altLang="en-US" dirty="0"/>
              <a:t>通过向导的方式生成代码，然后再对生成的代码进行完善，提高开发效率</a:t>
            </a:r>
          </a:p>
          <a:p>
            <a:pPr marL="285750" indent="-285750">
              <a:buFont typeface="Arial" panose="020B0604020202020204" pitchFamily="34" charset="0"/>
              <a:buChar char="•"/>
            </a:pPr>
            <a:r>
              <a:rPr lang="zh-CN" altLang="en-US" dirty="0"/>
              <a:t>对于项目开发过程中积累的具有通用性的业务，通过定义模板来固化到IDE中</a:t>
            </a:r>
          </a:p>
          <a:p>
            <a:pPr marL="285750" indent="-285750">
              <a:buFont typeface="Arial" panose="020B0604020202020204" pitchFamily="34" charset="0"/>
              <a:buChar char="•"/>
            </a:pPr>
            <a:r>
              <a:rPr lang="zh-CN" altLang="en-US" dirty="0"/>
              <a:t>基于原型验证的结果，开发效率有明显提升</a:t>
            </a:r>
          </a:p>
        </p:txBody>
      </p:sp>
    </p:spTree>
    <p:extLst>
      <p:ext uri="{BB962C8B-B14F-4D97-AF65-F5344CB8AC3E}">
        <p14:creationId xmlns:p14="http://schemas.microsoft.com/office/powerpoint/2010/main" val="316919252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smtClean="0"/>
              <a:t>代码检查框</a:t>
            </a:r>
            <a:r>
              <a:rPr lang="zh-CN" altLang="en-US" sz="2400" dirty="0"/>
              <a:t>架</a:t>
            </a:r>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85</a:t>
            </a:fld>
            <a:endParaRPr lang="en-US" altLang="zh-CN" dirty="0"/>
          </a:p>
        </p:txBody>
      </p:sp>
      <p:sp>
        <p:nvSpPr>
          <p:cNvPr id="35" name="圆角矩形 4"/>
          <p:cNvSpPr/>
          <p:nvPr/>
        </p:nvSpPr>
        <p:spPr bwMode="gray">
          <a:xfrm>
            <a:off x="914725" y="996379"/>
            <a:ext cx="1584000" cy="900000"/>
          </a:xfrm>
          <a:prstGeom prst="roundRect">
            <a:avLst>
              <a:gd name="adj" fmla="val 10683"/>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zh-CN" altLang="en-US" sz="1400" dirty="0" smtClean="0">
                <a:latin typeface="+mn-ea"/>
              </a:rPr>
              <a:t>源代码</a:t>
            </a:r>
            <a:endParaRPr lang="zh-CN" altLang="en-US" sz="1400" dirty="0">
              <a:latin typeface="+mn-ea"/>
            </a:endParaRPr>
          </a:p>
        </p:txBody>
      </p:sp>
      <p:sp>
        <p:nvSpPr>
          <p:cNvPr id="39" name="圆角矩形 6"/>
          <p:cNvSpPr/>
          <p:nvPr/>
        </p:nvSpPr>
        <p:spPr bwMode="gray">
          <a:xfrm>
            <a:off x="946147" y="2391000"/>
            <a:ext cx="1584000" cy="900000"/>
          </a:xfrm>
          <a:prstGeom prst="roundRect">
            <a:avLst>
              <a:gd name="adj" fmla="val 10683"/>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zh-CN" altLang="en-US" sz="1400" dirty="0" smtClean="0">
                <a:latin typeface="+mn-ea"/>
              </a:rPr>
              <a:t>编码检查</a:t>
            </a:r>
            <a:endParaRPr lang="zh-CN" altLang="en-US" sz="1400" dirty="0">
              <a:latin typeface="+mn-ea"/>
            </a:endParaRPr>
          </a:p>
        </p:txBody>
      </p:sp>
      <p:sp>
        <p:nvSpPr>
          <p:cNvPr id="40" name="下箭头 10"/>
          <p:cNvSpPr/>
          <p:nvPr/>
        </p:nvSpPr>
        <p:spPr bwMode="gray">
          <a:xfrm>
            <a:off x="1510289" y="2045701"/>
            <a:ext cx="455715" cy="285752"/>
          </a:xfrm>
          <a:prstGeom prst="downArrow">
            <a:avLst/>
          </a:prstGeom>
          <a:ln>
            <a:headEnd/>
            <a:tailEnd/>
          </a:ln>
        </p:spPr>
        <p:style>
          <a:lnRef idx="1">
            <a:schemeClr val="accent6"/>
          </a:lnRef>
          <a:fillRef idx="2">
            <a:schemeClr val="accent6"/>
          </a:fillRef>
          <a:effectRef idx="1">
            <a:schemeClr val="accent6"/>
          </a:effectRef>
          <a:fontRef idx="minor">
            <a:schemeClr val="dk1"/>
          </a:fontRef>
        </p:style>
        <p:txBody>
          <a:bodyPr wrap="none" rtlCol="0" anchor="ctr"/>
          <a:lstStyle/>
          <a:p>
            <a:pPr algn="ctr"/>
            <a:endParaRPr lang="zh-CN" altLang="en-US" sz="1400" dirty="0" smtClean="0">
              <a:solidFill>
                <a:schemeClr val="dk1"/>
              </a:solidFill>
              <a:latin typeface="+mn-ea"/>
            </a:endParaRPr>
          </a:p>
        </p:txBody>
      </p:sp>
      <p:sp>
        <p:nvSpPr>
          <p:cNvPr id="41" name="左大括号 18"/>
          <p:cNvSpPr/>
          <p:nvPr/>
        </p:nvSpPr>
        <p:spPr bwMode="auto">
          <a:xfrm>
            <a:off x="2606347" y="1411692"/>
            <a:ext cx="822978" cy="3098508"/>
          </a:xfrm>
          <a:prstGeom prst="leftBrac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25000" smtClean="0">
              <a:ln>
                <a:noFill/>
              </a:ln>
              <a:solidFill>
                <a:schemeClr val="tx1"/>
              </a:solidFill>
              <a:effectLst/>
              <a:latin typeface="Arial" charset="0"/>
              <a:ea typeface="宋体" charset="-122"/>
            </a:endParaRPr>
          </a:p>
        </p:txBody>
      </p:sp>
      <p:sp>
        <p:nvSpPr>
          <p:cNvPr id="42" name="矩形 19"/>
          <p:cNvSpPr/>
          <p:nvPr/>
        </p:nvSpPr>
        <p:spPr bwMode="gray">
          <a:xfrm>
            <a:off x="3657925" y="996380"/>
            <a:ext cx="988620" cy="61822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altLang="zh-CN" sz="1400" dirty="0" smtClean="0">
                <a:latin typeface="黑体" pitchFamily="2" charset="-122"/>
                <a:ea typeface="黑体" pitchFamily="2" charset="-122"/>
              </a:rPr>
              <a:t>Java</a:t>
            </a:r>
            <a:endParaRPr lang="en-US" altLang="zh-CN" sz="1400" dirty="0">
              <a:latin typeface="黑体" pitchFamily="2" charset="-122"/>
              <a:ea typeface="黑体" pitchFamily="2" charset="-122"/>
            </a:endParaRPr>
          </a:p>
          <a:p>
            <a:pPr algn="ctr"/>
            <a:r>
              <a:rPr lang="zh-CN" altLang="en-US" sz="1400" dirty="0" smtClean="0">
                <a:latin typeface="黑体" pitchFamily="2" charset="-122"/>
                <a:ea typeface="黑体" pitchFamily="2" charset="-122"/>
              </a:rPr>
              <a:t>检查扩展</a:t>
            </a:r>
          </a:p>
        </p:txBody>
      </p:sp>
      <p:sp>
        <p:nvSpPr>
          <p:cNvPr id="43" name="矩形 20"/>
          <p:cNvSpPr/>
          <p:nvPr/>
        </p:nvSpPr>
        <p:spPr bwMode="gray">
          <a:xfrm>
            <a:off x="3657925" y="1896379"/>
            <a:ext cx="988620" cy="61822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altLang="zh-CN" sz="1400" dirty="0" smtClean="0">
                <a:latin typeface="黑体" pitchFamily="2" charset="-122"/>
                <a:ea typeface="黑体" pitchFamily="2" charset="-122"/>
              </a:rPr>
              <a:t>XML</a:t>
            </a:r>
            <a:endParaRPr lang="en-US" altLang="zh-CN" sz="1400" dirty="0">
              <a:latin typeface="黑体" pitchFamily="2" charset="-122"/>
              <a:ea typeface="黑体" pitchFamily="2" charset="-122"/>
            </a:endParaRPr>
          </a:p>
          <a:p>
            <a:pPr algn="ctr"/>
            <a:r>
              <a:rPr lang="zh-CN" altLang="en-US" sz="1400" dirty="0" smtClean="0">
                <a:latin typeface="黑体" pitchFamily="2" charset="-122"/>
                <a:ea typeface="黑体" pitchFamily="2" charset="-122"/>
              </a:rPr>
              <a:t>检查扩展</a:t>
            </a:r>
          </a:p>
        </p:txBody>
      </p:sp>
      <p:sp>
        <p:nvSpPr>
          <p:cNvPr id="44" name="矩形 21"/>
          <p:cNvSpPr/>
          <p:nvPr/>
        </p:nvSpPr>
        <p:spPr bwMode="gray">
          <a:xfrm>
            <a:off x="3657925" y="2841000"/>
            <a:ext cx="988620" cy="61822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zh-CN" altLang="en-US" sz="1400" dirty="0">
                <a:latin typeface="黑体" pitchFamily="2" charset="-122"/>
                <a:ea typeface="黑体" pitchFamily="2" charset="-122"/>
              </a:rPr>
              <a:t>逻辑流</a:t>
            </a:r>
            <a:endParaRPr lang="en-US" altLang="zh-CN" sz="1400" dirty="0">
              <a:latin typeface="黑体" pitchFamily="2" charset="-122"/>
              <a:ea typeface="黑体" pitchFamily="2" charset="-122"/>
            </a:endParaRPr>
          </a:p>
          <a:p>
            <a:pPr algn="ctr"/>
            <a:r>
              <a:rPr lang="zh-CN" altLang="en-US" sz="1400" dirty="0" smtClean="0">
                <a:latin typeface="黑体" pitchFamily="2" charset="-122"/>
                <a:ea typeface="黑体" pitchFamily="2" charset="-122"/>
              </a:rPr>
              <a:t>检查扩展</a:t>
            </a:r>
          </a:p>
        </p:txBody>
      </p:sp>
      <p:sp>
        <p:nvSpPr>
          <p:cNvPr id="45" name="矩形 22"/>
          <p:cNvSpPr/>
          <p:nvPr/>
        </p:nvSpPr>
        <p:spPr bwMode="gray">
          <a:xfrm>
            <a:off x="3657925" y="3648370"/>
            <a:ext cx="988620" cy="61822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zh-CN" altLang="en-US" sz="1400" dirty="0" smtClean="0">
                <a:latin typeface="黑体" pitchFamily="2" charset="-122"/>
                <a:ea typeface="黑体" pitchFamily="2" charset="-122"/>
              </a:rPr>
              <a:t>页面流</a:t>
            </a:r>
            <a:endParaRPr lang="en-US" altLang="zh-CN" sz="1400" dirty="0">
              <a:latin typeface="黑体" pitchFamily="2" charset="-122"/>
              <a:ea typeface="黑体" pitchFamily="2" charset="-122"/>
            </a:endParaRPr>
          </a:p>
          <a:p>
            <a:pPr algn="ctr"/>
            <a:r>
              <a:rPr lang="zh-CN" altLang="en-US" sz="1400" dirty="0" smtClean="0">
                <a:latin typeface="黑体" pitchFamily="2" charset="-122"/>
                <a:ea typeface="黑体" pitchFamily="2" charset="-122"/>
              </a:rPr>
              <a:t>检查扩展</a:t>
            </a:r>
          </a:p>
        </p:txBody>
      </p:sp>
      <p:sp>
        <p:nvSpPr>
          <p:cNvPr id="46" name="矩形 23"/>
          <p:cNvSpPr/>
          <p:nvPr/>
        </p:nvSpPr>
        <p:spPr bwMode="gray">
          <a:xfrm>
            <a:off x="3657925" y="4510200"/>
            <a:ext cx="988620" cy="61822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rtlCol="0" anchor="ctr"/>
          <a:lstStyle/>
          <a:p>
            <a:pPr algn="ctr"/>
            <a:r>
              <a:rPr lang="en-US" altLang="zh-CN" sz="1400" dirty="0" smtClean="0">
                <a:latin typeface="黑体" pitchFamily="2" charset="-122"/>
                <a:ea typeface="黑体" pitchFamily="2" charset="-122"/>
              </a:rPr>
              <a:t>……</a:t>
            </a:r>
            <a:endParaRPr lang="en-US" altLang="zh-CN" sz="1400" dirty="0">
              <a:latin typeface="黑体" pitchFamily="2" charset="-122"/>
              <a:ea typeface="黑体" pitchFamily="2" charset="-122"/>
            </a:endParaRPr>
          </a:p>
        </p:txBody>
      </p:sp>
      <p:sp>
        <p:nvSpPr>
          <p:cNvPr id="47" name="流程图: 决策 24"/>
          <p:cNvSpPr/>
          <p:nvPr/>
        </p:nvSpPr>
        <p:spPr bwMode="auto">
          <a:xfrm>
            <a:off x="946147" y="3881280"/>
            <a:ext cx="1552578" cy="1009920"/>
          </a:xfrm>
          <a:prstGeom prst="flowChartDecision">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zh-CN" altLang="en-US" sz="1400" dirty="0" smtClean="0">
                <a:solidFill>
                  <a:schemeClr val="dk1"/>
                </a:solidFill>
                <a:latin typeface="+mn-ea"/>
                <a:ea typeface="+mn-ea"/>
              </a:rPr>
              <a:t>是否</a:t>
            </a:r>
            <a:r>
              <a:rPr lang="zh-CN" altLang="en-US" sz="1400" dirty="0">
                <a:latin typeface="+mn-ea"/>
              </a:rPr>
              <a:t>合格</a:t>
            </a:r>
            <a:endParaRPr lang="zh-CN" altLang="en-US" sz="1400" dirty="0">
              <a:solidFill>
                <a:schemeClr val="dk1"/>
              </a:solidFill>
              <a:latin typeface="+mn-ea"/>
              <a:ea typeface="+mn-ea"/>
            </a:endParaRPr>
          </a:p>
        </p:txBody>
      </p:sp>
      <p:sp>
        <p:nvSpPr>
          <p:cNvPr id="48" name="下箭头 25"/>
          <p:cNvSpPr/>
          <p:nvPr/>
        </p:nvSpPr>
        <p:spPr bwMode="gray">
          <a:xfrm>
            <a:off x="1478867" y="3459220"/>
            <a:ext cx="455715" cy="285752"/>
          </a:xfrm>
          <a:prstGeom prst="downArrow">
            <a:avLst/>
          </a:prstGeom>
          <a:ln>
            <a:headEnd/>
            <a:tailEnd/>
          </a:ln>
        </p:spPr>
        <p:style>
          <a:lnRef idx="1">
            <a:schemeClr val="accent6"/>
          </a:lnRef>
          <a:fillRef idx="2">
            <a:schemeClr val="accent6"/>
          </a:fillRef>
          <a:effectRef idx="1">
            <a:schemeClr val="accent6"/>
          </a:effectRef>
          <a:fontRef idx="minor">
            <a:schemeClr val="dk1"/>
          </a:fontRef>
        </p:style>
        <p:txBody>
          <a:bodyPr wrap="none" rtlCol="0" anchor="ctr"/>
          <a:lstStyle/>
          <a:p>
            <a:pPr algn="ctr"/>
            <a:endParaRPr lang="zh-CN" altLang="en-US" sz="1400" dirty="0" smtClean="0">
              <a:solidFill>
                <a:schemeClr val="dk1"/>
              </a:solidFill>
              <a:latin typeface="+mn-ea"/>
            </a:endParaRPr>
          </a:p>
        </p:txBody>
      </p:sp>
      <p:sp>
        <p:nvSpPr>
          <p:cNvPr id="49" name="圆角矩形 26"/>
          <p:cNvSpPr/>
          <p:nvPr/>
        </p:nvSpPr>
        <p:spPr bwMode="gray">
          <a:xfrm>
            <a:off x="946147" y="5424600"/>
            <a:ext cx="1584000" cy="900000"/>
          </a:xfrm>
          <a:prstGeom prst="roundRect">
            <a:avLst>
              <a:gd name="adj" fmla="val 10683"/>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zh-CN" altLang="en-US" sz="1400" dirty="0" smtClean="0">
                <a:latin typeface="+mn-ea"/>
              </a:rPr>
              <a:t>合格</a:t>
            </a:r>
            <a:endParaRPr lang="en-US" altLang="zh-CN" sz="1400" dirty="0" smtClean="0">
              <a:latin typeface="+mn-ea"/>
            </a:endParaRPr>
          </a:p>
          <a:p>
            <a:pPr algn="ctr"/>
            <a:r>
              <a:rPr lang="zh-CN" altLang="en-US" sz="1400" dirty="0" smtClean="0">
                <a:latin typeface="+mn-ea"/>
              </a:rPr>
              <a:t>则允许提交入库</a:t>
            </a:r>
            <a:endParaRPr lang="zh-CN" altLang="en-US" sz="1400" dirty="0">
              <a:latin typeface="+mn-ea"/>
            </a:endParaRPr>
          </a:p>
        </p:txBody>
      </p:sp>
      <p:sp>
        <p:nvSpPr>
          <p:cNvPr id="50" name="圆角矩形 27"/>
          <p:cNvSpPr/>
          <p:nvPr/>
        </p:nvSpPr>
        <p:spPr bwMode="gray">
          <a:xfrm>
            <a:off x="3200725" y="5424600"/>
            <a:ext cx="1584000" cy="900000"/>
          </a:xfrm>
          <a:prstGeom prst="roundRect">
            <a:avLst>
              <a:gd name="adj" fmla="val 10683"/>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zh-CN" altLang="en-US" sz="1400" dirty="0" smtClean="0">
                <a:latin typeface="+mn-ea"/>
              </a:rPr>
              <a:t>不合格</a:t>
            </a:r>
            <a:endParaRPr lang="en-US" altLang="zh-CN" sz="1400" dirty="0" smtClean="0">
              <a:latin typeface="+mn-ea"/>
            </a:endParaRPr>
          </a:p>
          <a:p>
            <a:pPr algn="ctr"/>
            <a:r>
              <a:rPr lang="zh-CN" altLang="en-US" sz="1400" dirty="0" smtClean="0">
                <a:latin typeface="+mn-ea"/>
              </a:rPr>
              <a:t>则显示错误提示</a:t>
            </a:r>
            <a:endParaRPr lang="zh-CN" altLang="en-US" sz="1400" dirty="0">
              <a:latin typeface="+mn-ea"/>
            </a:endParaRPr>
          </a:p>
        </p:txBody>
      </p:sp>
      <p:sp>
        <p:nvSpPr>
          <p:cNvPr id="51" name="下箭头 28"/>
          <p:cNvSpPr/>
          <p:nvPr/>
        </p:nvSpPr>
        <p:spPr bwMode="gray">
          <a:xfrm>
            <a:off x="1494578" y="4985544"/>
            <a:ext cx="455715" cy="285752"/>
          </a:xfrm>
          <a:prstGeom prst="downArrow">
            <a:avLst/>
          </a:prstGeom>
          <a:ln>
            <a:headEnd/>
            <a:tailEnd/>
          </a:ln>
        </p:spPr>
        <p:style>
          <a:lnRef idx="1">
            <a:schemeClr val="accent6"/>
          </a:lnRef>
          <a:fillRef idx="2">
            <a:schemeClr val="accent6"/>
          </a:fillRef>
          <a:effectRef idx="1">
            <a:schemeClr val="accent6"/>
          </a:effectRef>
          <a:fontRef idx="minor">
            <a:schemeClr val="dk1"/>
          </a:fontRef>
        </p:style>
        <p:txBody>
          <a:bodyPr wrap="none" rtlCol="0" anchor="ctr"/>
          <a:lstStyle/>
          <a:p>
            <a:pPr algn="ctr"/>
            <a:endParaRPr lang="zh-CN" altLang="en-US" sz="1400" dirty="0" smtClean="0">
              <a:solidFill>
                <a:schemeClr val="dk1"/>
              </a:solidFill>
              <a:latin typeface="+mn-ea"/>
            </a:endParaRPr>
          </a:p>
        </p:txBody>
      </p:sp>
      <p:sp>
        <p:nvSpPr>
          <p:cNvPr id="52" name="下箭头 31"/>
          <p:cNvSpPr/>
          <p:nvPr/>
        </p:nvSpPr>
        <p:spPr bwMode="gray">
          <a:xfrm rot="18092094">
            <a:off x="2613192" y="4734969"/>
            <a:ext cx="355433" cy="651188"/>
          </a:xfrm>
          <a:prstGeom prst="downArrow">
            <a:avLst/>
          </a:prstGeom>
          <a:ln>
            <a:headEnd/>
            <a:tailEnd/>
          </a:ln>
        </p:spPr>
        <p:style>
          <a:lnRef idx="1">
            <a:schemeClr val="accent6"/>
          </a:lnRef>
          <a:fillRef idx="2">
            <a:schemeClr val="accent6"/>
          </a:fillRef>
          <a:effectRef idx="1">
            <a:schemeClr val="accent6"/>
          </a:effectRef>
          <a:fontRef idx="minor">
            <a:schemeClr val="dk1"/>
          </a:fontRef>
        </p:style>
        <p:txBody>
          <a:bodyPr wrap="none" rtlCol="0" anchor="ctr"/>
          <a:lstStyle/>
          <a:p>
            <a:pPr algn="ctr"/>
            <a:endParaRPr lang="zh-CN" altLang="en-US" sz="1400" dirty="0" smtClean="0">
              <a:solidFill>
                <a:schemeClr val="dk1"/>
              </a:solidFill>
              <a:latin typeface="+mn-ea"/>
            </a:endParaRPr>
          </a:p>
        </p:txBody>
      </p:sp>
      <p:sp>
        <p:nvSpPr>
          <p:cNvPr id="3" name="Rectangle 2"/>
          <p:cNvSpPr/>
          <p:nvPr/>
        </p:nvSpPr>
        <p:spPr>
          <a:xfrm>
            <a:off x="4893906" y="990518"/>
            <a:ext cx="4178133" cy="2031325"/>
          </a:xfrm>
          <a:prstGeom prst="rect">
            <a:avLst/>
          </a:prstGeom>
        </p:spPr>
        <p:txBody>
          <a:bodyPr wrap="square">
            <a:spAutoFit/>
          </a:bodyPr>
          <a:lstStyle/>
          <a:p>
            <a:r>
              <a:rPr lang="zh-CN" altLang="en-US" dirty="0"/>
              <a:t>代码检查框架提供了针对各种资源的检查扩展，主要特性如下：</a:t>
            </a:r>
          </a:p>
          <a:p>
            <a:pPr marL="285750" indent="-285750">
              <a:buFont typeface="Arial" panose="020B0604020202020204" pitchFamily="34" charset="0"/>
              <a:buChar char="•"/>
            </a:pPr>
            <a:r>
              <a:rPr lang="zh-CN" altLang="en-US" dirty="0"/>
              <a:t>支持扩展资源检查开发</a:t>
            </a:r>
          </a:p>
          <a:p>
            <a:pPr marL="285750" indent="-285750">
              <a:buFont typeface="Arial" panose="020B0604020202020204" pitchFamily="34" charset="0"/>
              <a:buChar char="•"/>
            </a:pPr>
            <a:r>
              <a:rPr lang="zh-CN" altLang="en-US" dirty="0"/>
              <a:t>支持增删改验证配置</a:t>
            </a:r>
          </a:p>
          <a:p>
            <a:pPr marL="285750" indent="-285750">
              <a:buFont typeface="Arial" panose="020B0604020202020204" pitchFamily="34" charset="0"/>
              <a:buChar char="•"/>
            </a:pPr>
            <a:r>
              <a:rPr lang="zh-CN" altLang="en-US" dirty="0"/>
              <a:t>支持定时触发编码验证</a:t>
            </a:r>
          </a:p>
          <a:p>
            <a:pPr marL="285750" indent="-285750">
              <a:buFont typeface="Arial" panose="020B0604020202020204" pitchFamily="34" charset="0"/>
              <a:buChar char="•"/>
            </a:pPr>
            <a:r>
              <a:rPr lang="zh-CN" altLang="en-US" dirty="0"/>
              <a:t>支持与CVS/SVN/CC关联限制代码提交</a:t>
            </a:r>
          </a:p>
        </p:txBody>
      </p:sp>
    </p:spTree>
    <p:extLst>
      <p:ext uri="{BB962C8B-B14F-4D97-AF65-F5344CB8AC3E}">
        <p14:creationId xmlns:p14="http://schemas.microsoft.com/office/powerpoint/2010/main" val="252025811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a:t>流</a:t>
            </a:r>
            <a:r>
              <a:rPr lang="zh-CN" altLang="en-US" sz="2400" dirty="0" smtClean="0"/>
              <a:t>程建模工具</a:t>
            </a:r>
            <a:endParaRPr lang="zh-CN" altLang="en-US" sz="2400" dirty="0"/>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86</a:t>
            </a:fld>
            <a:endParaRPr lang="en-US" altLang="zh-CN" dirty="0"/>
          </a:p>
        </p:txBody>
      </p:sp>
      <p:sp>
        <p:nvSpPr>
          <p:cNvPr id="4" name="圆角矩形 18"/>
          <p:cNvSpPr/>
          <p:nvPr/>
        </p:nvSpPr>
        <p:spPr>
          <a:xfrm>
            <a:off x="308025" y="1143000"/>
            <a:ext cx="9110462" cy="1042499"/>
          </a:xfrm>
          <a:prstGeom prst="roundRect">
            <a:avLst>
              <a:gd name="adj" fmla="val 7337"/>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fontAlgn="auto">
              <a:spcBef>
                <a:spcPts val="0"/>
              </a:spcBef>
              <a:spcAft>
                <a:spcPts val="0"/>
              </a:spcAft>
              <a:defRPr/>
            </a:pPr>
            <a:r>
              <a:rPr lang="zh-CN" altLang="en-US" sz="1200" kern="0" dirty="0" smtClean="0">
                <a:solidFill>
                  <a:sysClr val="window" lastClr="FFFFFF"/>
                </a:solidFill>
                <a:latin typeface="微软雅黑" pitchFamily="34" charset="-122"/>
                <a:ea typeface="微软雅黑" pitchFamily="34" charset="-122"/>
              </a:rPr>
              <a:t>组</a:t>
            </a:r>
            <a:endParaRPr lang="en-US" altLang="zh-CN" sz="1200" kern="0" dirty="0" smtClean="0">
              <a:solidFill>
                <a:sysClr val="window" lastClr="FFFFFF"/>
              </a:solidFill>
              <a:latin typeface="微软雅黑" pitchFamily="34" charset="-122"/>
              <a:ea typeface="微软雅黑" pitchFamily="34" charset="-122"/>
            </a:endParaRPr>
          </a:p>
          <a:p>
            <a:pPr fontAlgn="auto">
              <a:spcBef>
                <a:spcPts val="0"/>
              </a:spcBef>
              <a:spcAft>
                <a:spcPts val="0"/>
              </a:spcAft>
              <a:defRPr/>
            </a:pPr>
            <a:r>
              <a:rPr lang="zh-CN" altLang="en-US" sz="1200" kern="0" dirty="0" smtClean="0">
                <a:solidFill>
                  <a:sysClr val="window" lastClr="FFFFFF"/>
                </a:solidFill>
                <a:latin typeface="微软雅黑" pitchFamily="34" charset="-122"/>
                <a:ea typeface="微软雅黑" pitchFamily="34" charset="-122"/>
              </a:rPr>
              <a:t>件</a:t>
            </a:r>
            <a:endParaRPr lang="en-US" altLang="zh-CN" sz="1200" kern="0" dirty="0" smtClean="0">
              <a:solidFill>
                <a:sysClr val="window" lastClr="FFFFFF"/>
              </a:solidFill>
              <a:latin typeface="微软雅黑" pitchFamily="34" charset="-122"/>
              <a:ea typeface="微软雅黑" pitchFamily="34" charset="-122"/>
            </a:endParaRPr>
          </a:p>
          <a:p>
            <a:pPr fontAlgn="auto">
              <a:spcBef>
                <a:spcPts val="0"/>
              </a:spcBef>
              <a:spcAft>
                <a:spcPts val="0"/>
              </a:spcAft>
              <a:defRPr/>
            </a:pPr>
            <a:r>
              <a:rPr lang="zh-CN" altLang="en-US" sz="1200" kern="0" dirty="0" smtClean="0">
                <a:solidFill>
                  <a:sysClr val="window" lastClr="FFFFFF"/>
                </a:solidFill>
                <a:latin typeface="微软雅黑" pitchFamily="34" charset="-122"/>
                <a:ea typeface="微软雅黑" pitchFamily="34" charset="-122"/>
              </a:rPr>
              <a:t>层</a:t>
            </a:r>
            <a:endParaRPr lang="zh-CN" altLang="en-US" sz="1200" kern="0" dirty="0">
              <a:solidFill>
                <a:sysClr val="window" lastClr="FFFFFF"/>
              </a:solidFill>
              <a:latin typeface="微软雅黑" pitchFamily="34" charset="-122"/>
              <a:ea typeface="微软雅黑" pitchFamily="34" charset="-122"/>
            </a:endParaRPr>
          </a:p>
        </p:txBody>
      </p:sp>
      <p:sp>
        <p:nvSpPr>
          <p:cNvPr id="5" name="矩形 19"/>
          <p:cNvSpPr/>
          <p:nvPr/>
        </p:nvSpPr>
        <p:spPr>
          <a:xfrm>
            <a:off x="7850313" y="1191108"/>
            <a:ext cx="668125" cy="900000"/>
          </a:xfrm>
          <a:prstGeom prst="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pPr>
            <a:r>
              <a:rPr lang="zh-CN" altLang="en-US" sz="1200" kern="0" dirty="0">
                <a:solidFill>
                  <a:schemeClr val="tx1"/>
                </a:solidFill>
                <a:latin typeface="微软雅黑" pitchFamily="34" charset="-122"/>
              </a:rPr>
              <a:t>主机服务模拟器</a:t>
            </a:r>
          </a:p>
        </p:txBody>
      </p:sp>
      <p:sp>
        <p:nvSpPr>
          <p:cNvPr id="7" name="矩形 20"/>
          <p:cNvSpPr/>
          <p:nvPr/>
        </p:nvSpPr>
        <p:spPr>
          <a:xfrm>
            <a:off x="8635173" y="1191108"/>
            <a:ext cx="668125" cy="900000"/>
          </a:xfrm>
          <a:prstGeom prst="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pPr>
            <a:r>
              <a:rPr lang="zh-CN" altLang="en-US" sz="1200" kern="0" dirty="0">
                <a:solidFill>
                  <a:schemeClr val="tx1"/>
                </a:solidFill>
                <a:latin typeface="微软雅黑" pitchFamily="34" charset="-122"/>
              </a:rPr>
              <a:t>文档生成工具</a:t>
            </a:r>
          </a:p>
        </p:txBody>
      </p:sp>
      <p:sp>
        <p:nvSpPr>
          <p:cNvPr id="9" name="矩形 21"/>
          <p:cNvSpPr/>
          <p:nvPr/>
        </p:nvSpPr>
        <p:spPr>
          <a:xfrm>
            <a:off x="7065451" y="1191108"/>
            <a:ext cx="668125" cy="900000"/>
          </a:xfrm>
          <a:prstGeom prst="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pPr>
            <a:r>
              <a:rPr lang="en-US" altLang="zh-CN" sz="1200" kern="0" dirty="0">
                <a:solidFill>
                  <a:schemeClr val="tx1"/>
                </a:solidFill>
                <a:latin typeface="微软雅黑" pitchFamily="34" charset="-122"/>
              </a:rPr>
              <a:t>JSP</a:t>
            </a:r>
            <a:r>
              <a:rPr lang="zh-CN" altLang="en-US" sz="1200" kern="0" dirty="0">
                <a:solidFill>
                  <a:schemeClr val="tx1"/>
                </a:solidFill>
                <a:latin typeface="微软雅黑" pitchFamily="34" charset="-122"/>
              </a:rPr>
              <a:t>代码编辑器</a:t>
            </a:r>
          </a:p>
        </p:txBody>
      </p:sp>
      <p:sp>
        <p:nvSpPr>
          <p:cNvPr id="10" name="矩形 22"/>
          <p:cNvSpPr/>
          <p:nvPr/>
        </p:nvSpPr>
        <p:spPr>
          <a:xfrm>
            <a:off x="786555" y="1191108"/>
            <a:ext cx="668125" cy="900000"/>
          </a:xfrm>
          <a:prstGeom prst="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pPr>
            <a:r>
              <a:rPr lang="zh-CN" altLang="en-US" sz="1200" kern="0" dirty="0">
                <a:solidFill>
                  <a:schemeClr val="tx1"/>
                </a:solidFill>
                <a:latin typeface="微软雅黑" pitchFamily="34" charset="-122"/>
              </a:rPr>
              <a:t>数据实体管理工具</a:t>
            </a:r>
          </a:p>
        </p:txBody>
      </p:sp>
      <p:sp>
        <p:nvSpPr>
          <p:cNvPr id="11" name="矩形 23"/>
          <p:cNvSpPr/>
          <p:nvPr/>
        </p:nvSpPr>
        <p:spPr>
          <a:xfrm>
            <a:off x="2356279" y="1191108"/>
            <a:ext cx="668125" cy="900000"/>
          </a:xfrm>
          <a:prstGeom prst="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pPr>
            <a:r>
              <a:rPr lang="zh-CN" altLang="en-US" sz="1200" kern="0" dirty="0" smtClean="0">
                <a:solidFill>
                  <a:schemeClr val="tx1"/>
                </a:solidFill>
                <a:latin typeface="微软雅黑" pitchFamily="34" charset="-122"/>
              </a:rPr>
              <a:t>接入</a:t>
            </a:r>
            <a:r>
              <a:rPr lang="zh-CN" altLang="en-US" sz="1200" kern="0" dirty="0">
                <a:solidFill>
                  <a:schemeClr val="tx1"/>
                </a:solidFill>
                <a:latin typeface="微软雅黑" pitchFamily="34" charset="-122"/>
              </a:rPr>
              <a:t>服务定义工具</a:t>
            </a:r>
          </a:p>
        </p:txBody>
      </p:sp>
      <p:sp>
        <p:nvSpPr>
          <p:cNvPr id="12" name="矩形 24"/>
          <p:cNvSpPr/>
          <p:nvPr/>
        </p:nvSpPr>
        <p:spPr>
          <a:xfrm>
            <a:off x="1571417" y="1191108"/>
            <a:ext cx="668125" cy="900000"/>
          </a:xfrm>
          <a:prstGeom prst="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pPr>
            <a:r>
              <a:rPr lang="zh-CN" altLang="en-US" sz="1200" kern="0" dirty="0">
                <a:solidFill>
                  <a:schemeClr val="tx1"/>
                </a:solidFill>
                <a:latin typeface="微软雅黑" pitchFamily="34" charset="-122"/>
              </a:rPr>
              <a:t>报文定义工具</a:t>
            </a:r>
          </a:p>
        </p:txBody>
      </p:sp>
      <p:sp>
        <p:nvSpPr>
          <p:cNvPr id="13" name="矩形 25"/>
          <p:cNvSpPr/>
          <p:nvPr/>
        </p:nvSpPr>
        <p:spPr>
          <a:xfrm>
            <a:off x="3926003" y="1191108"/>
            <a:ext cx="668125" cy="900000"/>
          </a:xfrm>
          <a:prstGeom prst="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pPr>
            <a:r>
              <a:rPr lang="zh-CN" altLang="en-US" sz="1200" kern="0" dirty="0">
                <a:solidFill>
                  <a:schemeClr val="tx1"/>
                </a:solidFill>
                <a:latin typeface="微软雅黑" pitchFamily="34" charset="-122"/>
              </a:rPr>
              <a:t>事件逻辑编辑器</a:t>
            </a:r>
          </a:p>
        </p:txBody>
      </p:sp>
      <p:sp>
        <p:nvSpPr>
          <p:cNvPr id="14" name="矩形 26"/>
          <p:cNvSpPr/>
          <p:nvPr/>
        </p:nvSpPr>
        <p:spPr>
          <a:xfrm>
            <a:off x="3141141" y="1191108"/>
            <a:ext cx="668125" cy="900000"/>
          </a:xfrm>
          <a:prstGeom prst="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pPr>
            <a:r>
              <a:rPr lang="zh-CN" altLang="en-US" sz="1200" kern="0" dirty="0">
                <a:solidFill>
                  <a:schemeClr val="tx1"/>
                </a:solidFill>
                <a:latin typeface="微软雅黑" pitchFamily="34" charset="-122"/>
              </a:rPr>
              <a:t>接出服务定义工具</a:t>
            </a:r>
          </a:p>
        </p:txBody>
      </p:sp>
      <p:sp>
        <p:nvSpPr>
          <p:cNvPr id="15" name="矩形 27"/>
          <p:cNvSpPr/>
          <p:nvPr/>
        </p:nvSpPr>
        <p:spPr>
          <a:xfrm>
            <a:off x="4710865" y="1191108"/>
            <a:ext cx="668125" cy="900000"/>
          </a:xfrm>
          <a:prstGeom prst="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pPr>
            <a:r>
              <a:rPr lang="zh-CN" altLang="en-US" sz="1200" kern="0" dirty="0">
                <a:solidFill>
                  <a:schemeClr val="tx1"/>
                </a:solidFill>
                <a:latin typeface="微软雅黑" pitchFamily="34" charset="-122"/>
              </a:rPr>
              <a:t>逻辑服务定义工具</a:t>
            </a:r>
          </a:p>
        </p:txBody>
      </p:sp>
      <p:sp>
        <p:nvSpPr>
          <p:cNvPr id="16" name="矩形 28"/>
          <p:cNvSpPr/>
          <p:nvPr/>
        </p:nvSpPr>
        <p:spPr>
          <a:xfrm>
            <a:off x="6280589" y="1191108"/>
            <a:ext cx="668125" cy="900000"/>
          </a:xfrm>
          <a:prstGeom prst="rect">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pPr>
            <a:r>
              <a:rPr lang="zh-CN" altLang="en-US" sz="1200" kern="0" dirty="0">
                <a:solidFill>
                  <a:schemeClr val="tx1"/>
                </a:solidFill>
                <a:latin typeface="微软雅黑" pitchFamily="34" charset="-122"/>
              </a:rPr>
              <a:t>业务化报表集成工具</a:t>
            </a:r>
          </a:p>
        </p:txBody>
      </p:sp>
      <p:sp>
        <p:nvSpPr>
          <p:cNvPr id="17" name="矩形 29"/>
          <p:cNvSpPr/>
          <p:nvPr/>
        </p:nvSpPr>
        <p:spPr>
          <a:xfrm>
            <a:off x="5495727" y="1191108"/>
            <a:ext cx="668125" cy="900000"/>
          </a:xfrm>
          <a:prstGeom prst="rect">
            <a:avLst/>
          </a:prstGeom>
          <a:solidFill>
            <a:srgbClr val="0070C0"/>
          </a:solidFill>
          <a:ln/>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pPr>
            <a:r>
              <a:rPr lang="zh-CN" altLang="en-US" sz="1400" kern="0" dirty="0">
                <a:solidFill>
                  <a:schemeClr val="tx1"/>
                </a:solidFill>
                <a:latin typeface="Calibri"/>
                <a:ea typeface="宋体"/>
              </a:rPr>
              <a:t>流程建模工具</a:t>
            </a:r>
          </a:p>
        </p:txBody>
      </p:sp>
      <p:sp>
        <p:nvSpPr>
          <p:cNvPr id="18" name="内容占位符 2"/>
          <p:cNvSpPr>
            <a:spLocks noGrp="1"/>
          </p:cNvSpPr>
          <p:nvPr>
            <p:ph idx="1"/>
          </p:nvPr>
        </p:nvSpPr>
        <p:spPr>
          <a:xfrm>
            <a:off x="327281" y="2401892"/>
            <a:ext cx="9075325" cy="2344738"/>
          </a:xfrm>
        </p:spPr>
        <p:txBody>
          <a:bodyPr/>
          <a:lstStyle/>
          <a:p>
            <a:r>
              <a:rPr lang="zh-CN" altLang="en-US" sz="2000" kern="1200" dirty="0" smtClean="0">
                <a:solidFill>
                  <a:schemeClr val="dk1"/>
                </a:solidFill>
              </a:rPr>
              <a:t>流程建模工具采用</a:t>
            </a:r>
            <a:r>
              <a:rPr lang="en-US" altLang="zh-CN" sz="2000" kern="1200" dirty="0" smtClean="0">
                <a:solidFill>
                  <a:schemeClr val="dk1"/>
                </a:solidFill>
              </a:rPr>
              <a:t>BPMN</a:t>
            </a:r>
            <a:r>
              <a:rPr lang="zh-CN" altLang="en-US" sz="2000" kern="1200" dirty="0" smtClean="0">
                <a:solidFill>
                  <a:schemeClr val="dk1"/>
                </a:solidFill>
              </a:rPr>
              <a:t>标准</a:t>
            </a:r>
            <a:endParaRPr lang="en-US" altLang="zh-CN" sz="2000" kern="1200" dirty="0" smtClean="0">
              <a:solidFill>
                <a:schemeClr val="dk1"/>
              </a:solidFill>
            </a:endParaRPr>
          </a:p>
          <a:p>
            <a:r>
              <a:rPr lang="zh-CN" altLang="en-US" sz="2000" kern="1200" dirty="0" smtClean="0">
                <a:solidFill>
                  <a:schemeClr val="dk1"/>
                </a:solidFill>
              </a:rPr>
              <a:t>基于</a:t>
            </a:r>
            <a:r>
              <a:rPr lang="en-US" altLang="zh-CN" sz="2000" kern="1200" dirty="0">
                <a:solidFill>
                  <a:schemeClr val="dk1"/>
                </a:solidFill>
              </a:rPr>
              <a:t>BPMN</a:t>
            </a:r>
            <a:r>
              <a:rPr lang="zh-CN" altLang="en-US" sz="2000" kern="1200" dirty="0">
                <a:solidFill>
                  <a:schemeClr val="dk1"/>
                </a:solidFill>
              </a:rPr>
              <a:t>标准实现的流程建模工具，具备如下能力：</a:t>
            </a:r>
          </a:p>
          <a:p>
            <a:pPr lvl="1"/>
            <a:r>
              <a:rPr lang="zh-CN" altLang="en-US" sz="1600" kern="1200" dirty="0" smtClean="0">
                <a:solidFill>
                  <a:schemeClr val="dk1"/>
                </a:solidFill>
              </a:rPr>
              <a:t>提</a:t>
            </a:r>
            <a:r>
              <a:rPr lang="zh-CN" altLang="en-US" sz="1600" kern="1200" dirty="0">
                <a:solidFill>
                  <a:schemeClr val="dk1"/>
                </a:solidFill>
              </a:rPr>
              <a:t>供面向业务和技术的图形化流程建模能</a:t>
            </a:r>
            <a:r>
              <a:rPr lang="zh-CN" altLang="en-US" sz="1600" kern="1200" dirty="0" smtClean="0">
                <a:solidFill>
                  <a:schemeClr val="dk1"/>
                </a:solidFill>
              </a:rPr>
              <a:t>力</a:t>
            </a:r>
            <a:endParaRPr lang="en-US" altLang="zh-CN" sz="1600" kern="1200" dirty="0" smtClean="0">
              <a:solidFill>
                <a:schemeClr val="dk1"/>
              </a:solidFill>
            </a:endParaRPr>
          </a:p>
          <a:p>
            <a:pPr lvl="1"/>
            <a:r>
              <a:rPr lang="zh-CN" altLang="en-US" sz="1600" kern="1200" dirty="0" smtClean="0">
                <a:solidFill>
                  <a:schemeClr val="dk1"/>
                </a:solidFill>
              </a:rPr>
              <a:t>支</a:t>
            </a:r>
            <a:r>
              <a:rPr lang="zh-CN" altLang="en-US" sz="1600" kern="1200" dirty="0">
                <a:solidFill>
                  <a:schemeClr val="dk1"/>
                </a:solidFill>
              </a:rPr>
              <a:t>持业务人员与技术人员协同建模，业务人员的建模环境支持</a:t>
            </a:r>
            <a:r>
              <a:rPr lang="en-US" altLang="zh-CN" sz="1600" kern="1200" dirty="0">
                <a:solidFill>
                  <a:schemeClr val="dk1"/>
                </a:solidFill>
              </a:rPr>
              <a:t>WEB</a:t>
            </a:r>
            <a:r>
              <a:rPr lang="zh-CN" altLang="en-US" sz="1600" kern="1200" dirty="0">
                <a:solidFill>
                  <a:schemeClr val="dk1"/>
                </a:solidFill>
              </a:rPr>
              <a:t>浏览器方式，进行运行时调</a:t>
            </a:r>
            <a:r>
              <a:rPr lang="zh-CN" altLang="en-US" sz="1600" kern="1200" dirty="0" smtClean="0">
                <a:solidFill>
                  <a:schemeClr val="dk1"/>
                </a:solidFill>
              </a:rPr>
              <a:t>整</a:t>
            </a:r>
            <a:endParaRPr lang="zh-CN" altLang="en-US" sz="1600" kern="1200" dirty="0">
              <a:solidFill>
                <a:schemeClr val="dk1"/>
              </a:solidFill>
            </a:endParaRPr>
          </a:p>
        </p:txBody>
      </p:sp>
    </p:spTree>
    <p:extLst>
      <p:ext uri="{BB962C8B-B14F-4D97-AF65-F5344CB8AC3E}">
        <p14:creationId xmlns:p14="http://schemas.microsoft.com/office/powerpoint/2010/main" val="165643473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a:t>流程建模工具</a:t>
            </a:r>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87</a:t>
            </a:fld>
            <a:endParaRPr lang="en-US" altLang="zh-CN" dirty="0"/>
          </a:p>
        </p:txBody>
      </p:sp>
      <p:pic>
        <p:nvPicPr>
          <p:cNvPr id="4" name="对象 2"/>
          <p:cNvPicPr>
            <a:picLocks noGrp="1" noChangeArrowheads="1"/>
          </p:cNvPicPr>
          <p:nvPr>
            <p:ph idx="1"/>
          </p:nvPr>
        </p:nvPicPr>
        <p:blipFill>
          <a:blip r:embed="rId3">
            <a:extLst>
              <a:ext uri="{28A0092B-C50C-407E-A947-70E740481C1C}">
                <a14:useLocalDpi xmlns:a14="http://schemas.microsoft.com/office/drawing/2010/main" val="0"/>
              </a:ext>
            </a:extLst>
          </a:blip>
          <a:srcRect t="-539" r="-220" b="-723"/>
          <a:stretch>
            <a:fillRect/>
          </a:stretch>
        </p:blipFill>
        <p:spPr bwMode="auto">
          <a:xfrm>
            <a:off x="365126" y="1371600"/>
            <a:ext cx="5029199"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5546726" y="1371600"/>
            <a:ext cx="3657600" cy="2031325"/>
          </a:xfrm>
          <a:prstGeom prst="rect">
            <a:avLst/>
          </a:prstGeom>
        </p:spPr>
        <p:txBody>
          <a:bodyPr wrap="square">
            <a:spAutoFit/>
          </a:bodyPr>
          <a:lstStyle/>
          <a:p>
            <a:pPr marL="285750" indent="-285750">
              <a:buFont typeface="Arial" panose="020B0604020202020204" pitchFamily="34" charset="0"/>
              <a:buChar char="•"/>
            </a:pPr>
            <a:r>
              <a:rPr lang="zh-CN" altLang="en-US" dirty="0"/>
              <a:t>提供符合BPMN标准的流程建模工具</a:t>
            </a:r>
          </a:p>
          <a:p>
            <a:pPr marL="285750" indent="-285750">
              <a:buFont typeface="Arial" panose="020B0604020202020204" pitchFamily="34" charset="0"/>
              <a:buChar char="•"/>
            </a:pPr>
            <a:r>
              <a:rPr lang="zh-CN" altLang="en-US" dirty="0"/>
              <a:t>面向业务和技术的图形化流程，更易于协同建模</a:t>
            </a:r>
          </a:p>
          <a:p>
            <a:pPr marL="285750" indent="-285750">
              <a:buFont typeface="Arial" panose="020B0604020202020204" pitchFamily="34" charset="0"/>
              <a:buChar char="•"/>
            </a:pPr>
            <a:r>
              <a:rPr lang="zh-CN" altLang="en-US" dirty="0"/>
              <a:t>支持多种外部资源</a:t>
            </a:r>
          </a:p>
          <a:p>
            <a:pPr marL="285750" indent="-285750">
              <a:buFont typeface="Arial" panose="020B0604020202020204" pitchFamily="34" charset="0"/>
              <a:buChar char="•"/>
            </a:pPr>
            <a:r>
              <a:rPr lang="zh-CN" altLang="en-US" dirty="0"/>
              <a:t>支持扩容其他流程产品</a:t>
            </a:r>
          </a:p>
          <a:p>
            <a:pPr marL="285750" indent="-285750">
              <a:buFont typeface="Arial" panose="020B0604020202020204" pitchFamily="34" charset="0"/>
              <a:buChar char="•"/>
            </a:pPr>
            <a:r>
              <a:rPr lang="zh-CN" altLang="en-US" dirty="0"/>
              <a:t>具有多层钻取能力</a:t>
            </a:r>
          </a:p>
        </p:txBody>
      </p:sp>
    </p:spTree>
    <p:extLst>
      <p:ext uri="{BB962C8B-B14F-4D97-AF65-F5344CB8AC3E}">
        <p14:creationId xmlns:p14="http://schemas.microsoft.com/office/powerpoint/2010/main" val="86642210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a:t>平</a:t>
            </a:r>
            <a:r>
              <a:rPr lang="zh-CN" altLang="en-US" sz="2400" dirty="0" smtClean="0"/>
              <a:t>台工具扩展性</a:t>
            </a:r>
            <a:endParaRPr lang="zh-CN" altLang="en-US" sz="2400" dirty="0"/>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88</a:t>
            </a:fld>
            <a:endParaRPr lang="en-US" altLang="zh-CN" dirty="0"/>
          </a:p>
        </p:txBody>
      </p:sp>
      <p:sp>
        <p:nvSpPr>
          <p:cNvPr id="4" name="矩形 41"/>
          <p:cNvSpPr/>
          <p:nvPr/>
        </p:nvSpPr>
        <p:spPr bwMode="gray">
          <a:xfrm>
            <a:off x="369578" y="4476632"/>
            <a:ext cx="3493814" cy="928694"/>
          </a:xfrm>
          <a:prstGeom prst="rect">
            <a:avLst/>
          </a:prstGeom>
          <a:ln w="3175">
            <a:headEnd/>
            <a:tailEnd/>
          </a:ln>
        </p:spPr>
        <p:style>
          <a:lnRef idx="2">
            <a:schemeClr val="accent5"/>
          </a:lnRef>
          <a:fillRef idx="1">
            <a:schemeClr val="lt1"/>
          </a:fillRef>
          <a:effectRef idx="0">
            <a:schemeClr val="accent5"/>
          </a:effectRef>
          <a:fontRef idx="minor">
            <a:schemeClr val="dk1"/>
          </a:fontRef>
        </p:style>
        <p:txBody>
          <a:bodyPr wrap="none" rtlCol="0" anchor="ctr"/>
          <a:lstStyle/>
          <a:p>
            <a:pPr algn="ctr"/>
            <a:endParaRPr lang="zh-CN" altLang="en-US" sz="1400" dirty="0" smtClean="0">
              <a:latin typeface="+mn-ea"/>
              <a:ea typeface="+mn-ea"/>
            </a:endParaRPr>
          </a:p>
        </p:txBody>
      </p:sp>
      <p:sp>
        <p:nvSpPr>
          <p:cNvPr id="5" name="矩形 44"/>
          <p:cNvSpPr/>
          <p:nvPr/>
        </p:nvSpPr>
        <p:spPr bwMode="gray">
          <a:xfrm>
            <a:off x="369578" y="2844039"/>
            <a:ext cx="3493814" cy="928694"/>
          </a:xfrm>
          <a:prstGeom prst="rect">
            <a:avLst/>
          </a:prstGeom>
          <a:ln w="3175">
            <a:headEnd/>
            <a:tailEnd/>
          </a:ln>
        </p:spPr>
        <p:style>
          <a:lnRef idx="2">
            <a:schemeClr val="accent5"/>
          </a:lnRef>
          <a:fillRef idx="1">
            <a:schemeClr val="lt1"/>
          </a:fillRef>
          <a:effectRef idx="0">
            <a:schemeClr val="accent5"/>
          </a:effectRef>
          <a:fontRef idx="minor">
            <a:schemeClr val="dk1"/>
          </a:fontRef>
        </p:style>
        <p:txBody>
          <a:bodyPr wrap="none" rtlCol="0" anchor="ctr"/>
          <a:lstStyle/>
          <a:p>
            <a:pPr algn="ctr"/>
            <a:endParaRPr lang="zh-CN" altLang="en-US" sz="1400" dirty="0" smtClean="0">
              <a:latin typeface="+mn-ea"/>
              <a:ea typeface="+mn-ea"/>
            </a:endParaRPr>
          </a:p>
        </p:txBody>
      </p:sp>
      <p:sp>
        <p:nvSpPr>
          <p:cNvPr id="7" name="圆角矩形 49"/>
          <p:cNvSpPr/>
          <p:nvPr/>
        </p:nvSpPr>
        <p:spPr bwMode="gray">
          <a:xfrm>
            <a:off x="597435" y="5048136"/>
            <a:ext cx="911430" cy="285752"/>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zh-CN" sz="1400" dirty="0" smtClean="0">
                <a:latin typeface="+mn-ea"/>
                <a:ea typeface="+mn-ea"/>
              </a:rPr>
              <a:t>…</a:t>
            </a:r>
            <a:endParaRPr lang="zh-CN" altLang="en-US" sz="1400" dirty="0" smtClean="0">
              <a:latin typeface="+mn-ea"/>
              <a:ea typeface="+mn-ea"/>
            </a:endParaRPr>
          </a:p>
        </p:txBody>
      </p:sp>
      <p:sp>
        <p:nvSpPr>
          <p:cNvPr id="9" name="圆角矩形 52"/>
          <p:cNvSpPr/>
          <p:nvPr/>
        </p:nvSpPr>
        <p:spPr bwMode="gray">
          <a:xfrm>
            <a:off x="597435" y="4619508"/>
            <a:ext cx="911430" cy="285752"/>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zh-CN" altLang="en-US" sz="1400" dirty="0" smtClean="0">
                <a:latin typeface="+mn-ea"/>
                <a:ea typeface="+mn-ea"/>
              </a:rPr>
              <a:t>扩展点</a:t>
            </a:r>
            <a:r>
              <a:rPr lang="en-US" altLang="zh-CN" sz="1400" dirty="0" smtClean="0">
                <a:latin typeface="+mn-ea"/>
                <a:ea typeface="+mn-ea"/>
              </a:rPr>
              <a:t>1</a:t>
            </a:r>
            <a:endParaRPr lang="zh-CN" altLang="en-US" sz="1400" dirty="0" smtClean="0">
              <a:latin typeface="+mn-ea"/>
              <a:ea typeface="+mn-ea"/>
            </a:endParaRPr>
          </a:p>
        </p:txBody>
      </p:sp>
      <p:sp>
        <p:nvSpPr>
          <p:cNvPr id="10" name="圆角矩形 53"/>
          <p:cNvSpPr/>
          <p:nvPr/>
        </p:nvSpPr>
        <p:spPr bwMode="gray">
          <a:xfrm>
            <a:off x="1686088" y="5048136"/>
            <a:ext cx="911430" cy="285752"/>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zh-CN" sz="1400" dirty="0" smtClean="0">
                <a:latin typeface="+mn-ea"/>
              </a:rPr>
              <a:t>…</a:t>
            </a:r>
            <a:endParaRPr lang="zh-CN" altLang="en-US" sz="1400" dirty="0" smtClean="0">
              <a:latin typeface="+mn-ea"/>
              <a:ea typeface="+mn-ea"/>
            </a:endParaRPr>
          </a:p>
        </p:txBody>
      </p:sp>
      <p:sp>
        <p:nvSpPr>
          <p:cNvPr id="11" name="圆角矩形 54"/>
          <p:cNvSpPr/>
          <p:nvPr/>
        </p:nvSpPr>
        <p:spPr bwMode="gray">
          <a:xfrm>
            <a:off x="2774741" y="5048136"/>
            <a:ext cx="911430" cy="285752"/>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zh-CN" sz="1400" dirty="0" smtClean="0">
                <a:latin typeface="+mn-ea"/>
                <a:ea typeface="+mn-ea"/>
              </a:rPr>
              <a:t>…</a:t>
            </a:r>
            <a:endParaRPr lang="zh-CN" altLang="en-US" sz="1400" dirty="0" smtClean="0">
              <a:latin typeface="+mn-ea"/>
              <a:ea typeface="+mn-ea"/>
            </a:endParaRPr>
          </a:p>
        </p:txBody>
      </p:sp>
      <p:sp>
        <p:nvSpPr>
          <p:cNvPr id="12" name="圆角矩形 56"/>
          <p:cNvSpPr/>
          <p:nvPr/>
        </p:nvSpPr>
        <p:spPr bwMode="gray">
          <a:xfrm>
            <a:off x="1686088" y="4619508"/>
            <a:ext cx="911430" cy="285752"/>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zh-CN" altLang="en-US" sz="1400" dirty="0" smtClean="0">
                <a:latin typeface="+mn-ea"/>
              </a:rPr>
              <a:t>扩展点</a:t>
            </a:r>
            <a:r>
              <a:rPr lang="en-US" altLang="zh-CN" sz="1400" dirty="0" smtClean="0">
                <a:latin typeface="+mn-ea"/>
              </a:rPr>
              <a:t>2</a:t>
            </a:r>
            <a:endParaRPr lang="zh-CN" altLang="en-US" sz="1400" dirty="0" smtClean="0">
              <a:latin typeface="+mn-ea"/>
              <a:ea typeface="+mn-ea"/>
            </a:endParaRPr>
          </a:p>
        </p:txBody>
      </p:sp>
      <p:sp>
        <p:nvSpPr>
          <p:cNvPr id="13" name="圆角矩形 57"/>
          <p:cNvSpPr/>
          <p:nvPr/>
        </p:nvSpPr>
        <p:spPr bwMode="gray">
          <a:xfrm>
            <a:off x="2774741" y="4619508"/>
            <a:ext cx="911430" cy="285752"/>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zh-CN" altLang="en-US" sz="1400" dirty="0" smtClean="0">
                <a:latin typeface="+mn-ea"/>
                <a:ea typeface="+mn-ea"/>
              </a:rPr>
              <a:t>扩展点</a:t>
            </a:r>
            <a:r>
              <a:rPr lang="en-US" altLang="zh-CN" sz="1400" dirty="0" smtClean="0">
                <a:latin typeface="+mn-ea"/>
                <a:ea typeface="+mn-ea"/>
              </a:rPr>
              <a:t>3</a:t>
            </a:r>
            <a:endParaRPr lang="zh-CN" altLang="en-US" sz="1400" dirty="0" smtClean="0">
              <a:latin typeface="+mn-ea"/>
              <a:ea typeface="+mn-ea"/>
            </a:endParaRPr>
          </a:p>
        </p:txBody>
      </p:sp>
      <p:sp>
        <p:nvSpPr>
          <p:cNvPr id="14" name="圆角矩形 63"/>
          <p:cNvSpPr/>
          <p:nvPr/>
        </p:nvSpPr>
        <p:spPr bwMode="gray">
          <a:xfrm>
            <a:off x="597435" y="3344105"/>
            <a:ext cx="911430" cy="285752"/>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zh-CN" altLang="en-US" sz="1400" dirty="0" smtClean="0">
                <a:latin typeface="+mn-ea"/>
              </a:rPr>
              <a:t>扩展</a:t>
            </a:r>
            <a:r>
              <a:rPr lang="en-US" altLang="zh-CN" sz="1400" dirty="0" smtClean="0">
                <a:latin typeface="+mn-ea"/>
              </a:rPr>
              <a:t>1</a:t>
            </a:r>
          </a:p>
        </p:txBody>
      </p:sp>
      <p:sp>
        <p:nvSpPr>
          <p:cNvPr id="15" name="圆角矩形 64"/>
          <p:cNvSpPr/>
          <p:nvPr/>
        </p:nvSpPr>
        <p:spPr bwMode="gray">
          <a:xfrm>
            <a:off x="597435" y="2915477"/>
            <a:ext cx="911430" cy="285752"/>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zh-CN" altLang="en-US" sz="1400" dirty="0" smtClean="0">
                <a:latin typeface="+mn-ea"/>
              </a:rPr>
              <a:t>扩展点</a:t>
            </a:r>
            <a:r>
              <a:rPr lang="en-US" altLang="zh-CN" sz="1400" dirty="0" smtClean="0">
                <a:latin typeface="+mn-ea"/>
              </a:rPr>
              <a:t>1</a:t>
            </a:r>
            <a:endParaRPr lang="zh-CN" altLang="en-US" sz="1400" dirty="0" smtClean="0">
              <a:latin typeface="+mn-ea"/>
            </a:endParaRPr>
          </a:p>
        </p:txBody>
      </p:sp>
      <p:sp>
        <p:nvSpPr>
          <p:cNvPr id="16" name="圆角矩形 65"/>
          <p:cNvSpPr/>
          <p:nvPr/>
        </p:nvSpPr>
        <p:spPr bwMode="gray">
          <a:xfrm>
            <a:off x="1686088" y="3344105"/>
            <a:ext cx="911430" cy="285752"/>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zh-CN" sz="1400" dirty="0" smtClean="0">
                <a:latin typeface="+mn-ea"/>
              </a:rPr>
              <a:t>…</a:t>
            </a:r>
          </a:p>
        </p:txBody>
      </p:sp>
      <p:sp>
        <p:nvSpPr>
          <p:cNvPr id="17" name="圆角矩形 66"/>
          <p:cNvSpPr/>
          <p:nvPr/>
        </p:nvSpPr>
        <p:spPr bwMode="gray">
          <a:xfrm>
            <a:off x="2774741" y="3344105"/>
            <a:ext cx="911430" cy="285752"/>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zh-CN" altLang="en-US" sz="1400" dirty="0" smtClean="0">
                <a:latin typeface="+mn-ea"/>
                <a:ea typeface="+mn-ea"/>
              </a:rPr>
              <a:t>扩展</a:t>
            </a:r>
            <a:r>
              <a:rPr lang="en-US" altLang="zh-CN" sz="1400" dirty="0" smtClean="0">
                <a:latin typeface="+mn-ea"/>
              </a:rPr>
              <a:t>2</a:t>
            </a:r>
            <a:endParaRPr lang="zh-CN" altLang="en-US" sz="1400" dirty="0" smtClean="0">
              <a:latin typeface="+mn-ea"/>
              <a:ea typeface="+mn-ea"/>
            </a:endParaRPr>
          </a:p>
        </p:txBody>
      </p:sp>
      <p:sp>
        <p:nvSpPr>
          <p:cNvPr id="18" name="圆角矩形 68"/>
          <p:cNvSpPr/>
          <p:nvPr/>
        </p:nvSpPr>
        <p:spPr bwMode="gray">
          <a:xfrm>
            <a:off x="1686088" y="2915477"/>
            <a:ext cx="911430" cy="285752"/>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zh-CN" sz="1400" dirty="0" smtClean="0">
                <a:latin typeface="+mn-ea"/>
              </a:rPr>
              <a:t>…</a:t>
            </a:r>
          </a:p>
        </p:txBody>
      </p:sp>
      <p:sp>
        <p:nvSpPr>
          <p:cNvPr id="19" name="圆角矩形 69"/>
          <p:cNvSpPr/>
          <p:nvPr/>
        </p:nvSpPr>
        <p:spPr bwMode="gray">
          <a:xfrm>
            <a:off x="2774741" y="2915477"/>
            <a:ext cx="911430" cy="285752"/>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zh-CN" altLang="en-US" sz="1400" dirty="0" smtClean="0">
                <a:latin typeface="+mn-ea"/>
              </a:rPr>
              <a:t>扩展点</a:t>
            </a:r>
            <a:r>
              <a:rPr lang="en-US" altLang="zh-CN" sz="1400" dirty="0" smtClean="0">
                <a:latin typeface="+mn-ea"/>
              </a:rPr>
              <a:t>2</a:t>
            </a:r>
            <a:endParaRPr lang="zh-CN" altLang="en-US" sz="1400" dirty="0" smtClean="0">
              <a:latin typeface="+mn-ea"/>
            </a:endParaRPr>
          </a:p>
        </p:txBody>
      </p:sp>
      <p:pic>
        <p:nvPicPr>
          <p:cNvPr id="20" name="Picture 1"/>
          <p:cNvPicPr>
            <a:picLocks noChangeAspect="1" noChangeArrowheads="1"/>
          </p:cNvPicPr>
          <p:nvPr/>
        </p:nvPicPr>
        <p:blipFill>
          <a:blip r:embed="rId3" cstate="print"/>
          <a:srcRect/>
          <a:stretch>
            <a:fillRect/>
          </a:stretch>
        </p:blipFill>
        <p:spPr bwMode="auto">
          <a:xfrm rot="5400000">
            <a:off x="924890" y="4259123"/>
            <a:ext cx="251457" cy="379762"/>
          </a:xfrm>
          <a:prstGeom prst="rect">
            <a:avLst/>
          </a:prstGeom>
          <a:noFill/>
          <a:ln w="9525">
            <a:noFill/>
            <a:miter lim="800000"/>
            <a:headEnd/>
            <a:tailEnd/>
          </a:ln>
        </p:spPr>
      </p:pic>
      <p:cxnSp>
        <p:nvCxnSpPr>
          <p:cNvPr id="21" name="曲线连接符 72"/>
          <p:cNvCxnSpPr>
            <a:stCxn id="14" idx="2"/>
            <a:endCxn id="20" idx="1"/>
          </p:cNvCxnSpPr>
          <p:nvPr/>
        </p:nvCxnSpPr>
        <p:spPr bwMode="auto">
          <a:xfrm rot="5400000">
            <a:off x="705177" y="3975301"/>
            <a:ext cx="693419" cy="2531"/>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22" name="矩形 87"/>
          <p:cNvSpPr/>
          <p:nvPr/>
        </p:nvSpPr>
        <p:spPr bwMode="gray">
          <a:xfrm>
            <a:off x="369578" y="1333360"/>
            <a:ext cx="3493814" cy="928694"/>
          </a:xfrm>
          <a:prstGeom prst="rect">
            <a:avLst/>
          </a:prstGeom>
          <a:ln w="3175">
            <a:headEnd/>
            <a:tailEnd/>
          </a:ln>
        </p:spPr>
        <p:style>
          <a:lnRef idx="2">
            <a:schemeClr val="accent5"/>
          </a:lnRef>
          <a:fillRef idx="1">
            <a:schemeClr val="lt1"/>
          </a:fillRef>
          <a:effectRef idx="0">
            <a:schemeClr val="accent5"/>
          </a:effectRef>
          <a:fontRef idx="minor">
            <a:schemeClr val="dk1"/>
          </a:fontRef>
        </p:style>
        <p:txBody>
          <a:bodyPr wrap="none" rtlCol="0" anchor="ctr"/>
          <a:lstStyle/>
          <a:p>
            <a:pPr algn="ctr"/>
            <a:endParaRPr lang="zh-CN" altLang="en-US" sz="1400" dirty="0" smtClean="0">
              <a:latin typeface="+mn-ea"/>
              <a:ea typeface="+mn-ea"/>
            </a:endParaRPr>
          </a:p>
        </p:txBody>
      </p:sp>
      <p:sp>
        <p:nvSpPr>
          <p:cNvPr id="23" name="圆角矩形 89"/>
          <p:cNvSpPr/>
          <p:nvPr/>
        </p:nvSpPr>
        <p:spPr bwMode="gray">
          <a:xfrm>
            <a:off x="597435" y="1833426"/>
            <a:ext cx="911430" cy="285752"/>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zh-CN" altLang="en-US" sz="1400" dirty="0" smtClean="0">
                <a:latin typeface="+mn-ea"/>
              </a:rPr>
              <a:t>扩展</a:t>
            </a:r>
            <a:r>
              <a:rPr lang="en-US" altLang="zh-CN" sz="1400" dirty="0" smtClean="0">
                <a:latin typeface="+mn-ea"/>
              </a:rPr>
              <a:t>1</a:t>
            </a:r>
          </a:p>
        </p:txBody>
      </p:sp>
      <p:sp>
        <p:nvSpPr>
          <p:cNvPr id="24" name="圆角矩形 90"/>
          <p:cNvSpPr/>
          <p:nvPr/>
        </p:nvSpPr>
        <p:spPr bwMode="gray">
          <a:xfrm>
            <a:off x="597435" y="1404798"/>
            <a:ext cx="911430" cy="285752"/>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zh-CN" sz="1400" dirty="0" smtClean="0">
                <a:latin typeface="+mn-ea"/>
                <a:ea typeface="+mn-ea"/>
              </a:rPr>
              <a:t>…</a:t>
            </a:r>
            <a:endParaRPr lang="zh-CN" altLang="en-US" sz="1400" dirty="0" smtClean="0">
              <a:latin typeface="+mn-ea"/>
              <a:ea typeface="+mn-ea"/>
            </a:endParaRPr>
          </a:p>
        </p:txBody>
      </p:sp>
      <p:sp>
        <p:nvSpPr>
          <p:cNvPr id="25" name="圆角矩形 91"/>
          <p:cNvSpPr/>
          <p:nvPr/>
        </p:nvSpPr>
        <p:spPr bwMode="gray">
          <a:xfrm>
            <a:off x="1686088" y="1833426"/>
            <a:ext cx="911430" cy="285752"/>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zh-CN" altLang="en-US" sz="1400" dirty="0" smtClean="0">
                <a:latin typeface="+mn-ea"/>
              </a:rPr>
              <a:t>扩展</a:t>
            </a:r>
            <a:r>
              <a:rPr lang="en-US" altLang="zh-CN" sz="1400" dirty="0" smtClean="0">
                <a:latin typeface="+mn-ea"/>
              </a:rPr>
              <a:t>2</a:t>
            </a:r>
          </a:p>
        </p:txBody>
      </p:sp>
      <p:sp>
        <p:nvSpPr>
          <p:cNvPr id="26" name="圆角矩形 92"/>
          <p:cNvSpPr/>
          <p:nvPr/>
        </p:nvSpPr>
        <p:spPr bwMode="gray">
          <a:xfrm>
            <a:off x="2774741" y="1833426"/>
            <a:ext cx="911430" cy="285752"/>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zh-CN" altLang="en-US" sz="1400" dirty="0" smtClean="0">
                <a:latin typeface="+mn-ea"/>
              </a:rPr>
              <a:t>扩展</a:t>
            </a:r>
            <a:r>
              <a:rPr lang="en-US" altLang="zh-CN" sz="1400" dirty="0" smtClean="0">
                <a:latin typeface="+mn-ea"/>
              </a:rPr>
              <a:t>3</a:t>
            </a:r>
          </a:p>
        </p:txBody>
      </p:sp>
      <p:sp>
        <p:nvSpPr>
          <p:cNvPr id="27" name="圆角矩形 94"/>
          <p:cNvSpPr/>
          <p:nvPr/>
        </p:nvSpPr>
        <p:spPr bwMode="gray">
          <a:xfrm>
            <a:off x="1686088" y="1404798"/>
            <a:ext cx="911430" cy="285752"/>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zh-CN" sz="1400" dirty="0" smtClean="0">
                <a:latin typeface="+mn-ea"/>
                <a:ea typeface="+mn-ea"/>
              </a:rPr>
              <a:t>…</a:t>
            </a:r>
            <a:endParaRPr lang="zh-CN" altLang="en-US" sz="1400" dirty="0" smtClean="0">
              <a:latin typeface="+mn-ea"/>
              <a:ea typeface="+mn-ea"/>
            </a:endParaRPr>
          </a:p>
        </p:txBody>
      </p:sp>
      <p:sp>
        <p:nvSpPr>
          <p:cNvPr id="28" name="圆角矩形 95"/>
          <p:cNvSpPr/>
          <p:nvPr/>
        </p:nvSpPr>
        <p:spPr bwMode="gray">
          <a:xfrm>
            <a:off x="2774741" y="1404798"/>
            <a:ext cx="911430" cy="285752"/>
          </a:xfrm>
          <a:prstGeom prst="roundRect">
            <a:avLst/>
          </a:prstGeom>
          <a:ln>
            <a:headEnd/>
            <a:tailEn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zh-CN" sz="1400" dirty="0" smtClean="0">
                <a:latin typeface="+mn-ea"/>
              </a:rPr>
              <a:t>…</a:t>
            </a:r>
          </a:p>
        </p:txBody>
      </p:sp>
      <p:pic>
        <p:nvPicPr>
          <p:cNvPr id="29" name="Picture 1"/>
          <p:cNvPicPr>
            <a:picLocks noChangeAspect="1" noChangeArrowheads="1"/>
          </p:cNvPicPr>
          <p:nvPr/>
        </p:nvPicPr>
        <p:blipFill>
          <a:blip r:embed="rId3" cstate="print"/>
          <a:srcRect/>
          <a:stretch>
            <a:fillRect/>
          </a:stretch>
        </p:blipFill>
        <p:spPr bwMode="auto">
          <a:xfrm rot="5400000">
            <a:off x="929955" y="2626530"/>
            <a:ext cx="251457" cy="379762"/>
          </a:xfrm>
          <a:prstGeom prst="rect">
            <a:avLst/>
          </a:prstGeom>
          <a:noFill/>
          <a:ln w="9525">
            <a:noFill/>
            <a:miter lim="800000"/>
            <a:headEnd/>
            <a:tailEnd/>
          </a:ln>
        </p:spPr>
      </p:pic>
      <p:cxnSp>
        <p:nvCxnSpPr>
          <p:cNvPr id="30" name="曲线连接符 98"/>
          <p:cNvCxnSpPr>
            <a:stCxn id="23" idx="2"/>
            <a:endCxn id="29" idx="1"/>
          </p:cNvCxnSpPr>
          <p:nvPr/>
        </p:nvCxnSpPr>
        <p:spPr bwMode="auto">
          <a:xfrm rot="16200000" flipH="1">
            <a:off x="768665" y="2403663"/>
            <a:ext cx="571505" cy="2534"/>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pic>
        <p:nvPicPr>
          <p:cNvPr id="31" name="Picture 1"/>
          <p:cNvPicPr>
            <a:picLocks noChangeAspect="1" noChangeArrowheads="1"/>
          </p:cNvPicPr>
          <p:nvPr/>
        </p:nvPicPr>
        <p:blipFill>
          <a:blip r:embed="rId3" cstate="print"/>
          <a:srcRect/>
          <a:stretch>
            <a:fillRect/>
          </a:stretch>
        </p:blipFill>
        <p:spPr bwMode="auto">
          <a:xfrm rot="5400000">
            <a:off x="3102196" y="2637011"/>
            <a:ext cx="251457" cy="379762"/>
          </a:xfrm>
          <a:prstGeom prst="rect">
            <a:avLst/>
          </a:prstGeom>
          <a:noFill/>
          <a:ln w="9525">
            <a:noFill/>
            <a:miter lim="800000"/>
            <a:headEnd/>
            <a:tailEnd/>
          </a:ln>
        </p:spPr>
      </p:pic>
      <p:cxnSp>
        <p:nvCxnSpPr>
          <p:cNvPr id="32" name="曲线连接符 100"/>
          <p:cNvCxnSpPr>
            <a:stCxn id="26" idx="2"/>
            <a:endCxn id="31" idx="1"/>
          </p:cNvCxnSpPr>
          <p:nvPr/>
        </p:nvCxnSpPr>
        <p:spPr bwMode="auto">
          <a:xfrm rot="5400000">
            <a:off x="2938197" y="2408907"/>
            <a:ext cx="581986" cy="2531"/>
          </a:xfrm>
          <a:prstGeom prst="curvedConnector3">
            <a:avLst>
              <a:gd name="adj1" fmla="val 50000"/>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pic>
        <p:nvPicPr>
          <p:cNvPr id="33" name="Picture 1"/>
          <p:cNvPicPr>
            <a:picLocks noChangeAspect="1" noChangeArrowheads="1"/>
          </p:cNvPicPr>
          <p:nvPr/>
        </p:nvPicPr>
        <p:blipFill>
          <a:blip r:embed="rId3" cstate="print"/>
          <a:srcRect/>
          <a:stretch>
            <a:fillRect/>
          </a:stretch>
        </p:blipFill>
        <p:spPr bwMode="auto">
          <a:xfrm rot="5400000">
            <a:off x="3092068" y="4259122"/>
            <a:ext cx="251457" cy="379762"/>
          </a:xfrm>
          <a:prstGeom prst="rect">
            <a:avLst/>
          </a:prstGeom>
          <a:noFill/>
          <a:ln w="9525">
            <a:noFill/>
            <a:miter lim="800000"/>
            <a:headEnd/>
            <a:tailEnd/>
          </a:ln>
        </p:spPr>
      </p:pic>
      <p:cxnSp>
        <p:nvCxnSpPr>
          <p:cNvPr id="34" name="曲线连接符 74"/>
          <p:cNvCxnSpPr>
            <a:stCxn id="17" idx="2"/>
            <a:endCxn id="33" idx="1"/>
          </p:cNvCxnSpPr>
          <p:nvPr/>
        </p:nvCxnSpPr>
        <p:spPr bwMode="auto">
          <a:xfrm rot="5400000">
            <a:off x="2877417" y="3970237"/>
            <a:ext cx="693418" cy="12659"/>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pic>
        <p:nvPicPr>
          <p:cNvPr id="35" name="Picture 1"/>
          <p:cNvPicPr>
            <a:picLocks noChangeAspect="1" noChangeArrowheads="1"/>
          </p:cNvPicPr>
          <p:nvPr/>
        </p:nvPicPr>
        <p:blipFill>
          <a:blip r:embed="rId3" cstate="print"/>
          <a:srcRect/>
          <a:stretch>
            <a:fillRect/>
          </a:stretch>
        </p:blipFill>
        <p:spPr bwMode="auto">
          <a:xfrm rot="5400000">
            <a:off x="2013543" y="4259123"/>
            <a:ext cx="251457" cy="379762"/>
          </a:xfrm>
          <a:prstGeom prst="rect">
            <a:avLst/>
          </a:prstGeom>
          <a:noFill/>
          <a:ln w="9525">
            <a:noFill/>
            <a:miter lim="800000"/>
            <a:headEnd/>
            <a:tailEnd/>
          </a:ln>
        </p:spPr>
      </p:pic>
      <p:sp>
        <p:nvSpPr>
          <p:cNvPr id="36" name="TextBox 35"/>
          <p:cNvSpPr txBox="1"/>
          <p:nvPr/>
        </p:nvSpPr>
        <p:spPr>
          <a:xfrm>
            <a:off x="3900864" y="4631304"/>
            <a:ext cx="1107996" cy="369332"/>
          </a:xfrm>
          <a:prstGeom prst="rect">
            <a:avLst/>
          </a:prstGeom>
          <a:noFill/>
        </p:spPr>
        <p:txBody>
          <a:bodyPr wrap="none" rtlCol="0">
            <a:spAutoFit/>
          </a:bodyPr>
          <a:lstStyle/>
          <a:p>
            <a:r>
              <a:rPr lang="zh-CN" altLang="en-US" dirty="0" smtClean="0">
                <a:latin typeface="+mn-ea"/>
                <a:ea typeface="+mn-ea"/>
              </a:rPr>
              <a:t>技术平台</a:t>
            </a:r>
            <a:endParaRPr lang="zh-CN" altLang="en-US" dirty="0">
              <a:latin typeface="+mn-ea"/>
              <a:ea typeface="+mn-ea"/>
            </a:endParaRPr>
          </a:p>
        </p:txBody>
      </p:sp>
      <p:sp>
        <p:nvSpPr>
          <p:cNvPr id="37" name="TextBox 36"/>
          <p:cNvSpPr txBox="1"/>
          <p:nvPr/>
        </p:nvSpPr>
        <p:spPr>
          <a:xfrm>
            <a:off x="3900864" y="3010853"/>
            <a:ext cx="1107996" cy="369332"/>
          </a:xfrm>
          <a:prstGeom prst="rect">
            <a:avLst/>
          </a:prstGeom>
          <a:noFill/>
        </p:spPr>
        <p:txBody>
          <a:bodyPr wrap="none" rtlCol="0">
            <a:spAutoFit/>
          </a:bodyPr>
          <a:lstStyle/>
          <a:p>
            <a:r>
              <a:rPr lang="zh-CN" altLang="en-US" dirty="0" smtClean="0">
                <a:latin typeface="+mn-ea"/>
                <a:ea typeface="+mn-ea"/>
              </a:rPr>
              <a:t>产品平台</a:t>
            </a:r>
            <a:endParaRPr lang="zh-CN" altLang="en-US" dirty="0">
              <a:latin typeface="+mn-ea"/>
              <a:ea typeface="+mn-ea"/>
            </a:endParaRPr>
          </a:p>
        </p:txBody>
      </p:sp>
      <p:sp>
        <p:nvSpPr>
          <p:cNvPr id="38" name="TextBox 37"/>
          <p:cNvSpPr txBox="1"/>
          <p:nvPr/>
        </p:nvSpPr>
        <p:spPr>
          <a:xfrm>
            <a:off x="3905329" y="1547674"/>
            <a:ext cx="1107996" cy="369332"/>
          </a:xfrm>
          <a:prstGeom prst="rect">
            <a:avLst/>
          </a:prstGeom>
          <a:noFill/>
        </p:spPr>
        <p:txBody>
          <a:bodyPr wrap="none" rtlCol="0">
            <a:spAutoFit/>
          </a:bodyPr>
          <a:lstStyle/>
          <a:p>
            <a:r>
              <a:rPr lang="zh-CN" altLang="en-US" dirty="0" smtClean="0">
                <a:latin typeface="+mn-ea"/>
                <a:ea typeface="+mn-ea"/>
              </a:rPr>
              <a:t>定制平台</a:t>
            </a:r>
            <a:endParaRPr lang="zh-CN" altLang="en-US" dirty="0">
              <a:latin typeface="+mn-ea"/>
              <a:ea typeface="+mn-ea"/>
            </a:endParaRPr>
          </a:p>
        </p:txBody>
      </p:sp>
      <p:sp>
        <p:nvSpPr>
          <p:cNvPr id="39" name="任意多边形 104"/>
          <p:cNvSpPr/>
          <p:nvPr/>
        </p:nvSpPr>
        <p:spPr bwMode="auto">
          <a:xfrm>
            <a:off x="1760157" y="2113807"/>
            <a:ext cx="601829" cy="2208811"/>
          </a:xfrm>
          <a:custGeom>
            <a:avLst/>
            <a:gdLst>
              <a:gd name="connsiteX0" fmla="*/ 342405 w 566057"/>
              <a:gd name="connsiteY0" fmla="*/ 0 h 2208811"/>
              <a:gd name="connsiteX1" fmla="*/ 93023 w 566057"/>
              <a:gd name="connsiteY1" fmla="*/ 332510 h 2208811"/>
              <a:gd name="connsiteX2" fmla="*/ 556161 w 566057"/>
              <a:gd name="connsiteY2" fmla="*/ 1187533 h 2208811"/>
              <a:gd name="connsiteX3" fmla="*/ 33647 w 566057"/>
              <a:gd name="connsiteY3" fmla="*/ 1781299 h 2208811"/>
              <a:gd name="connsiteX4" fmla="*/ 354280 w 566057"/>
              <a:gd name="connsiteY4" fmla="*/ 2208811 h 2208811"/>
              <a:gd name="connsiteX5" fmla="*/ 354280 w 566057"/>
              <a:gd name="connsiteY5" fmla="*/ 2208811 h 2208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6057" h="2208811">
                <a:moveTo>
                  <a:pt x="342405" y="0"/>
                </a:moveTo>
                <a:cubicBezTo>
                  <a:pt x="199901" y="67294"/>
                  <a:pt x="57397" y="134588"/>
                  <a:pt x="93023" y="332510"/>
                </a:cubicBezTo>
                <a:cubicBezTo>
                  <a:pt x="128649" y="530432"/>
                  <a:pt x="566057" y="946068"/>
                  <a:pt x="556161" y="1187533"/>
                </a:cubicBezTo>
                <a:cubicBezTo>
                  <a:pt x="546265" y="1428998"/>
                  <a:pt x="67294" y="1611086"/>
                  <a:pt x="33647" y="1781299"/>
                </a:cubicBezTo>
                <a:cubicBezTo>
                  <a:pt x="0" y="1951512"/>
                  <a:pt x="354280" y="2208811"/>
                  <a:pt x="354280" y="2208811"/>
                </a:cubicBezTo>
                <a:lnTo>
                  <a:pt x="354280" y="2208811"/>
                </a:lnTo>
              </a:path>
            </a:pathLst>
          </a:custGeom>
          <a:ln>
            <a:headEnd type="none" w="med" len="med"/>
            <a:tailEnd type="none" w="med" len="med"/>
          </a:ln>
        </p:spPr>
        <p:style>
          <a:lnRef idx="3">
            <a:schemeClr val="dk1"/>
          </a:lnRef>
          <a:fillRef idx="0">
            <a:schemeClr val="dk1"/>
          </a:fillRef>
          <a:effectRef idx="2">
            <a:schemeClr val="dk1"/>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仿宋_GB2312" pitchFamily="49" charset="-122"/>
            </a:endParaRPr>
          </a:p>
        </p:txBody>
      </p:sp>
      <p:sp>
        <p:nvSpPr>
          <p:cNvPr id="2" name="Rectangle 1"/>
          <p:cNvSpPr/>
          <p:nvPr/>
        </p:nvSpPr>
        <p:spPr>
          <a:xfrm>
            <a:off x="5395100" y="1333360"/>
            <a:ext cx="3428225" cy="2862322"/>
          </a:xfrm>
          <a:prstGeom prst="rect">
            <a:avLst/>
          </a:prstGeom>
        </p:spPr>
        <p:txBody>
          <a:bodyPr wrap="square">
            <a:spAutoFit/>
          </a:bodyPr>
          <a:lstStyle/>
          <a:p>
            <a:pPr marL="285750" indent="-285750">
              <a:buFont typeface="Arial" panose="020B0604020202020204" pitchFamily="34" charset="0"/>
              <a:buChar char="•"/>
            </a:pPr>
            <a:r>
              <a:rPr lang="zh-CN" altLang="en-US" dirty="0"/>
              <a:t>扩展点定义一致性</a:t>
            </a:r>
          </a:p>
          <a:p>
            <a:r>
              <a:rPr lang="en-US" altLang="zh-CN" dirty="0"/>
              <a:t> </a:t>
            </a:r>
            <a:r>
              <a:rPr lang="en-US" altLang="zh-CN" dirty="0" smtClean="0"/>
              <a:t>    </a:t>
            </a:r>
            <a:r>
              <a:rPr lang="zh-CN" altLang="en-US" dirty="0" smtClean="0"/>
              <a:t>- </a:t>
            </a:r>
            <a:r>
              <a:rPr lang="zh-CN" altLang="en-US" dirty="0"/>
              <a:t>由Schema定义格式</a:t>
            </a:r>
          </a:p>
          <a:p>
            <a:pPr marL="285750" indent="-285750">
              <a:buFont typeface="Arial" panose="020B0604020202020204" pitchFamily="34" charset="0"/>
              <a:buChar char="•"/>
            </a:pPr>
            <a:r>
              <a:rPr lang="zh-CN" altLang="en-US" dirty="0"/>
              <a:t>扩展点解析一致性</a:t>
            </a:r>
          </a:p>
          <a:p>
            <a:pPr marL="285750" indent="-285750">
              <a:buFont typeface="Arial" panose="020B0604020202020204" pitchFamily="34" charset="0"/>
              <a:buChar char="•"/>
            </a:pPr>
            <a:r>
              <a:rPr lang="zh-CN" altLang="en-US" dirty="0"/>
              <a:t>扩展点、扩展管理统一性</a:t>
            </a:r>
          </a:p>
          <a:p>
            <a:r>
              <a:rPr lang="zh-CN" altLang="en-US" dirty="0" smtClean="0"/>
              <a:t>     - </a:t>
            </a:r>
            <a:r>
              <a:rPr lang="zh-CN" altLang="en-US" dirty="0"/>
              <a:t>缓存管理</a:t>
            </a:r>
          </a:p>
          <a:p>
            <a:r>
              <a:rPr lang="zh-CN" altLang="en-US" dirty="0" smtClean="0"/>
              <a:t>     - </a:t>
            </a:r>
            <a:r>
              <a:rPr lang="zh-CN" altLang="en-US" dirty="0"/>
              <a:t>生命周期管理</a:t>
            </a:r>
          </a:p>
          <a:p>
            <a:pPr marL="285750" indent="-285750">
              <a:buFont typeface="Arial" panose="020B0604020202020204" pitchFamily="34" charset="0"/>
              <a:buChar char="•"/>
            </a:pPr>
            <a:r>
              <a:rPr lang="zh-CN" altLang="en-US" dirty="0"/>
              <a:t>开发平台根据定义自动生成扩展点设置界面</a:t>
            </a:r>
          </a:p>
          <a:p>
            <a:pPr marL="285750" indent="-285750">
              <a:buFont typeface="Arial" panose="020B0604020202020204" pitchFamily="34" charset="0"/>
              <a:buChar char="•"/>
            </a:pPr>
            <a:r>
              <a:rPr lang="zh-CN" altLang="en-US" dirty="0"/>
              <a:t>开发平台自动校验扩展点属性</a:t>
            </a:r>
          </a:p>
        </p:txBody>
      </p:sp>
    </p:spTree>
    <p:extLst>
      <p:ext uri="{BB962C8B-B14F-4D97-AF65-F5344CB8AC3E}">
        <p14:creationId xmlns:p14="http://schemas.microsoft.com/office/powerpoint/2010/main" val="152722926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en-US" altLang="zh-CN" sz="2400" dirty="0" smtClean="0"/>
              <a:t>JavaScript</a:t>
            </a:r>
            <a:r>
              <a:rPr lang="zh-CN" altLang="en-US" sz="2400" dirty="0" smtClean="0"/>
              <a:t>代码提示</a:t>
            </a:r>
            <a:endParaRPr lang="zh-CN" altLang="en-US" sz="2400" dirty="0"/>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89</a:t>
            </a:fld>
            <a:endParaRPr lang="en-US" altLang="zh-CN" dirty="0"/>
          </a:p>
        </p:txBody>
      </p:sp>
      <p:pic>
        <p:nvPicPr>
          <p:cNvPr id="2" name="Picture 1"/>
          <p:cNvPicPr>
            <a:picLocks noChangeAspect="1"/>
          </p:cNvPicPr>
          <p:nvPr/>
        </p:nvPicPr>
        <p:blipFill>
          <a:blip r:embed="rId3"/>
          <a:stretch>
            <a:fillRect/>
          </a:stretch>
        </p:blipFill>
        <p:spPr>
          <a:xfrm>
            <a:off x="593725" y="1164608"/>
            <a:ext cx="5405438" cy="4819306"/>
          </a:xfrm>
          <a:prstGeom prst="rect">
            <a:avLst/>
          </a:prstGeom>
          <a:ln>
            <a:solidFill>
              <a:schemeClr val="bg1">
                <a:lumMod val="85000"/>
              </a:schemeClr>
            </a:solidFill>
          </a:ln>
        </p:spPr>
      </p:pic>
      <p:sp>
        <p:nvSpPr>
          <p:cNvPr id="5" name="Rectangle 4"/>
          <p:cNvSpPr/>
          <p:nvPr/>
        </p:nvSpPr>
        <p:spPr>
          <a:xfrm>
            <a:off x="6156326" y="1164608"/>
            <a:ext cx="3200400" cy="2308324"/>
          </a:xfrm>
          <a:prstGeom prst="rect">
            <a:avLst/>
          </a:prstGeom>
        </p:spPr>
        <p:txBody>
          <a:bodyPr wrap="square">
            <a:spAutoFit/>
          </a:bodyPr>
          <a:lstStyle/>
          <a:p>
            <a:pPr marL="285750" indent="-285750">
              <a:buFont typeface="Arial" panose="020B0604020202020204" pitchFamily="34" charset="0"/>
              <a:buChar char="•"/>
            </a:pPr>
            <a:r>
              <a:rPr lang="zh-CN" altLang="en-US" dirty="0" smtClean="0"/>
              <a:t>对</a:t>
            </a:r>
            <a:r>
              <a:rPr lang="en-US" altLang="zh-CN" dirty="0" smtClean="0"/>
              <a:t>JavaScript</a:t>
            </a:r>
            <a:r>
              <a:rPr lang="zh-CN" altLang="en-US" dirty="0" smtClean="0"/>
              <a:t>的类、默认构造函数、方法以及属性均可进行代码提示</a:t>
            </a:r>
            <a:endParaRPr lang="en-US" altLang="zh-CN" dirty="0" smtClean="0"/>
          </a:p>
          <a:p>
            <a:pPr marL="285750" indent="-285750">
              <a:buFont typeface="Arial" panose="020B0604020202020204" pitchFamily="34" charset="0"/>
              <a:buChar char="•"/>
            </a:pPr>
            <a:r>
              <a:rPr lang="zh-CN" altLang="en-US" dirty="0" smtClean="0"/>
              <a:t>代码提示中含有自动完成功能</a:t>
            </a:r>
            <a:endParaRPr lang="en-US" altLang="zh-CN" dirty="0" smtClean="0"/>
          </a:p>
          <a:p>
            <a:pPr marL="285750" indent="-285750">
              <a:buFont typeface="Arial" panose="020B0604020202020204" pitchFamily="34" charset="0"/>
              <a:buChar char="•"/>
            </a:pPr>
            <a:r>
              <a:rPr lang="zh-CN" altLang="en-US" dirty="0" smtClean="0"/>
              <a:t>进行提示的</a:t>
            </a:r>
            <a:r>
              <a:rPr lang="en-US" altLang="zh-CN" dirty="0" smtClean="0"/>
              <a:t>JavaScript</a:t>
            </a:r>
            <a:r>
              <a:rPr lang="zh-CN" altLang="en-US" dirty="0" smtClean="0"/>
              <a:t>需要遵循代码提示的规范进行编写或处理</a:t>
            </a:r>
            <a:endParaRPr lang="en-US" altLang="zh-CN" dirty="0" smtClean="0"/>
          </a:p>
        </p:txBody>
      </p:sp>
      <p:pic>
        <p:nvPicPr>
          <p:cNvPr id="3" name="Picture 2"/>
          <p:cNvPicPr>
            <a:picLocks noChangeAspect="1"/>
          </p:cNvPicPr>
          <p:nvPr/>
        </p:nvPicPr>
        <p:blipFill>
          <a:blip r:embed="rId4"/>
          <a:stretch>
            <a:fillRect/>
          </a:stretch>
        </p:blipFill>
        <p:spPr>
          <a:xfrm>
            <a:off x="791544" y="3601971"/>
            <a:ext cx="4983781" cy="1828800"/>
          </a:xfrm>
          <a:prstGeom prst="rect">
            <a:avLst/>
          </a:prstGeom>
          <a:ln>
            <a:solidFill>
              <a:schemeClr val="bg1">
                <a:lumMod val="85000"/>
              </a:schemeClr>
            </a:solidFill>
          </a:ln>
        </p:spPr>
      </p:pic>
    </p:spTree>
    <p:extLst>
      <p:ext uri="{BB962C8B-B14F-4D97-AF65-F5344CB8AC3E}">
        <p14:creationId xmlns:p14="http://schemas.microsoft.com/office/powerpoint/2010/main" val="157396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灯片编号占位符 3"/>
          <p:cNvSpPr>
            <a:spLocks noGrp="1"/>
          </p:cNvSpPr>
          <p:nvPr>
            <p:ph type="sldNum" sz="quarter" idx="4294967295"/>
          </p:nvPr>
        </p:nvSpPr>
        <p:spPr>
          <a:xfrm>
            <a:off x="274001" y="6397639"/>
            <a:ext cx="497963" cy="307975"/>
          </a:xfrm>
          <a:prstGeom prst="rect">
            <a:avLst/>
          </a:prstGeom>
        </p:spPr>
        <p:txBody>
          <a:bodyPr/>
          <a:lstStyle/>
          <a:p>
            <a:fld id="{BD61978C-FD3D-4268-8D6C-034E9AD544A3}" type="slidenum">
              <a:rPr lang="en-US" altLang="zh-CN" smtClean="0"/>
              <a:pPr/>
              <a:t>9</a:t>
            </a:fld>
            <a:endParaRPr lang="en-US" altLang="zh-CN" dirty="0"/>
          </a:p>
        </p:txBody>
      </p:sp>
      <p:pic>
        <p:nvPicPr>
          <p:cNvPr id="60" name="图片 1" descr="D:\Users\Jason\Pictures\Snap\snap00013.jpg"/>
          <p:cNvPicPr/>
          <p:nvPr/>
        </p:nvPicPr>
        <p:blipFill>
          <a:blip r:embed="rId3">
            <a:extLst>
              <a:ext uri="{28A0092B-C50C-407E-A947-70E740481C1C}">
                <a14:useLocalDpi xmlns:a14="http://schemas.microsoft.com/office/drawing/2010/main" val="0"/>
              </a:ext>
            </a:extLst>
          </a:blip>
          <a:srcRect/>
          <a:stretch>
            <a:fillRect/>
          </a:stretch>
        </p:blipFill>
        <p:spPr bwMode="auto">
          <a:xfrm>
            <a:off x="669925" y="1066805"/>
            <a:ext cx="8458200" cy="5029200"/>
          </a:xfrm>
          <a:prstGeom prst="rect">
            <a:avLst/>
          </a:prstGeom>
          <a:noFill/>
          <a:extLst>
            <a:ext uri="{909E8E84-426E-40DD-AFC4-6F175D3DCCD1}">
              <a14:hiddenFill xmlns:a14="http://schemas.microsoft.com/office/drawing/2010/main">
                <a:solidFill>
                  <a:srgbClr val="FFFFFF"/>
                </a:solidFill>
              </a14:hiddenFill>
            </a:ext>
          </a:extLst>
        </p:spPr>
      </p:pic>
      <p:sp>
        <p:nvSpPr>
          <p:cNvPr id="61" name="标题 3"/>
          <p:cNvSpPr>
            <a:spLocks noGrp="1"/>
          </p:cNvSpPr>
          <p:nvPr>
            <p:ph type="title"/>
          </p:nvPr>
        </p:nvSpPr>
        <p:spPr>
          <a:xfrm>
            <a:off x="322374" y="188915"/>
            <a:ext cx="8749665" cy="561975"/>
          </a:xfrm>
        </p:spPr>
        <p:txBody>
          <a:bodyPr/>
          <a:lstStyle/>
          <a:p>
            <a:r>
              <a:rPr lang="en-US" altLang="zh-CN" dirty="0" smtClean="0"/>
              <a:t>BPS</a:t>
            </a:r>
            <a:r>
              <a:rPr lang="zh-CN" altLang="en-US" dirty="0" smtClean="0"/>
              <a:t>产品</a:t>
            </a:r>
            <a:endParaRPr lang="zh-CN" altLang="en-US" dirty="0"/>
          </a:p>
        </p:txBody>
      </p:sp>
    </p:spTree>
    <p:extLst>
      <p:ext uri="{BB962C8B-B14F-4D97-AF65-F5344CB8AC3E}">
        <p14:creationId xmlns:p14="http://schemas.microsoft.com/office/powerpoint/2010/main" val="364776160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smtClean="0"/>
              <a:t>原型设计工具</a:t>
            </a:r>
            <a:endParaRPr lang="zh-CN" altLang="en-US" sz="2400" dirty="0"/>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90</a:t>
            </a:fld>
            <a:endParaRPr lang="en-US" altLang="zh-CN" dirty="0"/>
          </a:p>
        </p:txBody>
      </p:sp>
      <p:pic>
        <p:nvPicPr>
          <p:cNvPr id="4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709" y="882098"/>
            <a:ext cx="8877816" cy="5369980"/>
          </a:xfrm>
          <a:prstGeom prst="rect">
            <a:avLst/>
          </a:prstGeom>
          <a:noFill/>
          <a:ln w="9525">
            <a:solidFill>
              <a:schemeClr val="bg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Rectangular Callout 41"/>
          <p:cNvSpPr/>
          <p:nvPr/>
        </p:nvSpPr>
        <p:spPr bwMode="auto">
          <a:xfrm>
            <a:off x="5851525" y="4495800"/>
            <a:ext cx="3657600" cy="1901833"/>
          </a:xfrm>
          <a:prstGeom prst="wedgeRectCallout">
            <a:avLst>
              <a:gd name="adj1" fmla="val -65151"/>
              <a:gd name="adj2" fmla="val -39488"/>
            </a:avLst>
          </a:prstGeom>
          <a:solidFill>
            <a:schemeClr val="accent5">
              <a:lumMod val="90000"/>
              <a:alpha val="75000"/>
            </a:schemeClr>
          </a:solidFill>
          <a:ln w="9525" cap="flat" cmpd="sng" algn="ctr">
            <a:solidFill>
              <a:schemeClr val="accent5">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defTabSz="914400" rtl="0" eaLnBrk="1" fontAlgn="base" latinLnBrk="0" hangingPunct="1">
              <a:lnSpc>
                <a:spcPct val="100000"/>
              </a:lnSpc>
              <a:spcBef>
                <a:spcPct val="0"/>
              </a:spcBef>
              <a:spcAft>
                <a:spcPct val="0"/>
              </a:spcAft>
              <a:buClrTx/>
              <a:buSzTx/>
              <a:tabLst/>
            </a:pPr>
            <a:r>
              <a:rPr lang="en-US" altLang="zh-CN" sz="2000" baseline="-25000" dirty="0" smtClean="0">
                <a:latin typeface="Arial" charset="0"/>
                <a:ea typeface="宋体" charset="-122"/>
              </a:rPr>
              <a:t>1. </a:t>
            </a:r>
            <a:r>
              <a:rPr lang="zh-CN" altLang="en-US" sz="2000" baseline="-25000" dirty="0" smtClean="0">
                <a:latin typeface="Arial" charset="0"/>
                <a:ea typeface="宋体" charset="-122"/>
              </a:rPr>
              <a:t>提供基于业务人员</a:t>
            </a:r>
            <a:r>
              <a:rPr lang="en-US" altLang="zh-CN" sz="2000" baseline="-25000" dirty="0" smtClean="0">
                <a:latin typeface="Arial" charset="0"/>
                <a:ea typeface="宋体" charset="-122"/>
              </a:rPr>
              <a:t>/</a:t>
            </a:r>
            <a:r>
              <a:rPr lang="zh-CN" altLang="en-US" sz="2000" baseline="-25000" dirty="0" smtClean="0">
                <a:latin typeface="Arial" charset="0"/>
                <a:ea typeface="宋体" charset="-122"/>
              </a:rPr>
              <a:t>需求人员不同的编辑视图</a:t>
            </a:r>
            <a:endParaRPr lang="en-US" altLang="zh-CN" sz="2000" baseline="-25000" dirty="0" smtClean="0">
              <a:latin typeface="Arial" charset="0"/>
              <a:ea typeface="宋体" charset="-122"/>
            </a:endParaRPr>
          </a:p>
          <a:p>
            <a:pPr marR="0" defTabSz="914400" rtl="0" eaLnBrk="1" fontAlgn="base" latinLnBrk="0" hangingPunct="1">
              <a:lnSpc>
                <a:spcPct val="100000"/>
              </a:lnSpc>
              <a:spcBef>
                <a:spcPct val="0"/>
              </a:spcBef>
              <a:spcAft>
                <a:spcPct val="0"/>
              </a:spcAft>
              <a:buClrTx/>
              <a:buSzTx/>
              <a:tabLst/>
            </a:pPr>
            <a:r>
              <a:rPr lang="en-US" altLang="zh-CN" sz="2000" baseline="-25000" dirty="0" smtClean="0">
                <a:latin typeface="Arial" charset="0"/>
                <a:ea typeface="宋体" charset="-122"/>
              </a:rPr>
              <a:t>    - </a:t>
            </a:r>
            <a:r>
              <a:rPr lang="zh-CN" altLang="en-US" sz="2000" baseline="-25000" dirty="0" smtClean="0">
                <a:latin typeface="Arial" charset="0"/>
                <a:ea typeface="宋体" charset="-122"/>
              </a:rPr>
              <a:t>业务人员视图只能进行界面设计</a:t>
            </a:r>
            <a:endParaRPr lang="en-US" altLang="zh-CN" sz="2000" baseline="-25000" dirty="0" smtClean="0">
              <a:latin typeface="Arial" charset="0"/>
              <a:ea typeface="宋体" charset="-122"/>
            </a:endParaRPr>
          </a:p>
          <a:p>
            <a:pPr marR="0" defTabSz="914400" rtl="0" eaLnBrk="1" fontAlgn="base" latinLnBrk="0" hangingPunct="1">
              <a:lnSpc>
                <a:spcPct val="100000"/>
              </a:lnSpc>
              <a:spcBef>
                <a:spcPct val="0"/>
              </a:spcBef>
              <a:spcAft>
                <a:spcPct val="0"/>
              </a:spcAft>
              <a:buClrTx/>
              <a:buSzTx/>
              <a:tabLst/>
            </a:pPr>
            <a:r>
              <a:rPr lang="en-US" altLang="zh-CN" sz="2000" baseline="-25000" dirty="0">
                <a:latin typeface="Arial" charset="0"/>
                <a:ea typeface="宋体" charset="-122"/>
              </a:rPr>
              <a:t> </a:t>
            </a:r>
            <a:r>
              <a:rPr lang="en-US" altLang="zh-CN" sz="2000" baseline="-25000" dirty="0" smtClean="0">
                <a:latin typeface="Arial" charset="0"/>
                <a:ea typeface="宋体" charset="-122"/>
              </a:rPr>
              <a:t>   - </a:t>
            </a:r>
            <a:r>
              <a:rPr lang="zh-CN" altLang="en-US" sz="2000" baseline="-25000" dirty="0" smtClean="0">
                <a:latin typeface="Arial" charset="0"/>
                <a:ea typeface="宋体" charset="-122"/>
              </a:rPr>
              <a:t>需求人员视图可以进行页面流、业务逻辑、规则等设计</a:t>
            </a:r>
            <a:endParaRPr lang="en-US" altLang="zh-CN" sz="2000" baseline="-25000" dirty="0" smtClean="0">
              <a:latin typeface="Arial" charset="0"/>
              <a:ea typeface="宋体" charset="-122"/>
            </a:endParaRPr>
          </a:p>
          <a:p>
            <a:pPr marR="0" defTabSz="914400" rtl="0" eaLnBrk="1" fontAlgn="base" latinLnBrk="0" hangingPunct="1">
              <a:lnSpc>
                <a:spcPct val="100000"/>
              </a:lnSpc>
              <a:spcBef>
                <a:spcPct val="0"/>
              </a:spcBef>
              <a:spcAft>
                <a:spcPct val="0"/>
              </a:spcAft>
              <a:buClrTx/>
              <a:buSzTx/>
              <a:tabLst/>
            </a:pPr>
            <a:r>
              <a:rPr kumimoji="0" lang="en-US" altLang="zh-CN" sz="2000" i="0" u="none" strike="noStrike" cap="none" normalizeH="0" baseline="-25000" dirty="0" smtClean="0">
                <a:ln>
                  <a:noFill/>
                </a:ln>
                <a:solidFill>
                  <a:schemeClr val="tx1"/>
                </a:solidFill>
                <a:effectLst/>
                <a:latin typeface="Arial" charset="0"/>
                <a:ea typeface="宋体" charset="-122"/>
              </a:rPr>
              <a:t>2. </a:t>
            </a:r>
            <a:r>
              <a:rPr kumimoji="0" lang="zh-CN" altLang="en-US" sz="2000" i="0" u="none" strike="noStrike" cap="none" normalizeH="0" baseline="-25000" dirty="0" smtClean="0">
                <a:ln>
                  <a:noFill/>
                </a:ln>
                <a:solidFill>
                  <a:schemeClr val="tx1"/>
                </a:solidFill>
                <a:effectLst/>
                <a:latin typeface="Arial" charset="0"/>
                <a:ea typeface="宋体" charset="-122"/>
              </a:rPr>
              <a:t>使用图形化方式对界面进行设计</a:t>
            </a:r>
            <a:endParaRPr kumimoji="0" lang="en-US" altLang="zh-CN" sz="2000" i="0" u="none" strike="noStrike" cap="none" normalizeH="0" baseline="-25000" dirty="0" smtClean="0">
              <a:ln>
                <a:noFill/>
              </a:ln>
              <a:solidFill>
                <a:schemeClr val="tx1"/>
              </a:solidFill>
              <a:effectLst/>
              <a:latin typeface="Arial" charset="0"/>
              <a:ea typeface="宋体" charset="-122"/>
            </a:endParaRPr>
          </a:p>
          <a:p>
            <a:pPr marR="0" defTabSz="914400" rtl="0" eaLnBrk="1" fontAlgn="base" latinLnBrk="0" hangingPunct="1">
              <a:lnSpc>
                <a:spcPct val="100000"/>
              </a:lnSpc>
              <a:spcBef>
                <a:spcPct val="0"/>
              </a:spcBef>
              <a:spcAft>
                <a:spcPct val="0"/>
              </a:spcAft>
              <a:buClrTx/>
              <a:buSzTx/>
              <a:tabLst/>
            </a:pPr>
            <a:r>
              <a:rPr kumimoji="0" lang="en-US" altLang="zh-CN" sz="2000" i="0" u="none" strike="noStrike" cap="none" normalizeH="0" baseline="-25000" dirty="0" smtClean="0">
                <a:ln>
                  <a:noFill/>
                </a:ln>
                <a:solidFill>
                  <a:schemeClr val="tx1"/>
                </a:solidFill>
                <a:effectLst/>
                <a:latin typeface="Arial" charset="0"/>
                <a:ea typeface="宋体" charset="-122"/>
              </a:rPr>
              <a:t>3. </a:t>
            </a:r>
            <a:r>
              <a:rPr kumimoji="0" lang="zh-CN" altLang="en-US" sz="2000" i="0" u="none" strike="noStrike" cap="none" normalizeH="0" baseline="-25000" dirty="0" smtClean="0">
                <a:ln>
                  <a:noFill/>
                </a:ln>
                <a:solidFill>
                  <a:schemeClr val="tx1"/>
                </a:solidFill>
                <a:effectLst/>
                <a:latin typeface="Arial" charset="0"/>
                <a:ea typeface="宋体" charset="-122"/>
              </a:rPr>
              <a:t>提供导出成</a:t>
            </a:r>
            <a:r>
              <a:rPr kumimoji="0" lang="en-US" altLang="zh-CN" sz="2000" i="0" u="none" strike="noStrike" cap="none" normalizeH="0" baseline="-25000" dirty="0" smtClean="0">
                <a:ln>
                  <a:noFill/>
                </a:ln>
                <a:solidFill>
                  <a:schemeClr val="tx1"/>
                </a:solidFill>
                <a:effectLst/>
                <a:latin typeface="Arial" charset="0"/>
                <a:ea typeface="宋体" charset="-122"/>
              </a:rPr>
              <a:t>HTML</a:t>
            </a:r>
            <a:r>
              <a:rPr kumimoji="0" lang="zh-CN" altLang="en-US" sz="2000" i="0" u="none" strike="noStrike" cap="none" normalizeH="0" baseline="-25000" dirty="0" smtClean="0">
                <a:ln>
                  <a:noFill/>
                </a:ln>
                <a:solidFill>
                  <a:schemeClr val="tx1"/>
                </a:solidFill>
                <a:effectLst/>
                <a:latin typeface="Arial" charset="0"/>
                <a:ea typeface="宋体" charset="-122"/>
              </a:rPr>
              <a:t>的功能，直接运行</a:t>
            </a:r>
            <a:endParaRPr kumimoji="0" lang="en-US" altLang="zh-CN" sz="2000" i="0" u="none" strike="noStrike" cap="none" normalizeH="0" baseline="-25000" dirty="0" smtClean="0">
              <a:ln>
                <a:noFill/>
              </a:ln>
              <a:solidFill>
                <a:schemeClr val="tx1"/>
              </a:solidFill>
              <a:effectLst/>
              <a:latin typeface="Arial" charset="0"/>
              <a:ea typeface="宋体" charset="-122"/>
            </a:endParaRPr>
          </a:p>
          <a:p>
            <a:r>
              <a:rPr lang="en-US" altLang="zh-CN" sz="2000" baseline="-25000" dirty="0" smtClean="0">
                <a:latin typeface="Arial" charset="0"/>
                <a:ea typeface="宋体" charset="-122"/>
              </a:rPr>
              <a:t>4. </a:t>
            </a:r>
            <a:r>
              <a:rPr lang="zh-CN" altLang="en-US" sz="2000" baseline="-25000" dirty="0" smtClean="0">
                <a:latin typeface="Arial" charset="0"/>
                <a:ea typeface="宋体" charset="-122"/>
              </a:rPr>
              <a:t>能够</a:t>
            </a:r>
            <a:r>
              <a:rPr lang="zh-CN" altLang="en-US" sz="2000" baseline="-25000" dirty="0">
                <a:latin typeface="Arial" charset="0"/>
                <a:ea typeface="宋体" charset="-122"/>
              </a:rPr>
              <a:t>生成开发平台的源代码，导入后即可使用</a:t>
            </a:r>
            <a:endParaRPr kumimoji="0" lang="zh-CN" altLang="en-US" sz="2000" i="0" u="none" strike="noStrike" cap="none" normalizeH="0" baseline="-25000" dirty="0" smtClean="0">
              <a:ln>
                <a:noFill/>
              </a:ln>
              <a:solidFill>
                <a:schemeClr val="tx1"/>
              </a:solidFill>
              <a:effectLst/>
              <a:latin typeface="Arial" charset="0"/>
              <a:ea typeface="宋体" charset="-122"/>
            </a:endParaRPr>
          </a:p>
        </p:txBody>
      </p:sp>
    </p:spTree>
    <p:extLst>
      <p:ext uri="{BB962C8B-B14F-4D97-AF65-F5344CB8AC3E}">
        <p14:creationId xmlns:p14="http://schemas.microsoft.com/office/powerpoint/2010/main" val="259045196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zh-CN" altLang="en-US" sz="2400" dirty="0" smtClean="0"/>
              <a:t>原型设计工具</a:t>
            </a:r>
            <a:endParaRPr lang="zh-CN" altLang="en-US" sz="2400" dirty="0"/>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91</a:t>
            </a:fld>
            <a:endParaRPr lang="en-US" altLang="zh-CN" dirty="0"/>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668" y="889271"/>
            <a:ext cx="8926720" cy="5369980"/>
          </a:xfrm>
          <a:prstGeom prst="rect">
            <a:avLst/>
          </a:prstGeom>
          <a:noFill/>
          <a:ln w="9525">
            <a:solidFill>
              <a:schemeClr val="bg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650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提纲</a:t>
            </a:r>
            <a:endParaRPr lang="zh-CN" altLang="en-US" dirty="0"/>
          </a:p>
        </p:txBody>
      </p:sp>
      <p:grpSp>
        <p:nvGrpSpPr>
          <p:cNvPr id="2" name="组合 4"/>
          <p:cNvGrpSpPr/>
          <p:nvPr/>
        </p:nvGrpSpPr>
        <p:grpSpPr>
          <a:xfrm>
            <a:off x="1186117" y="1143008"/>
            <a:ext cx="7273058" cy="600075"/>
            <a:chOff x="1043608" y="1316856"/>
            <a:chExt cx="6840760" cy="600075"/>
          </a:xfrm>
        </p:grpSpPr>
        <p:sp>
          <p:nvSpPr>
            <p:cNvPr id="6" name="AutoShape 2"/>
            <p:cNvSpPr>
              <a:spLocks noChangeArrowheads="1"/>
            </p:cNvSpPr>
            <p:nvPr/>
          </p:nvSpPr>
          <p:spPr bwMode="auto">
            <a:xfrm>
              <a:off x="1043608" y="1316856"/>
              <a:ext cx="734932" cy="600075"/>
            </a:xfrm>
            <a:prstGeom prst="homePlate">
              <a:avLst>
                <a:gd name="adj" fmla="val 26228"/>
              </a:avLst>
            </a:prstGeom>
            <a:solidFill>
              <a:srgbClr val="333399"/>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2000" kern="0" dirty="0" smtClean="0">
                  <a:solidFill>
                    <a:srgbClr val="FFFFFF"/>
                  </a:solidFill>
                  <a:latin typeface="微软雅黑" pitchFamily="34" charset="-122"/>
                  <a:ea typeface="微软雅黑" pitchFamily="34" charset="-122"/>
                </a:rPr>
                <a:t>一</a:t>
              </a:r>
              <a:endParaRPr lang="en-US" altLang="zh-CN" sz="2000" kern="0" dirty="0">
                <a:solidFill>
                  <a:srgbClr val="FFFFFF"/>
                </a:solidFill>
                <a:latin typeface="微软雅黑" pitchFamily="34" charset="-122"/>
                <a:ea typeface="微软雅黑" pitchFamily="34" charset="-122"/>
              </a:endParaRPr>
            </a:p>
          </p:txBody>
        </p:sp>
        <p:sp>
          <p:nvSpPr>
            <p:cNvPr id="7" name="Freeform 4"/>
            <p:cNvSpPr>
              <a:spLocks/>
            </p:cNvSpPr>
            <p:nvPr/>
          </p:nvSpPr>
          <p:spPr bwMode="auto">
            <a:xfrm>
              <a:off x="1835771" y="1316856"/>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bg1"/>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pPr>
              <a:endParaRPr lang="zh-CN" altLang="en-US" sz="2000" kern="0" dirty="0">
                <a:solidFill>
                  <a:schemeClr val="bg1"/>
                </a:solidFill>
                <a:latin typeface="微软雅黑" pitchFamily="34" charset="-122"/>
                <a:ea typeface="微软雅黑" pitchFamily="34" charset="-122"/>
              </a:endParaRPr>
            </a:p>
          </p:txBody>
        </p:sp>
        <p:sp>
          <p:nvSpPr>
            <p:cNvPr id="8" name="Rectangle 5"/>
            <p:cNvSpPr>
              <a:spLocks noChangeArrowheads="1"/>
            </p:cNvSpPr>
            <p:nvPr/>
          </p:nvSpPr>
          <p:spPr bwMode="auto">
            <a:xfrm>
              <a:off x="1907705" y="1370831"/>
              <a:ext cx="5832649" cy="505946"/>
            </a:xfrm>
            <a:prstGeom prst="rect">
              <a:avLst/>
            </a:prstGeom>
            <a:noFill/>
            <a:ln w="6350">
              <a:noFill/>
              <a:miter lim="800000"/>
              <a:headEnd/>
              <a:tailEnd/>
            </a:ln>
          </p:spPr>
          <p:txBody>
            <a:bodyPr lIns="0" tIns="0" rIns="0" bIns="0" anchor="ctr"/>
            <a:lstStyle/>
            <a:p>
              <a:pPr marL="190500" lvl="1" indent="266700" fontAlgn="auto">
                <a:spcBef>
                  <a:spcPct val="20000"/>
                </a:spcBef>
                <a:spcAft>
                  <a:spcPts val="0"/>
                </a:spcAft>
                <a:buFontTx/>
                <a:buChar char="–"/>
                <a:tabLst>
                  <a:tab pos="8521700" algn="r"/>
                </a:tabLst>
                <a:defRPr/>
              </a:pPr>
              <a:r>
                <a:rPr kumimoji="1" lang="zh-CN" altLang="en-US" kern="0" dirty="0">
                  <a:solidFill>
                    <a:srgbClr val="000000"/>
                  </a:solidFill>
                  <a:latin typeface="微软雅黑"/>
                  <a:ea typeface="微软雅黑"/>
                  <a:cs typeface="微软雅黑"/>
                </a:rPr>
                <a:t>产品总体介绍</a:t>
              </a:r>
            </a:p>
          </p:txBody>
        </p:sp>
      </p:grpSp>
      <p:grpSp>
        <p:nvGrpSpPr>
          <p:cNvPr id="3" name="组合 8"/>
          <p:cNvGrpSpPr/>
          <p:nvPr/>
        </p:nvGrpSpPr>
        <p:grpSpPr>
          <a:xfrm>
            <a:off x="1186117" y="1905008"/>
            <a:ext cx="7273058" cy="600075"/>
            <a:chOff x="1043608" y="2252861"/>
            <a:chExt cx="6840760" cy="600075"/>
          </a:xfrm>
        </p:grpSpPr>
        <p:sp>
          <p:nvSpPr>
            <p:cNvPr id="10" name="AutoShape 2"/>
            <p:cNvSpPr>
              <a:spLocks noChangeArrowheads="1"/>
            </p:cNvSpPr>
            <p:nvPr/>
          </p:nvSpPr>
          <p:spPr bwMode="auto">
            <a:xfrm>
              <a:off x="1043608" y="2252861"/>
              <a:ext cx="734932" cy="600075"/>
            </a:xfrm>
            <a:prstGeom prst="homePlate">
              <a:avLst>
                <a:gd name="adj" fmla="val 26228"/>
              </a:avLst>
            </a:prstGeom>
            <a:solidFill>
              <a:srgbClr val="333399"/>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1800" b="1" kern="0" dirty="0" smtClean="0">
                  <a:solidFill>
                    <a:srgbClr val="FFFFFF"/>
                  </a:solidFill>
                  <a:latin typeface="微软雅黑" pitchFamily="34" charset="-122"/>
                  <a:ea typeface="微软雅黑" pitchFamily="34" charset="-122"/>
                </a:rPr>
                <a:t>二</a:t>
              </a:r>
              <a:endParaRPr lang="en-US" altLang="zh-CN" sz="1800" b="1" kern="0" dirty="0">
                <a:solidFill>
                  <a:srgbClr val="FFFFFF"/>
                </a:solidFill>
                <a:latin typeface="微软雅黑" pitchFamily="34" charset="-122"/>
                <a:ea typeface="微软雅黑" pitchFamily="34" charset="-122"/>
              </a:endParaRPr>
            </a:p>
          </p:txBody>
        </p:sp>
        <p:sp>
          <p:nvSpPr>
            <p:cNvPr id="11" name="Freeform 4"/>
            <p:cNvSpPr>
              <a:spLocks/>
            </p:cNvSpPr>
            <p:nvPr/>
          </p:nvSpPr>
          <p:spPr bwMode="auto">
            <a:xfrm>
              <a:off x="1835771" y="2252861"/>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bg1"/>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endParaRPr lang="zh-CN" altLang="en-US" sz="1800" kern="0">
                <a:solidFill>
                  <a:srgbClr val="FFFFFF">
                    <a:lumMod val="50000"/>
                  </a:srgbClr>
                </a:solidFill>
                <a:latin typeface="微软雅黑" pitchFamily="34" charset="-122"/>
                <a:ea typeface="微软雅黑" pitchFamily="34" charset="-122"/>
              </a:endParaRPr>
            </a:p>
          </p:txBody>
        </p:sp>
        <p:sp>
          <p:nvSpPr>
            <p:cNvPr id="12" name="Rectangle 5"/>
            <p:cNvSpPr>
              <a:spLocks noChangeArrowheads="1"/>
            </p:cNvSpPr>
            <p:nvPr/>
          </p:nvSpPr>
          <p:spPr bwMode="auto">
            <a:xfrm>
              <a:off x="1907705" y="2306836"/>
              <a:ext cx="5832648" cy="505946"/>
            </a:xfrm>
            <a:prstGeom prst="rect">
              <a:avLst/>
            </a:prstGeom>
            <a:noFill/>
            <a:ln w="6350" algn="ctr">
              <a:noFill/>
              <a:miter lim="800000"/>
              <a:headEnd/>
              <a:tailEnd/>
            </a:ln>
          </p:spPr>
          <p:txBody>
            <a:bodyPr lIns="0" tIns="0" rIns="0" bIns="0" anchor="ctr"/>
            <a:lstStyle/>
            <a:p>
              <a:pPr marL="190500" lvl="1" indent="266700" fontAlgn="auto">
                <a:spcBef>
                  <a:spcPct val="20000"/>
                </a:spcBef>
                <a:spcAft>
                  <a:spcPts val="0"/>
                </a:spcAft>
                <a:buFontTx/>
                <a:buChar char="–"/>
                <a:tabLst>
                  <a:tab pos="8521700" algn="r"/>
                </a:tabLst>
                <a:defRPr/>
              </a:pPr>
              <a:r>
                <a:rPr kumimoji="1" lang="zh-CN" altLang="en-US" kern="0" dirty="0">
                  <a:solidFill>
                    <a:srgbClr val="000000"/>
                  </a:solidFill>
                  <a:latin typeface="微软雅黑"/>
                  <a:ea typeface="微软雅黑"/>
                  <a:cs typeface="微软雅黑"/>
                </a:rPr>
                <a:t>系统支撑类组件</a:t>
              </a:r>
              <a:endParaRPr kumimoji="1" lang="zh-CN" altLang="de-DE" kern="0" dirty="0">
                <a:solidFill>
                  <a:srgbClr val="000000"/>
                </a:solidFill>
                <a:latin typeface="微软雅黑"/>
                <a:ea typeface="微软雅黑"/>
                <a:cs typeface="微软雅黑"/>
              </a:endParaRPr>
            </a:p>
          </p:txBody>
        </p:sp>
      </p:grpSp>
      <p:grpSp>
        <p:nvGrpSpPr>
          <p:cNvPr id="13" name="组合 28"/>
          <p:cNvGrpSpPr/>
          <p:nvPr/>
        </p:nvGrpSpPr>
        <p:grpSpPr>
          <a:xfrm>
            <a:off x="1186117" y="2667008"/>
            <a:ext cx="7273058" cy="600075"/>
            <a:chOff x="1043930" y="4797152"/>
            <a:chExt cx="6840760" cy="600075"/>
          </a:xfrm>
        </p:grpSpPr>
        <p:sp>
          <p:nvSpPr>
            <p:cNvPr id="30" name="AutoShape 2"/>
            <p:cNvSpPr>
              <a:spLocks noChangeArrowheads="1"/>
            </p:cNvSpPr>
            <p:nvPr/>
          </p:nvSpPr>
          <p:spPr bwMode="auto">
            <a:xfrm>
              <a:off x="1043930" y="4797152"/>
              <a:ext cx="734932" cy="600075"/>
            </a:xfrm>
            <a:prstGeom prst="homePlate">
              <a:avLst>
                <a:gd name="adj" fmla="val 26228"/>
              </a:avLst>
            </a:prstGeom>
            <a:solidFill>
              <a:srgbClr val="333399"/>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1800" b="1" kern="0" dirty="0" smtClean="0">
                  <a:solidFill>
                    <a:srgbClr val="FFFFFF"/>
                  </a:solidFill>
                  <a:latin typeface="微软雅黑" pitchFamily="34" charset="-122"/>
                  <a:ea typeface="微软雅黑" pitchFamily="34" charset="-122"/>
                </a:rPr>
                <a:t>三</a:t>
              </a:r>
              <a:endParaRPr lang="en-US" altLang="zh-CN" sz="1800" b="1" kern="0" dirty="0">
                <a:solidFill>
                  <a:srgbClr val="FFFFFF"/>
                </a:solidFill>
                <a:latin typeface="微软雅黑" pitchFamily="34" charset="-122"/>
                <a:ea typeface="微软雅黑" pitchFamily="34" charset="-122"/>
              </a:endParaRPr>
            </a:p>
          </p:txBody>
        </p:sp>
        <p:sp>
          <p:nvSpPr>
            <p:cNvPr id="31" name="Freeform 4"/>
            <p:cNvSpPr>
              <a:spLocks/>
            </p:cNvSpPr>
            <p:nvPr/>
          </p:nvSpPr>
          <p:spPr bwMode="auto">
            <a:xfrm>
              <a:off x="1836093" y="4797152"/>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bg1"/>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pPr>
              <a:endParaRPr lang="zh-CN" altLang="en-US" sz="1800" kern="0">
                <a:solidFill>
                  <a:srgbClr val="FFFFFF">
                    <a:lumMod val="50000"/>
                  </a:srgbClr>
                </a:solidFill>
                <a:latin typeface="微软雅黑" pitchFamily="34" charset="-122"/>
                <a:ea typeface="微软雅黑" pitchFamily="34" charset="-122"/>
              </a:endParaRPr>
            </a:p>
          </p:txBody>
        </p:sp>
        <p:sp>
          <p:nvSpPr>
            <p:cNvPr id="32" name="Rectangle 5"/>
            <p:cNvSpPr>
              <a:spLocks noChangeArrowheads="1"/>
            </p:cNvSpPr>
            <p:nvPr/>
          </p:nvSpPr>
          <p:spPr bwMode="auto">
            <a:xfrm>
              <a:off x="1908026" y="4851127"/>
              <a:ext cx="5832648" cy="505946"/>
            </a:xfrm>
            <a:prstGeom prst="rect">
              <a:avLst/>
            </a:prstGeom>
            <a:noFill/>
            <a:ln w="6350">
              <a:noFill/>
              <a:miter lim="800000"/>
              <a:headEnd/>
              <a:tailEnd/>
            </a:ln>
          </p:spPr>
          <p:txBody>
            <a:bodyPr lIns="0" tIns="0" rIns="0" bIns="0" anchor="ctr"/>
            <a:lstStyle/>
            <a:p>
              <a:pPr marL="190500" lvl="1" indent="266700" fontAlgn="auto">
                <a:spcBef>
                  <a:spcPct val="20000"/>
                </a:spcBef>
                <a:spcAft>
                  <a:spcPts val="0"/>
                </a:spcAft>
                <a:buFontTx/>
                <a:buChar char="–"/>
                <a:tabLst>
                  <a:tab pos="8521700" algn="r"/>
                </a:tabLst>
                <a:defRPr/>
              </a:pPr>
              <a:r>
                <a:rPr kumimoji="1" lang="zh-CN" altLang="en-US" kern="0" dirty="0">
                  <a:solidFill>
                    <a:srgbClr val="000000"/>
                  </a:solidFill>
                  <a:latin typeface="微软雅黑"/>
                  <a:ea typeface="微软雅黑"/>
                  <a:cs typeface="微软雅黑"/>
                </a:rPr>
                <a:t>基础框架类组件</a:t>
              </a:r>
              <a:endParaRPr kumimoji="1" lang="zh-CN" altLang="de-DE" kern="0" dirty="0">
                <a:solidFill>
                  <a:srgbClr val="000000"/>
                </a:solidFill>
                <a:latin typeface="微软雅黑"/>
                <a:ea typeface="微软雅黑"/>
                <a:cs typeface="微软雅黑"/>
              </a:endParaRPr>
            </a:p>
          </p:txBody>
        </p:sp>
      </p:grpSp>
      <p:sp>
        <p:nvSpPr>
          <p:cNvPr id="25" name="灯片编号占位符 3"/>
          <p:cNvSpPr>
            <a:spLocks noGrp="1"/>
          </p:cNvSpPr>
          <p:nvPr>
            <p:ph type="sldNum" sz="quarter" idx="12"/>
          </p:nvPr>
        </p:nvSpPr>
        <p:spPr>
          <a:xfrm>
            <a:off x="-15871" y="6397633"/>
            <a:ext cx="529431" cy="307975"/>
          </a:xfrm>
        </p:spPr>
        <p:txBody>
          <a:bodyPr/>
          <a:lstStyle/>
          <a:p>
            <a:fld id="{BD61978C-FD3D-4268-8D6C-034E9AD544A3}" type="slidenum">
              <a:rPr lang="en-US" altLang="zh-CN" smtClean="0"/>
              <a:pPr/>
              <a:t>92</a:t>
            </a:fld>
            <a:endParaRPr lang="en-US" altLang="zh-CN" dirty="0"/>
          </a:p>
        </p:txBody>
      </p:sp>
      <p:grpSp>
        <p:nvGrpSpPr>
          <p:cNvPr id="16" name="组合 28"/>
          <p:cNvGrpSpPr/>
          <p:nvPr/>
        </p:nvGrpSpPr>
        <p:grpSpPr>
          <a:xfrm>
            <a:off x="1203325" y="3424877"/>
            <a:ext cx="7273058" cy="600075"/>
            <a:chOff x="1043930" y="4797152"/>
            <a:chExt cx="6840760" cy="600075"/>
          </a:xfrm>
        </p:grpSpPr>
        <p:sp>
          <p:nvSpPr>
            <p:cNvPr id="17" name="AutoShape 2"/>
            <p:cNvSpPr>
              <a:spLocks noChangeArrowheads="1"/>
            </p:cNvSpPr>
            <p:nvPr/>
          </p:nvSpPr>
          <p:spPr bwMode="auto">
            <a:xfrm>
              <a:off x="1043930" y="4797152"/>
              <a:ext cx="734932" cy="600075"/>
            </a:xfrm>
            <a:prstGeom prst="homePlate">
              <a:avLst>
                <a:gd name="adj" fmla="val 26228"/>
              </a:avLst>
            </a:prstGeom>
            <a:solidFill>
              <a:srgbClr val="333399"/>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1800" b="1" kern="0" dirty="0" smtClean="0">
                  <a:solidFill>
                    <a:srgbClr val="FFFFFF"/>
                  </a:solidFill>
                  <a:latin typeface="微软雅黑" pitchFamily="34" charset="-122"/>
                  <a:ea typeface="微软雅黑" pitchFamily="34" charset="-122"/>
                </a:rPr>
                <a:t>四</a:t>
              </a:r>
              <a:endParaRPr lang="en-US" altLang="zh-CN" sz="1800" b="1" kern="0" dirty="0">
                <a:solidFill>
                  <a:srgbClr val="FFFFFF"/>
                </a:solidFill>
                <a:latin typeface="微软雅黑" pitchFamily="34" charset="-122"/>
                <a:ea typeface="微软雅黑" pitchFamily="34" charset="-122"/>
              </a:endParaRPr>
            </a:p>
          </p:txBody>
        </p:sp>
        <p:sp>
          <p:nvSpPr>
            <p:cNvPr id="18" name="Freeform 4"/>
            <p:cNvSpPr>
              <a:spLocks/>
            </p:cNvSpPr>
            <p:nvPr/>
          </p:nvSpPr>
          <p:spPr bwMode="auto">
            <a:xfrm>
              <a:off x="1836093" y="4797152"/>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chemeClr val="bg1"/>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pPr>
              <a:endParaRPr lang="zh-CN" altLang="en-US" sz="1800" kern="0">
                <a:solidFill>
                  <a:srgbClr val="FFFFFF">
                    <a:lumMod val="50000"/>
                  </a:srgbClr>
                </a:solidFill>
                <a:latin typeface="微软雅黑" pitchFamily="34" charset="-122"/>
                <a:ea typeface="微软雅黑" pitchFamily="34" charset="-122"/>
              </a:endParaRPr>
            </a:p>
          </p:txBody>
        </p:sp>
        <p:sp>
          <p:nvSpPr>
            <p:cNvPr id="19" name="Rectangle 5"/>
            <p:cNvSpPr>
              <a:spLocks noChangeArrowheads="1"/>
            </p:cNvSpPr>
            <p:nvPr/>
          </p:nvSpPr>
          <p:spPr bwMode="auto">
            <a:xfrm>
              <a:off x="1908026" y="4851127"/>
              <a:ext cx="5832648" cy="505946"/>
            </a:xfrm>
            <a:prstGeom prst="rect">
              <a:avLst/>
            </a:prstGeom>
            <a:noFill/>
            <a:ln w="6350">
              <a:noFill/>
              <a:miter lim="800000"/>
              <a:headEnd/>
              <a:tailEnd/>
            </a:ln>
          </p:spPr>
          <p:txBody>
            <a:bodyPr lIns="0" tIns="0" rIns="0" bIns="0" anchor="ctr"/>
            <a:lstStyle/>
            <a:p>
              <a:pPr marL="190500" lvl="1" indent="266700" fontAlgn="auto">
                <a:spcBef>
                  <a:spcPct val="20000"/>
                </a:spcBef>
                <a:spcAft>
                  <a:spcPts val="0"/>
                </a:spcAft>
                <a:buFontTx/>
                <a:buChar char="–"/>
                <a:tabLst>
                  <a:tab pos="8521700" algn="r"/>
                </a:tabLst>
                <a:defRPr/>
              </a:pPr>
              <a:r>
                <a:rPr kumimoji="1" lang="zh-CN" altLang="en-US" kern="0" dirty="0">
                  <a:solidFill>
                    <a:srgbClr val="000000"/>
                  </a:solidFill>
                  <a:latin typeface="微软雅黑"/>
                  <a:ea typeface="微软雅黑"/>
                  <a:cs typeface="微软雅黑"/>
                </a:rPr>
                <a:t>开发平台类组件</a:t>
              </a:r>
              <a:endParaRPr kumimoji="1" lang="zh-CN" altLang="de-DE" kern="0" dirty="0">
                <a:solidFill>
                  <a:srgbClr val="000000"/>
                </a:solidFill>
                <a:latin typeface="微软雅黑"/>
                <a:ea typeface="微软雅黑"/>
                <a:cs typeface="微软雅黑"/>
              </a:endParaRPr>
            </a:p>
          </p:txBody>
        </p:sp>
      </p:grpSp>
      <p:grpSp>
        <p:nvGrpSpPr>
          <p:cNvPr id="20" name="组合 28"/>
          <p:cNvGrpSpPr/>
          <p:nvPr/>
        </p:nvGrpSpPr>
        <p:grpSpPr>
          <a:xfrm>
            <a:off x="1203325" y="4186670"/>
            <a:ext cx="7273058" cy="600075"/>
            <a:chOff x="1043930" y="4797152"/>
            <a:chExt cx="6840760" cy="600075"/>
          </a:xfrm>
        </p:grpSpPr>
        <p:sp>
          <p:nvSpPr>
            <p:cNvPr id="21" name="AutoShape 2"/>
            <p:cNvSpPr>
              <a:spLocks noChangeArrowheads="1"/>
            </p:cNvSpPr>
            <p:nvPr/>
          </p:nvSpPr>
          <p:spPr bwMode="auto">
            <a:xfrm>
              <a:off x="1043930" y="4797152"/>
              <a:ext cx="734932" cy="600075"/>
            </a:xfrm>
            <a:prstGeom prst="homePlate">
              <a:avLst>
                <a:gd name="adj" fmla="val 26228"/>
              </a:avLst>
            </a:prstGeom>
            <a:solidFill>
              <a:srgbClr val="333399"/>
            </a:solidFill>
            <a:ln w="6350">
              <a:noFill/>
              <a:miter lim="800000"/>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defRPr/>
              </a:pPr>
              <a:r>
                <a:rPr lang="zh-CN" altLang="en-US" sz="1800" b="1" kern="0" dirty="0" smtClean="0">
                  <a:solidFill>
                    <a:srgbClr val="FFFFFF"/>
                  </a:solidFill>
                  <a:latin typeface="微软雅黑" pitchFamily="34" charset="-122"/>
                  <a:ea typeface="微软雅黑" pitchFamily="34" charset="-122"/>
                </a:rPr>
                <a:t>五</a:t>
              </a:r>
              <a:endParaRPr lang="en-US" altLang="zh-CN" sz="1800" b="1" kern="0" dirty="0">
                <a:solidFill>
                  <a:srgbClr val="FFFFFF"/>
                </a:solidFill>
                <a:latin typeface="微软雅黑" pitchFamily="34" charset="-122"/>
                <a:ea typeface="微软雅黑" pitchFamily="34" charset="-122"/>
              </a:endParaRPr>
            </a:p>
          </p:txBody>
        </p:sp>
        <p:sp>
          <p:nvSpPr>
            <p:cNvPr id="22" name="Freeform 4"/>
            <p:cNvSpPr>
              <a:spLocks/>
            </p:cNvSpPr>
            <p:nvPr/>
          </p:nvSpPr>
          <p:spPr bwMode="auto">
            <a:xfrm>
              <a:off x="1836093" y="4797152"/>
              <a:ext cx="6048597" cy="600075"/>
            </a:xfrm>
            <a:custGeom>
              <a:avLst/>
              <a:gdLst>
                <a:gd name="T0" fmla="*/ 2147483647 w 4538"/>
                <a:gd name="T1" fmla="*/ 0 h 1080"/>
                <a:gd name="T2" fmla="*/ 0 w 4538"/>
                <a:gd name="T3" fmla="*/ 0 h 1080"/>
                <a:gd name="T4" fmla="*/ 2147483647 w 4538"/>
                <a:gd name="T5" fmla="*/ 2147483647 h 1080"/>
                <a:gd name="T6" fmla="*/ 0 w 4538"/>
                <a:gd name="T7" fmla="*/ 2147483647 h 1080"/>
                <a:gd name="T8" fmla="*/ 2147483647 w 4538"/>
                <a:gd name="T9" fmla="*/ 2147483647 h 1080"/>
                <a:gd name="T10" fmla="*/ 214748364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solidFill>
              <a:srgbClr val="C00000"/>
            </a:solidFill>
            <a:ln w="3175" algn="ctr">
              <a:solidFill>
                <a:srgbClr val="C0C0C0"/>
              </a:solidFill>
              <a:round/>
              <a:headEnd/>
              <a:tailEnd/>
            </a:ln>
            <a:effectLst>
              <a:outerShdw dist="35921" dir="2700000" algn="ctr" rotWithShape="0">
                <a:srgbClr val="808080"/>
              </a:outerShdw>
            </a:effectLst>
          </p:spPr>
          <p:txBody>
            <a:bodyPr lIns="0" tIns="0" rIns="0" bIns="0" anchor="ctr"/>
            <a:lstStyle/>
            <a:p>
              <a:pPr algn="ctr" fontAlgn="auto">
                <a:spcBef>
                  <a:spcPts val="0"/>
                </a:spcBef>
                <a:spcAft>
                  <a:spcPts val="0"/>
                </a:spcAft>
              </a:pPr>
              <a:endParaRPr lang="zh-CN" altLang="en-US" sz="1800" kern="0">
                <a:solidFill>
                  <a:srgbClr val="FFFFFF">
                    <a:lumMod val="50000"/>
                  </a:srgbClr>
                </a:solidFill>
                <a:latin typeface="微软雅黑" pitchFamily="34" charset="-122"/>
                <a:ea typeface="微软雅黑" pitchFamily="34" charset="-122"/>
              </a:endParaRPr>
            </a:p>
          </p:txBody>
        </p:sp>
        <p:sp>
          <p:nvSpPr>
            <p:cNvPr id="23" name="Rectangle 5"/>
            <p:cNvSpPr>
              <a:spLocks noChangeArrowheads="1"/>
            </p:cNvSpPr>
            <p:nvPr/>
          </p:nvSpPr>
          <p:spPr bwMode="auto">
            <a:xfrm>
              <a:off x="1908026" y="4851127"/>
              <a:ext cx="5832648" cy="505946"/>
            </a:xfrm>
            <a:prstGeom prst="rect">
              <a:avLst/>
            </a:prstGeom>
            <a:noFill/>
            <a:ln w="6350">
              <a:noFill/>
              <a:miter lim="800000"/>
              <a:headEnd/>
              <a:tailEnd/>
            </a:ln>
          </p:spPr>
          <p:txBody>
            <a:bodyPr lIns="0" tIns="0" rIns="0" bIns="0" anchor="ctr"/>
            <a:lstStyle/>
            <a:p>
              <a:pPr marL="190500" lvl="1" indent="266700" fontAlgn="auto">
                <a:spcBef>
                  <a:spcPct val="20000"/>
                </a:spcBef>
                <a:spcAft>
                  <a:spcPts val="0"/>
                </a:spcAft>
                <a:buFontTx/>
                <a:buChar char="–"/>
                <a:tabLst>
                  <a:tab pos="8521700" algn="r"/>
                </a:tabLst>
                <a:defRPr/>
              </a:pPr>
              <a:r>
                <a:rPr lang="en-US" altLang="zh-CN" sz="2000" b="1" dirty="0">
                  <a:solidFill>
                    <a:schemeClr val="bg1"/>
                  </a:solidFill>
                  <a:latin typeface="微软雅黑" panose="020B0503020204020204" pitchFamily="34" charset="-122"/>
                  <a:ea typeface="微软雅黑" panose="020B0503020204020204" pitchFamily="34" charset="-122"/>
                </a:rPr>
                <a:t>UI</a:t>
              </a:r>
              <a:r>
                <a:rPr lang="zh-CN" altLang="en-US" sz="2000" b="1" dirty="0">
                  <a:solidFill>
                    <a:schemeClr val="bg1"/>
                  </a:solidFill>
                  <a:latin typeface="微软雅黑" panose="020B0503020204020204" pitchFamily="34" charset="-122"/>
                  <a:ea typeface="微软雅黑" panose="020B0503020204020204" pitchFamily="34" charset="-122"/>
                </a:rPr>
                <a:t>类组件</a:t>
              </a:r>
              <a:endParaRPr lang="zh-CN" altLang="de-DE" sz="20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89187110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3"/>
          <p:cNvSpPr txBox="1">
            <a:spLocks/>
          </p:cNvSpPr>
          <p:nvPr/>
        </p:nvSpPr>
        <p:spPr bwMode="auto">
          <a:xfrm>
            <a:off x="322374" y="188915"/>
            <a:ext cx="8749665" cy="561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rgbClr val="FF9933"/>
                </a:solidFill>
                <a:latin typeface="+mj-lt"/>
                <a:ea typeface="+mj-ea"/>
                <a:cs typeface="+mj-cs"/>
              </a:defRPr>
            </a:lvl1pPr>
            <a:lvl2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2pPr>
            <a:lvl3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3pPr>
            <a:lvl4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4pPr>
            <a:lvl5pPr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5pPr>
            <a:lvl6pPr marL="4572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6pPr>
            <a:lvl7pPr marL="9144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7pPr>
            <a:lvl8pPr marL="13716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8pPr>
            <a:lvl9pPr marL="1828800" algn="l" rtl="0" eaLnBrk="1" fontAlgn="base" hangingPunct="1">
              <a:spcBef>
                <a:spcPct val="0"/>
              </a:spcBef>
              <a:spcAft>
                <a:spcPct val="0"/>
              </a:spcAft>
              <a:defRPr sz="2400" b="1">
                <a:solidFill>
                  <a:srgbClr val="FF9933"/>
                </a:solidFill>
                <a:latin typeface="Arial" charset="0"/>
                <a:ea typeface="微软雅黑" pitchFamily="34" charset="-122"/>
                <a:cs typeface="宋体" charset="-122"/>
              </a:defRPr>
            </a:lvl9pPr>
          </a:lstStyle>
          <a:p>
            <a:r>
              <a:rPr lang="en-US" altLang="zh-CN" sz="2400" dirty="0" smtClean="0"/>
              <a:t>UI</a:t>
            </a:r>
            <a:r>
              <a:rPr lang="zh-CN" altLang="en-US" sz="2400" dirty="0" smtClean="0"/>
              <a:t>架构</a:t>
            </a:r>
            <a:endParaRPr lang="zh-CN" altLang="en-US" sz="2400" dirty="0"/>
          </a:p>
        </p:txBody>
      </p:sp>
      <p:sp>
        <p:nvSpPr>
          <p:cNvPr id="8" name="灯片编号占位符 3"/>
          <p:cNvSpPr>
            <a:spLocks noGrp="1"/>
          </p:cNvSpPr>
          <p:nvPr>
            <p:ph type="sldNum" sz="quarter" idx="12"/>
          </p:nvPr>
        </p:nvSpPr>
        <p:spPr>
          <a:xfrm>
            <a:off x="-127331" y="6397633"/>
            <a:ext cx="529431" cy="307975"/>
          </a:xfrm>
        </p:spPr>
        <p:txBody>
          <a:bodyPr/>
          <a:lstStyle/>
          <a:p>
            <a:fld id="{BD61978C-FD3D-4268-8D6C-034E9AD544A3}" type="slidenum">
              <a:rPr lang="en-US" altLang="zh-CN" smtClean="0"/>
              <a:pPr/>
              <a:t>93</a:t>
            </a:fld>
            <a:endParaRPr lang="en-US" altLang="zh-CN" dirty="0"/>
          </a:p>
        </p:txBody>
      </p:sp>
      <p:sp>
        <p:nvSpPr>
          <p:cNvPr id="2" name="Rectangle 1"/>
          <p:cNvSpPr/>
          <p:nvPr/>
        </p:nvSpPr>
        <p:spPr>
          <a:xfrm>
            <a:off x="527843" y="1295400"/>
            <a:ext cx="4860925" cy="369332"/>
          </a:xfrm>
          <a:prstGeom prst="rect">
            <a:avLst/>
          </a:prstGeom>
        </p:spPr>
        <p:txBody>
          <a:bodyPr>
            <a:spAutoFit/>
          </a:bodyPr>
          <a:lstStyle/>
          <a:p>
            <a:r>
              <a:rPr lang="zh-CN" altLang="en-US" dirty="0"/>
              <a:t>JSP页面</a:t>
            </a:r>
            <a:r>
              <a:rPr lang="zh-CN" altLang="en-US" dirty="0" smtClean="0"/>
              <a:t>组件</a:t>
            </a:r>
            <a:endParaRPr lang="zh-CN" altLang="en-US" dirty="0"/>
          </a:p>
        </p:txBody>
      </p:sp>
      <p:pic>
        <p:nvPicPr>
          <p:cNvPr id="5" name="图片 11" descr="C:\Users\chenwq\Desktop\捕获.JPG"/>
          <p:cNvPicPr/>
          <p:nvPr/>
        </p:nvPicPr>
        <p:blipFill>
          <a:blip r:embed="rId3"/>
          <a:srcRect/>
          <a:stretch>
            <a:fillRect/>
          </a:stretch>
        </p:blipFill>
        <p:spPr bwMode="auto">
          <a:xfrm>
            <a:off x="974725" y="1905000"/>
            <a:ext cx="3967163" cy="3968115"/>
          </a:xfrm>
          <a:prstGeom prst="rect">
            <a:avLst/>
          </a:prstGeom>
          <a:noFill/>
          <a:ln w="9525">
            <a:noFill/>
            <a:miter lim="800000"/>
            <a:headEnd/>
            <a:tailEnd/>
          </a:ln>
        </p:spPr>
      </p:pic>
      <p:cxnSp>
        <p:nvCxnSpPr>
          <p:cNvPr id="4" name="Straight Connector 3"/>
          <p:cNvCxnSpPr/>
          <p:nvPr/>
        </p:nvCxnSpPr>
        <p:spPr bwMode="auto">
          <a:xfrm>
            <a:off x="5251699" y="1905000"/>
            <a:ext cx="0" cy="3810000"/>
          </a:xfrm>
          <a:prstGeom prst="line">
            <a:avLst/>
          </a:prstGeom>
          <a:solidFill>
            <a:schemeClr val="accent1"/>
          </a:solidFill>
          <a:ln w="9525" cap="flat" cmpd="sng" algn="ctr">
            <a:solidFill>
              <a:schemeClr val="bg1">
                <a:lumMod val="95000"/>
              </a:schemeClr>
            </a:solidFill>
            <a:prstDash val="solid"/>
            <a:round/>
            <a:headEnd type="none" w="med" len="med"/>
            <a:tailEnd type="none" w="med" len="med"/>
          </a:ln>
          <a:effectLst/>
        </p:spPr>
      </p:cxnSp>
      <p:sp>
        <p:nvSpPr>
          <p:cNvPr id="7" name="TextBox 6"/>
          <p:cNvSpPr txBox="1"/>
          <p:nvPr/>
        </p:nvSpPr>
        <p:spPr>
          <a:xfrm>
            <a:off x="5388768" y="1295400"/>
            <a:ext cx="2877711" cy="1200329"/>
          </a:xfrm>
          <a:prstGeom prst="rect">
            <a:avLst/>
          </a:prstGeom>
          <a:noFill/>
        </p:spPr>
        <p:txBody>
          <a:bodyPr wrap="none" rtlCol="0">
            <a:spAutoFit/>
          </a:bodyPr>
          <a:lstStyle/>
          <a:p>
            <a:r>
              <a:rPr lang="zh-CN" altLang="en-US" dirty="0" smtClean="0"/>
              <a:t>与开源</a:t>
            </a:r>
            <a:r>
              <a:rPr lang="en-US" altLang="zh-CN" dirty="0" smtClean="0"/>
              <a:t>JavaScript</a:t>
            </a:r>
            <a:r>
              <a:rPr lang="zh-CN" altLang="en-US" dirty="0" smtClean="0"/>
              <a:t>框架集成</a:t>
            </a:r>
            <a:endParaRPr lang="en-US" altLang="zh-CN" dirty="0" smtClean="0"/>
          </a:p>
          <a:p>
            <a:endParaRPr lang="en-US" altLang="zh-CN" dirty="0" smtClean="0"/>
          </a:p>
          <a:p>
            <a:pPr marL="285750" indent="-285750">
              <a:buFont typeface="Arial" panose="020B0604020202020204" pitchFamily="34" charset="0"/>
              <a:buChar char="•"/>
            </a:pPr>
            <a:r>
              <a:rPr lang="en-US" altLang="zh-CN" dirty="0" err="1"/>
              <a:t>ExtJS</a:t>
            </a:r>
            <a:endParaRPr lang="en-US" altLang="zh-CN" dirty="0"/>
          </a:p>
          <a:p>
            <a:pPr marL="285750" indent="-285750">
              <a:buFont typeface="Arial" panose="020B0604020202020204" pitchFamily="34" charset="0"/>
              <a:buChar char="•"/>
            </a:pPr>
            <a:r>
              <a:rPr lang="en-US" altLang="zh-CN" dirty="0" err="1"/>
              <a:t>jQuery</a:t>
            </a:r>
            <a:endParaRPr lang="zh-CN" altLang="en-US" dirty="0"/>
          </a:p>
        </p:txBody>
      </p:sp>
    </p:spTree>
    <p:extLst>
      <p:ext uri="{BB962C8B-B14F-4D97-AF65-F5344CB8AC3E}">
        <p14:creationId xmlns:p14="http://schemas.microsoft.com/office/powerpoint/2010/main" val="156246754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22" name="Picture 18" descr="thank"/>
          <p:cNvPicPr>
            <a:picLocks noChangeAspect="1" noChangeArrowheads="1"/>
          </p:cNvPicPr>
          <p:nvPr/>
        </p:nvPicPr>
        <p:blipFill>
          <a:blip r:embed="rId3" cstate="print"/>
          <a:srcRect/>
          <a:stretch>
            <a:fillRect/>
          </a:stretch>
        </p:blipFill>
        <p:spPr bwMode="auto">
          <a:xfrm>
            <a:off x="0" y="0"/>
            <a:ext cx="9721850" cy="6858000"/>
          </a:xfrm>
          <a:prstGeom prst="rect">
            <a:avLst/>
          </a:prstGeom>
          <a:noFill/>
        </p:spPr>
      </p:pic>
      <p:sp>
        <p:nvSpPr>
          <p:cNvPr id="21506" name="Rectangle 2"/>
          <p:cNvSpPr>
            <a:spLocks noGrp="1" noChangeArrowheads="1"/>
          </p:cNvSpPr>
          <p:nvPr>
            <p:ph type="title"/>
          </p:nvPr>
        </p:nvSpPr>
        <p:spPr>
          <a:xfrm>
            <a:off x="420516" y="5130800"/>
            <a:ext cx="4516609" cy="1727200"/>
          </a:xfrm>
        </p:spPr>
        <p:txBody>
          <a:bodyPr/>
          <a:lstStyle/>
          <a:p>
            <a:r>
              <a:rPr lang="zh-CN" altLang="en-US" sz="6000" dirty="0" smtClean="0">
                <a:solidFill>
                  <a:srgbClr val="FF6600"/>
                </a:solidFill>
              </a:rPr>
              <a:t>谢谢</a:t>
            </a:r>
            <a:r>
              <a:rPr lang="en-US" altLang="zh-CN" sz="6000" dirty="0" smtClean="0">
                <a:solidFill>
                  <a:srgbClr val="FF6600"/>
                </a:solidFill>
              </a:rPr>
              <a:t>!</a:t>
            </a:r>
            <a:endParaRPr lang="en-US" altLang="zh-CN" sz="6000" dirty="0">
              <a:solidFill>
                <a:srgbClr val="FF6600"/>
              </a:solidFill>
            </a:endParaRPr>
          </a:p>
        </p:txBody>
      </p:sp>
      <p:sp>
        <p:nvSpPr>
          <p:cNvPr id="21518" name="Rectangle 14"/>
          <p:cNvSpPr>
            <a:spLocks noChangeArrowheads="1"/>
          </p:cNvSpPr>
          <p:nvPr/>
        </p:nvSpPr>
        <p:spPr bwMode="auto">
          <a:xfrm>
            <a:off x="4860936" y="6381771"/>
            <a:ext cx="4737715" cy="377825"/>
          </a:xfrm>
          <a:prstGeom prst="rect">
            <a:avLst/>
          </a:prstGeom>
          <a:noFill/>
          <a:ln w="9525">
            <a:noFill/>
            <a:miter lim="800000"/>
            <a:headEnd/>
            <a:tailEnd/>
          </a:ln>
          <a:effectLst/>
        </p:spPr>
        <p:txBody>
          <a:bodyPr/>
          <a:lstStyle/>
          <a:p>
            <a:pPr marL="342900" indent="-342900" algn="r">
              <a:spcBef>
                <a:spcPct val="20000"/>
              </a:spcBef>
            </a:pPr>
            <a:r>
              <a:rPr lang="en-US" altLang="zh-CN" sz="1400" baseline="0">
                <a:solidFill>
                  <a:srgbClr val="B2B2B2"/>
                </a:solidFill>
                <a:ea typeface="微软雅黑" pitchFamily="34" charset="-122"/>
                <a:cs typeface="宋体" charset="-122"/>
              </a:rPr>
              <a:t>www.primeton.com</a:t>
            </a:r>
          </a:p>
        </p:txBody>
      </p:sp>
      <p:pic>
        <p:nvPicPr>
          <p:cNvPr id="21519" name="Picture 15" descr="logo"/>
          <p:cNvPicPr>
            <a:picLocks noChangeAspect="1" noChangeArrowheads="1"/>
          </p:cNvPicPr>
          <p:nvPr/>
        </p:nvPicPr>
        <p:blipFill>
          <a:blip r:embed="rId4" cstate="print"/>
          <a:srcRect/>
          <a:stretch>
            <a:fillRect/>
          </a:stretch>
        </p:blipFill>
        <p:spPr bwMode="auto">
          <a:xfrm>
            <a:off x="567116" y="1981200"/>
            <a:ext cx="2602620" cy="293688"/>
          </a:xfrm>
          <a:prstGeom prst="rect">
            <a:avLst/>
          </a:prstGeom>
          <a:noFill/>
        </p:spPr>
      </p:pic>
      <p:sp>
        <p:nvSpPr>
          <p:cNvPr id="21520" name="Text Box 16"/>
          <p:cNvSpPr txBox="1">
            <a:spLocks noChangeArrowheads="1"/>
          </p:cNvSpPr>
          <p:nvPr/>
        </p:nvSpPr>
        <p:spPr bwMode="auto">
          <a:xfrm>
            <a:off x="486092" y="2743208"/>
            <a:ext cx="4212802" cy="2400657"/>
          </a:xfrm>
          <a:prstGeom prst="rect">
            <a:avLst/>
          </a:prstGeom>
          <a:noFill/>
          <a:ln w="9525">
            <a:noFill/>
            <a:miter lim="800000"/>
            <a:headEnd/>
            <a:tailEnd/>
          </a:ln>
          <a:effectLst/>
        </p:spPr>
        <p:txBody>
          <a:bodyPr wrap="square">
            <a:spAutoFit/>
          </a:bodyPr>
          <a:lstStyle/>
          <a:p>
            <a:pPr algn="l"/>
            <a:r>
              <a:rPr lang="en-US" altLang="zh-CN" sz="2800" dirty="0" smtClean="0">
                <a:latin typeface="微软雅黑" pitchFamily="34" charset="-122"/>
                <a:ea typeface="微软雅黑" pitchFamily="34" charset="-122"/>
              </a:rPr>
              <a:t>400-120-8005</a:t>
            </a:r>
          </a:p>
          <a:p>
            <a:pPr algn="l"/>
            <a:endParaRPr lang="en-US" altLang="zh-CN" sz="1100" dirty="0" smtClean="0">
              <a:latin typeface="微软雅黑" pitchFamily="34" charset="-122"/>
              <a:ea typeface="微软雅黑" pitchFamily="34" charset="-122"/>
            </a:endParaRPr>
          </a:p>
          <a:p>
            <a:pPr algn="l"/>
            <a:r>
              <a:rPr lang="zh-CN" altLang="en-US" sz="1400" dirty="0" smtClean="0">
                <a:latin typeface="微软雅黑" pitchFamily="34" charset="-122"/>
                <a:ea typeface="微软雅黑" pitchFamily="34" charset="-122"/>
              </a:rPr>
              <a:t>新浪微博：</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普元软件</a:t>
            </a:r>
            <a:endParaRPr lang="en-US" altLang="zh-CN" sz="1400" dirty="0" smtClean="0">
              <a:latin typeface="微软雅黑" pitchFamily="34" charset="-122"/>
              <a:ea typeface="微软雅黑" pitchFamily="34" charset="-122"/>
            </a:endParaRPr>
          </a:p>
          <a:p>
            <a:pPr algn="l"/>
            <a:r>
              <a:rPr lang="en-US" altLang="zh-CN" sz="1400" dirty="0" smtClean="0">
                <a:latin typeface="微软雅黑" pitchFamily="34" charset="-122"/>
                <a:ea typeface="微软雅黑" pitchFamily="34" charset="-122"/>
              </a:rPr>
              <a:t>weibo.com/</a:t>
            </a:r>
            <a:r>
              <a:rPr lang="en-US" altLang="zh-CN" sz="1400" dirty="0" err="1" smtClean="0">
                <a:latin typeface="微软雅黑" pitchFamily="34" charset="-122"/>
                <a:ea typeface="微软雅黑" pitchFamily="34" charset="-122"/>
              </a:rPr>
              <a:t>primetonsoftware</a:t>
            </a:r>
            <a:endParaRPr lang="en-US" altLang="zh-CN" sz="1400" dirty="0" smtClean="0">
              <a:latin typeface="微软雅黑" pitchFamily="34" charset="-122"/>
              <a:ea typeface="微软雅黑" pitchFamily="34" charset="-122"/>
            </a:endParaRPr>
          </a:p>
          <a:p>
            <a:pPr algn="l"/>
            <a:endParaRPr lang="en-US" altLang="zh-CN" sz="1400" dirty="0" smtClean="0">
              <a:latin typeface="微软雅黑" pitchFamily="34" charset="-122"/>
              <a:ea typeface="微软雅黑" pitchFamily="34" charset="-122"/>
            </a:endParaRPr>
          </a:p>
          <a:p>
            <a:pPr algn="l"/>
            <a:r>
              <a:rPr lang="zh-CN" altLang="en-US" sz="1400" dirty="0" smtClean="0">
                <a:latin typeface="微软雅黑" pitchFamily="34" charset="-122"/>
                <a:ea typeface="微软雅黑" pitchFamily="34" charset="-122"/>
              </a:rPr>
              <a:t>产品服务在线社区：</a:t>
            </a:r>
            <a:r>
              <a:rPr lang="en-US" altLang="zh-CN" sz="1400" dirty="0" smtClean="0">
                <a:latin typeface="微软雅黑" pitchFamily="34" charset="-122"/>
                <a:ea typeface="微软雅黑" pitchFamily="34" charset="-122"/>
              </a:rPr>
              <a:t>gocom.cc</a:t>
            </a:r>
          </a:p>
          <a:p>
            <a:pPr algn="l"/>
            <a:endParaRPr lang="en-US" altLang="zh-CN" sz="1100" dirty="0" smtClean="0">
              <a:latin typeface="微软雅黑" pitchFamily="34" charset="-122"/>
              <a:ea typeface="微软雅黑" pitchFamily="34" charset="-122"/>
            </a:endParaRPr>
          </a:p>
          <a:p>
            <a:pPr algn="l"/>
            <a:endParaRPr lang="en-US" altLang="zh-CN" sz="1100" dirty="0" smtClean="0">
              <a:latin typeface="微软雅黑" pitchFamily="34" charset="-122"/>
              <a:ea typeface="微软雅黑" pitchFamily="34" charset="-122"/>
            </a:endParaRPr>
          </a:p>
          <a:p>
            <a:pPr algn="l"/>
            <a:endParaRPr lang="en-US" altLang="zh-CN" sz="1100" dirty="0" smtClean="0">
              <a:latin typeface="微软雅黑" pitchFamily="34" charset="-122"/>
              <a:ea typeface="微软雅黑" pitchFamily="34" charset="-122"/>
            </a:endParaRPr>
          </a:p>
          <a:p>
            <a:pPr algn="l"/>
            <a:endParaRPr lang="en-US" altLang="zh-CN" sz="1100" dirty="0" smtClean="0">
              <a:latin typeface="微软雅黑" pitchFamily="34" charset="-122"/>
              <a:ea typeface="微软雅黑" pitchFamily="34" charset="-122"/>
            </a:endParaRPr>
          </a:p>
          <a:p>
            <a:pPr algn="l"/>
            <a:r>
              <a:rPr lang="zh-CN" altLang="en-US" sz="1100" dirty="0" smtClean="0">
                <a:latin typeface="微软雅黑" pitchFamily="34" charset="-122"/>
                <a:ea typeface="微软雅黑" pitchFamily="34" charset="-122"/>
              </a:rPr>
              <a:t>北京 </a:t>
            </a:r>
            <a:r>
              <a:rPr lang="en-US" altLang="zh-CN" sz="1100" dirty="0" smtClean="0">
                <a:latin typeface="微软雅黑" pitchFamily="34" charset="-122"/>
                <a:ea typeface="微软雅黑" pitchFamily="34" charset="-122"/>
              </a:rPr>
              <a:t>| </a:t>
            </a:r>
            <a:r>
              <a:rPr lang="zh-CN" altLang="en-US" sz="1100" dirty="0" smtClean="0">
                <a:latin typeface="微软雅黑" pitchFamily="34" charset="-122"/>
                <a:ea typeface="微软雅黑" pitchFamily="34" charset="-122"/>
              </a:rPr>
              <a:t>上海 </a:t>
            </a:r>
            <a:r>
              <a:rPr lang="en-US" altLang="zh-CN" sz="1100" dirty="0" smtClean="0">
                <a:latin typeface="微软雅黑" pitchFamily="34" charset="-122"/>
                <a:ea typeface="微软雅黑" pitchFamily="34" charset="-122"/>
              </a:rPr>
              <a:t>| </a:t>
            </a:r>
            <a:r>
              <a:rPr lang="zh-CN" altLang="en-US" sz="1100" dirty="0" smtClean="0">
                <a:latin typeface="微软雅黑" pitchFamily="34" charset="-122"/>
                <a:ea typeface="微软雅黑" pitchFamily="34" charset="-122"/>
              </a:rPr>
              <a:t>广州 </a:t>
            </a:r>
            <a:r>
              <a:rPr lang="en-US" altLang="zh-CN" sz="1100" dirty="0" smtClean="0">
                <a:latin typeface="微软雅黑" pitchFamily="34" charset="-122"/>
                <a:ea typeface="微软雅黑" pitchFamily="34" charset="-122"/>
              </a:rPr>
              <a:t>| </a:t>
            </a:r>
            <a:r>
              <a:rPr lang="zh-CN" altLang="en-US" sz="1100" dirty="0" smtClean="0">
                <a:latin typeface="微软雅黑" pitchFamily="34" charset="-122"/>
                <a:ea typeface="微软雅黑" pitchFamily="34" charset="-122"/>
              </a:rPr>
              <a:t>深圳 </a:t>
            </a:r>
            <a:r>
              <a:rPr lang="en-US" altLang="zh-CN" sz="1100" dirty="0" smtClean="0">
                <a:latin typeface="微软雅黑" pitchFamily="34" charset="-122"/>
                <a:ea typeface="微软雅黑" pitchFamily="34" charset="-122"/>
              </a:rPr>
              <a:t>| </a:t>
            </a:r>
            <a:r>
              <a:rPr lang="zh-CN" altLang="en-US" sz="1100" dirty="0" smtClean="0">
                <a:latin typeface="微软雅黑" pitchFamily="34" charset="-122"/>
                <a:ea typeface="微软雅黑" pitchFamily="34" charset="-122"/>
              </a:rPr>
              <a:t>长沙 </a:t>
            </a:r>
            <a:r>
              <a:rPr lang="en-US" altLang="zh-CN" sz="1100" dirty="0" smtClean="0">
                <a:latin typeface="微软雅黑" pitchFamily="34" charset="-122"/>
                <a:ea typeface="微软雅黑" pitchFamily="34" charset="-122"/>
              </a:rPr>
              <a:t>| </a:t>
            </a:r>
            <a:r>
              <a:rPr lang="zh-CN" altLang="en-US" sz="1100" dirty="0" smtClean="0">
                <a:latin typeface="微软雅黑" pitchFamily="34" charset="-122"/>
                <a:ea typeface="微软雅黑" pitchFamily="34" charset="-122"/>
              </a:rPr>
              <a:t>西安</a:t>
            </a:r>
            <a:endParaRPr lang="en-US" altLang="zh-CN" sz="1100" b="0" dirty="0">
              <a:latin typeface="微软雅黑" pitchFamily="34" charset="-122"/>
              <a:ea typeface="微软雅黑" pitchFamily="34" charset="-122"/>
            </a:endParaRPr>
          </a:p>
        </p:txBody>
      </p:sp>
      <p:sp>
        <p:nvSpPr>
          <p:cNvPr id="7" name="Rectangle 2"/>
          <p:cNvSpPr txBox="1">
            <a:spLocks noChangeArrowheads="1"/>
          </p:cNvSpPr>
          <p:nvPr/>
        </p:nvSpPr>
        <p:spPr bwMode="auto">
          <a:xfrm>
            <a:off x="0" y="152400"/>
            <a:ext cx="4191000" cy="1727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6000" b="1" i="0" u="none" strike="noStrike" kern="0" cap="none" spc="0" normalizeH="0" baseline="0" noProof="0" dirty="0" smtClean="0">
                <a:ln>
                  <a:noFill/>
                </a:ln>
                <a:solidFill>
                  <a:srgbClr val="FF6600"/>
                </a:solidFill>
                <a:effectLst/>
                <a:uLnTx/>
                <a:uFillTx/>
                <a:latin typeface="+mj-lt"/>
                <a:ea typeface="+mj-ea"/>
                <a:cs typeface="+mj-cs"/>
              </a:rPr>
              <a:t>Q&amp;A</a:t>
            </a:r>
            <a:endParaRPr kumimoji="0" lang="en-US" altLang="zh-CN" sz="6000" b="1" i="0" u="none" strike="noStrike" kern="0" cap="none" spc="0" normalizeH="0" baseline="0" noProof="0" dirty="0">
              <a:ln>
                <a:noFill/>
              </a:ln>
              <a:solidFill>
                <a:srgbClr val="FF6600"/>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主题2">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微软雅黑"/>
        <a:cs typeface="宋体"/>
      </a:majorFont>
      <a:minorFont>
        <a:latin typeface="Arial"/>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2500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25000" smtClean="0">
            <a:ln>
              <a:noFill/>
            </a:ln>
            <a:solidFill>
              <a:schemeClr val="tx1"/>
            </a:solidFill>
            <a:effectLst/>
            <a:latin typeface="Arial" charset="0"/>
            <a:ea typeface="宋体"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32088</TotalTime>
  <Words>6119</Words>
  <Application>Microsoft Office PowerPoint</Application>
  <PresentationFormat>Custom</PresentationFormat>
  <Paragraphs>1571</Paragraphs>
  <Slides>94</Slides>
  <Notes>94</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2</vt:i4>
      </vt:variant>
      <vt:variant>
        <vt:lpstr>Slide Titles</vt:lpstr>
      </vt:variant>
      <vt:variant>
        <vt:i4>94</vt:i4>
      </vt:variant>
    </vt:vector>
  </HeadingPairs>
  <TitlesOfParts>
    <vt:vector size="110" baseType="lpstr">
      <vt:lpstr>ＭＳ Ｐゴシック</vt:lpstr>
      <vt:lpstr>新細明體</vt:lpstr>
      <vt:lpstr>仿宋_GB2312</vt:lpstr>
      <vt:lpstr>黑体</vt:lpstr>
      <vt:lpstr>华文宋体</vt:lpstr>
      <vt:lpstr>华文细黑</vt:lpstr>
      <vt:lpstr>宋体</vt:lpstr>
      <vt:lpstr>微软雅黑</vt:lpstr>
      <vt:lpstr>Arial</vt:lpstr>
      <vt:lpstr>Arial Narrow</vt:lpstr>
      <vt:lpstr>Calibri</vt:lpstr>
      <vt:lpstr>Times New Roman</vt:lpstr>
      <vt:lpstr>Wingdings</vt:lpstr>
      <vt:lpstr>主题2</vt:lpstr>
      <vt:lpstr>Visio</vt:lpstr>
      <vt:lpstr>Document</vt:lpstr>
      <vt:lpstr>PowerPoint Presentation</vt:lpstr>
      <vt:lpstr>普元公司简介</vt:lpstr>
      <vt:lpstr>参与SOA与云计算标准制订</vt:lpstr>
      <vt:lpstr>帮助300多家大中型客户成功</vt:lpstr>
      <vt:lpstr>提纲</vt:lpstr>
      <vt:lpstr>PowerPoint Presentation</vt:lpstr>
      <vt:lpstr>PowerPoint Presentation</vt:lpstr>
      <vt:lpstr>EOS产品</vt:lpstr>
      <vt:lpstr>BPS产品</vt:lpstr>
      <vt:lpstr>BTP产品</vt:lpstr>
      <vt:lpstr>提纲</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提纲</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提纲</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提纲</vt:lpstr>
      <vt:lpstr>PowerPoint Presentation</vt:lpstr>
      <vt:lpstr>谢谢!</vt:lpstr>
    </vt:vector>
  </TitlesOfParts>
  <Company>上海普元</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Zooming</cp:lastModifiedBy>
  <cp:revision>2302</cp:revision>
  <cp:lastPrinted>1601-01-01T00:00:00Z</cp:lastPrinted>
  <dcterms:created xsi:type="dcterms:W3CDTF">1601-01-01T00:00:00Z</dcterms:created>
  <dcterms:modified xsi:type="dcterms:W3CDTF">2012-07-31T22:55:22Z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